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KEYORA_logo_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887" y="365760"/>
            <a:ext cx="1645920" cy="16459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468880"/>
            <a:ext cx="10362895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111111"/>
                </a:solidFill>
              </a:rPr>
              <a:t>Investor Brief</a:t>
            </a:r>
          </a:p>
          <a:p>
            <a:pPr algn="ctr">
              <a:defRPr sz="1800">
                <a:solidFill>
                  <a:srgbClr val="6E56CF"/>
                </a:solidFill>
              </a:defRPr>
            </a:pPr>
            <a:r>
              <a:t>Safer On-the-go Hydration | Anti-theft Bottle Bag (Integrated Lock)</a:t>
            </a:r>
          </a:p>
        </p:txBody>
      </p:sp>
      <p:pic>
        <p:nvPicPr>
          <p:cNvPr id="4" name="Picture 3" descr="RAOZP_logo_transpar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0" y="548640"/>
            <a:ext cx="502920" cy="50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217920"/>
            <a:ext cx="112471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787878"/>
                </a:solidFill>
              </a:defRPr>
            </a:pPr>
            <a:r>
              <a:t>版本：2025-10-22｜此材料为内部路演使用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365760"/>
            <a:ext cx="11247120" cy="731520"/>
          </a:xfrm>
          <a:prstGeom prst="rect">
            <a:avLst/>
          </a:prstGeom>
          <a:solidFill>
            <a:srgbClr val="6E56CF"/>
          </a:solidFill>
          <a:ln>
            <a:solidFill>
              <a:srgbClr val="6E56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FFFFFF"/>
                </a:solidFill>
              </a:defRPr>
            </a:pPr>
            <a:r>
              <a:t>1. Problem &amp; Insight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10698480" cy="4754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111111"/>
                </a:solidFill>
              </a:defRPr>
            </a:pPr>
            <a:r>
              <a:t>Commuting/short trips/light hiking: bottles get scuffed, open accidentally, or roll around in bags.</a:t>
            </a:r>
          </a:p>
          <a:p>
            <a:pPr>
              <a:defRPr sz="2000">
                <a:solidFill>
                  <a:srgbClr val="111111"/>
                </a:solidFill>
              </a:defRPr>
            </a:pPr>
            <a:r>
              <a:t>Consumers pay for 'safety + design'; cross-border platforms reward differentiated features.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365760"/>
            <a:ext cx="11247120" cy="731520"/>
          </a:xfrm>
          <a:prstGeom prst="rect">
            <a:avLst/>
          </a:prstGeom>
          <a:solidFill>
            <a:srgbClr val="6E56CF"/>
          </a:solidFill>
          <a:ln>
            <a:solidFill>
              <a:srgbClr val="6E56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FFFFFF"/>
                </a:solidFill>
              </a:defRPr>
            </a:pPr>
            <a:r>
              <a:t>2. Solution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10698480" cy="4754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111111"/>
                </a:solidFill>
              </a:defRPr>
            </a:pPr>
            <a:r>
              <a:t>Integrated lock &amp; mouth structure: dual zipper pullers auto-lock; 3-digit code + lever/hook release.</a:t>
            </a:r>
          </a:p>
          <a:p>
            <a:pPr>
              <a:defRPr sz="2000">
                <a:solidFill>
                  <a:srgbClr val="111111"/>
                </a:solidFill>
              </a:defRPr>
            </a:pPr>
            <a:r>
              <a:t>Semi-wrap mounting + backplate/ribs: loads go to inner board, not fabric, improving durability.</a:t>
            </a:r>
          </a:p>
          <a:p>
            <a:pPr>
              <a:defRPr sz="2000">
                <a:solidFill>
                  <a:srgbClr val="111111"/>
                </a:solidFill>
              </a:defRPr>
            </a:pPr>
            <a:r>
              <a:t>Guiding ramps + anti-shim slit, silent buffer, visual confirmation; fits #5/#8 pullers.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365760"/>
            <a:ext cx="11247120" cy="731520"/>
          </a:xfrm>
          <a:prstGeom prst="rect">
            <a:avLst/>
          </a:prstGeom>
          <a:solidFill>
            <a:srgbClr val="6E56C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3. Market &amp; Competition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1124712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780"/>
                <a:gridCol w="2811780"/>
                <a:gridCol w="2811780"/>
                <a:gridCol w="2811780"/>
              </a:tblGrid>
              <a:tr h="1005840"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111111"/>
                          </a:solidFill>
                        </a:defRPr>
                      </a:pPr>
                      <a:r>
                        <a:t>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111111"/>
                          </a:solidFill>
                        </a:defRPr>
                      </a:pPr>
                      <a:r>
                        <a:t>Generic Sleeve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111111"/>
                          </a:solidFill>
                        </a:defRPr>
                      </a:pPr>
                      <a:r>
                        <a:t>Bag w/ Buckles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111111"/>
                          </a:solidFill>
                        </a:defRPr>
                      </a:pPr>
                      <a:r>
                        <a:t>KEYORA Anti-theft Bag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Basic wrap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Enhanced wrap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Wrap + anti-pry lock + confirmation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No lock/easy to 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Buckles releasable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3-digit + linkage release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No guiding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Partial guiding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Guiding ramps + silent buffer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Differentiation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High (structure + design moat)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365760"/>
            <a:ext cx="11247120" cy="731520"/>
          </a:xfrm>
          <a:prstGeom prst="rect">
            <a:avLst/>
          </a:prstGeom>
          <a:solidFill>
            <a:srgbClr val="6E56CF"/>
          </a:solidFill>
          <a:ln>
            <a:solidFill>
              <a:srgbClr val="6E56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FFFFFF"/>
                </a:solidFill>
              </a:defRPr>
            </a:pPr>
            <a:r>
              <a:t>4. Supply Chain &amp; Milestones (Ningbo/Yiwu)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10698480" cy="4754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111111"/>
                </a:solidFill>
              </a:defRPr>
            </a:pPr>
            <a:r>
              <a:t>Materials/sewing: Yiwu; plastics/molds/TPE: Ningbo/Yuyao; zinc die-cast/metal: Yongkang/Wenzhou.</a:t>
            </a:r>
          </a:p>
          <a:p>
            <a:pPr>
              <a:defRPr sz="2000">
                <a:solidFill>
                  <a:srgbClr val="111111"/>
                </a:solidFill>
              </a:defRPr>
            </a:pPr>
            <a:r>
              <a:t>Path A: common 3-digit core + custom guides/housing (7–10d prototyping, 200–500 pilot).</a:t>
            </a:r>
          </a:p>
          <a:p>
            <a:pPr>
              <a:defRPr sz="2000">
                <a:solidFill>
                  <a:srgbClr val="111111"/>
                </a:solidFill>
              </a:defRPr>
            </a:pPr>
            <a:r>
              <a:t>Path B: semi/full custom linkage (10–25d fixtures + assembly SOP).</a:t>
            </a:r>
          </a:p>
          <a:p>
            <a:pPr>
              <a:defRPr sz="2000">
                <a:solidFill>
                  <a:srgbClr val="111111"/>
                </a:solidFill>
              </a:defRPr>
            </a:pPr>
            <a:r>
              <a:t>Milestones: 2025-08-13 UM; 2025-09-29 Design Patent; 2025-10~11 pilot validation.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365760"/>
            <a:ext cx="11247120" cy="731520"/>
          </a:xfrm>
          <a:prstGeom prst="rect">
            <a:avLst/>
          </a:prstGeom>
          <a:solidFill>
            <a:srgbClr val="6E56C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5. Unit Economics (Illustrative)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1124712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3560"/>
                <a:gridCol w="5623560"/>
              </a:tblGrid>
              <a:tr h="718457"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111111"/>
                          </a:solidFill>
                        </a:defRPr>
                      </a:pPr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111111"/>
                          </a:solidFill>
                        </a:defRPr>
                      </a:pPr>
                      <a:r>
                        <a:t>Share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Materials/Process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25%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Lock &amp; Housing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22%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Assembly/Sewing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8%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Logistics/Packaging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Platform 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</a:tr>
              <a:tr h="718458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Target 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25%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365760"/>
            <a:ext cx="11247120" cy="731520"/>
          </a:xfrm>
          <a:prstGeom prst="rect">
            <a:avLst/>
          </a:prstGeom>
          <a:solidFill>
            <a:srgbClr val="6E56CF"/>
          </a:solidFill>
          <a:ln>
            <a:solidFill>
              <a:srgbClr val="6E56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FFFFFF"/>
                </a:solidFill>
              </a:defRPr>
            </a:pPr>
            <a:r>
              <a:t>6. IP &amp; Compliance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10698480" cy="4754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111111"/>
                </a:solidFill>
              </a:defRPr>
            </a:pPr>
            <a:r>
              <a:t>Trademarks: KEYORA (primary) / RAOZP (backup); ZIKON/GEONIC abandoned.</a:t>
            </a:r>
          </a:p>
          <a:p>
            <a:pPr>
              <a:defRPr sz="2000">
                <a:solidFill>
                  <a:srgbClr val="111111"/>
                </a:solidFill>
              </a:defRPr>
            </a:pPr>
            <a:r>
              <a:t>Patents: design + utility model submitted; dual-track lock patent optional post-pilot.</a:t>
            </a:r>
          </a:p>
          <a:p>
            <a:pPr>
              <a:defRPr sz="2000">
                <a:solidFill>
                  <a:srgbClr val="111111"/>
                </a:solidFill>
              </a:defRPr>
            </a:pPr>
            <a:r>
              <a:t>Compliance: RoHS/REACH/CA Prop65; salt-spray/thermal/drop tests in pilot stage.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365760"/>
            <a:ext cx="11247120" cy="731520"/>
          </a:xfrm>
          <a:prstGeom prst="rect">
            <a:avLst/>
          </a:prstGeom>
          <a:solidFill>
            <a:srgbClr val="6E56C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7. Fundraising (Indicative)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1124712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3560"/>
                <a:gridCol w="5623560"/>
              </a:tblGrid>
              <a:tr h="1005840"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111111"/>
                          </a:solidFill>
                        </a:defRPr>
                      </a:pPr>
                      <a:r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111111"/>
                          </a:solidFill>
                        </a:defRPr>
                      </a:pPr>
                      <a:r>
                        <a:t>Details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Round/Instrument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Seed/Angel (equity or SAFE/convertible)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Use of Proceeds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Molds &amp; prototyping, pilot stock, brand &amp; channels, IP &amp; legal, working capital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Milestones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V1 pilot validation, first reviews, platform rating/repurchase KPIs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Investor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Supply chain, channels, co-branding/promotion leverage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365760"/>
            <a:ext cx="11247120" cy="731520"/>
          </a:xfrm>
          <a:prstGeom prst="rect">
            <a:avLst/>
          </a:prstGeom>
          <a:solidFill>
            <a:srgbClr val="6E56C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8. Team &amp; Contact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6858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11111"/>
                </a:solidFill>
              </a:defRPr>
            </a:pPr>
            <a:r>
              <a:t>Phone / WeChat: +86 150 6896 3932</a:t>
            </a:r>
          </a:p>
        </p:txBody>
      </p:sp>
      <p:pic>
        <p:nvPicPr>
          <p:cNvPr id="4" name="Picture 3" descr="mmqrcode176114445109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0" y="1280160"/>
            <a:ext cx="2411414" cy="3291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0" y="4754880"/>
            <a:ext cx="3474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787878"/>
                </a:solidFill>
              </a:defRPr>
            </a:pPr>
            <a:r>
              <a:t>微信扫码添加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