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3">
  <p:sldMasterIdLst>
    <p:sldMasterId id="2147483670" r:id="rId4"/>
    <p:sldMasterId id="2147483682" r:id="rId5"/>
  </p:sldMasterIdLst>
  <p:notesMasterIdLst>
    <p:notesMasterId r:id="rId43"/>
  </p:notesMasterIdLst>
  <p:handoutMasterIdLst>
    <p:handoutMasterId r:id="rId44"/>
  </p:handoutMasterIdLst>
  <p:sldIdLst>
    <p:sldId id="449" r:id="rId6"/>
    <p:sldId id="430" r:id="rId7"/>
    <p:sldId id="498" r:id="rId8"/>
    <p:sldId id="496" r:id="rId9"/>
    <p:sldId id="491" r:id="rId10"/>
    <p:sldId id="478" r:id="rId11"/>
    <p:sldId id="500" r:id="rId12"/>
    <p:sldId id="497" r:id="rId13"/>
    <p:sldId id="495" r:id="rId14"/>
    <p:sldId id="494" r:id="rId15"/>
    <p:sldId id="493" r:id="rId16"/>
    <p:sldId id="489" r:id="rId17"/>
    <p:sldId id="482" r:id="rId18"/>
    <p:sldId id="480" r:id="rId19"/>
    <p:sldId id="479" r:id="rId20"/>
    <p:sldId id="487" r:id="rId21"/>
    <p:sldId id="475" r:id="rId22"/>
    <p:sldId id="451" r:id="rId23"/>
    <p:sldId id="488" r:id="rId24"/>
    <p:sldId id="454" r:id="rId25"/>
    <p:sldId id="455" r:id="rId26"/>
    <p:sldId id="456" r:id="rId27"/>
    <p:sldId id="476" r:id="rId28"/>
    <p:sldId id="463" r:id="rId29"/>
    <p:sldId id="483" r:id="rId30"/>
    <p:sldId id="481" r:id="rId31"/>
    <p:sldId id="465" r:id="rId32"/>
    <p:sldId id="469" r:id="rId33"/>
    <p:sldId id="471" r:id="rId34"/>
    <p:sldId id="472" r:id="rId35"/>
    <p:sldId id="460" r:id="rId36"/>
    <p:sldId id="499" r:id="rId37"/>
    <p:sldId id="484" r:id="rId38"/>
    <p:sldId id="485" r:id="rId39"/>
    <p:sldId id="486" r:id="rId40"/>
    <p:sldId id="490" r:id="rId41"/>
    <p:sldId id="459" r:id="rId42"/>
  </p:sldIdLst>
  <p:sldSz cx="9906000" cy="6858000" type="A4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830E"/>
    <a:srgbClr val="FF9900"/>
    <a:srgbClr val="993300"/>
    <a:srgbClr val="FFD54F"/>
    <a:srgbClr val="9954CC"/>
    <a:srgbClr val="FF3300"/>
    <a:srgbClr val="CC6600"/>
    <a:srgbClr val="0000CC"/>
    <a:srgbClr val="FF00FF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5" autoAdjust="0"/>
    <p:restoredTop sz="99621" autoAdjust="0"/>
  </p:normalViewPr>
  <p:slideViewPr>
    <p:cSldViewPr>
      <p:cViewPr>
        <p:scale>
          <a:sx n="90" d="100"/>
          <a:sy n="90" d="100"/>
        </p:scale>
        <p:origin x="-432" y="-318"/>
      </p:cViewPr>
      <p:guideLst>
        <p:guide orient="horz" pos="2160"/>
        <p:guide orient="horz" pos="572"/>
        <p:guide pos="3120"/>
        <p:guide pos="122"/>
        <p:guide pos="61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96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152A289-39E2-4DFF-AAB3-212841D4B1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F3E06AF-9031-479A-AD27-147CF5C85A2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1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10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11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12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13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14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15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16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17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18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19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2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20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21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22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23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24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25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26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27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28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29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3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30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31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32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33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34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35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36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4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5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6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7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8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9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193675" y="6396038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F48DB81D-F348-4EB8-9BB0-2443E96C6824}" type="slidenum">
              <a:rPr lang="fr-FR" sz="800"/>
              <a:pPr algn="r">
                <a:spcBef>
                  <a:spcPct val="50000"/>
                </a:spcBef>
                <a:defRPr/>
              </a:pPr>
              <a:t>‹#›</a:t>
            </a:fld>
            <a:r>
              <a:rPr lang="fr-FR" sz="800" dirty="0"/>
              <a:t> /</a:t>
            </a:r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193675" y="6604000"/>
            <a:ext cx="67865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600" i="1">
                <a:solidFill>
                  <a:srgbClr val="9B9B9B"/>
                </a:solidFill>
              </a:rPr>
              <a:t>This document and the information therein are the property of Smartec, They must not be copied or communicated to a third party without the prior written authorization of Smartec.</a:t>
            </a: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588" y="6237288"/>
            <a:ext cx="9904412" cy="61912"/>
          </a:xfrm>
          <a:custGeom>
            <a:avLst/>
            <a:gdLst>
              <a:gd name="T0" fmla="*/ 3479 w 3479"/>
              <a:gd name="T1" fmla="*/ 23 h 23"/>
              <a:gd name="T2" fmla="*/ 2694 w 3479"/>
              <a:gd name="T3" fmla="*/ 23 h 23"/>
              <a:gd name="T4" fmla="*/ 2540 w 3479"/>
              <a:gd name="T5" fmla="*/ 0 h 23"/>
              <a:gd name="T6" fmla="*/ 2387 w 3479"/>
              <a:gd name="T7" fmla="*/ 23 h 23"/>
              <a:gd name="T8" fmla="*/ 0 w 3479"/>
              <a:gd name="T9" fmla="*/ 23 h 23"/>
              <a:gd name="connsiteX0" fmla="*/ 10000 w 10000"/>
              <a:gd name="connsiteY0" fmla="*/ 10000 h 10000"/>
              <a:gd name="connsiteX1" fmla="*/ 7744 w 10000"/>
              <a:gd name="connsiteY1" fmla="*/ 10000 h 10000"/>
              <a:gd name="connsiteX2" fmla="*/ 7301 w 10000"/>
              <a:gd name="connsiteY2" fmla="*/ 0 h 10000"/>
              <a:gd name="connsiteX3" fmla="*/ 6861 w 10000"/>
              <a:gd name="connsiteY3" fmla="*/ 10000 h 10000"/>
              <a:gd name="connsiteX4" fmla="*/ 0 w 10000"/>
              <a:gd name="connsiteY4" fmla="*/ 10000 h 10000"/>
              <a:gd name="connsiteX0" fmla="*/ 9410 w 9410"/>
              <a:gd name="connsiteY0" fmla="*/ 10000 h 10000"/>
              <a:gd name="connsiteX1" fmla="*/ 7744 w 9410"/>
              <a:gd name="connsiteY1" fmla="*/ 10000 h 10000"/>
              <a:gd name="connsiteX2" fmla="*/ 7301 w 9410"/>
              <a:gd name="connsiteY2" fmla="*/ 0 h 10000"/>
              <a:gd name="connsiteX3" fmla="*/ 6861 w 9410"/>
              <a:gd name="connsiteY3" fmla="*/ 10000 h 10000"/>
              <a:gd name="connsiteX4" fmla="*/ 0 w 9410"/>
              <a:gd name="connsiteY4" fmla="*/ 10000 h 10000"/>
              <a:gd name="connsiteX0" fmla="*/ 10635 w 10635"/>
              <a:gd name="connsiteY0" fmla="*/ 10000 h 10000"/>
              <a:gd name="connsiteX1" fmla="*/ 8865 w 10635"/>
              <a:gd name="connsiteY1" fmla="*/ 10000 h 10000"/>
              <a:gd name="connsiteX2" fmla="*/ 8394 w 10635"/>
              <a:gd name="connsiteY2" fmla="*/ 0 h 10000"/>
              <a:gd name="connsiteX3" fmla="*/ 7926 w 10635"/>
              <a:gd name="connsiteY3" fmla="*/ 10000 h 10000"/>
              <a:gd name="connsiteX4" fmla="*/ 0 w 10635"/>
              <a:gd name="connsiteY4" fmla="*/ 10000 h 10000"/>
              <a:gd name="connsiteX0" fmla="*/ 10701 w 10701"/>
              <a:gd name="connsiteY0" fmla="*/ 10000 h 10000"/>
              <a:gd name="connsiteX1" fmla="*/ 8865 w 10701"/>
              <a:gd name="connsiteY1" fmla="*/ 10000 h 10000"/>
              <a:gd name="connsiteX2" fmla="*/ 8394 w 10701"/>
              <a:gd name="connsiteY2" fmla="*/ 0 h 10000"/>
              <a:gd name="connsiteX3" fmla="*/ 7926 w 10701"/>
              <a:gd name="connsiteY3" fmla="*/ 10000 h 10000"/>
              <a:gd name="connsiteX4" fmla="*/ 0 w 10701"/>
              <a:gd name="connsiteY4" fmla="*/ 10000 h 10000"/>
              <a:gd name="connsiteX0" fmla="*/ 10629 w 10629"/>
              <a:gd name="connsiteY0" fmla="*/ 10000 h 10000"/>
              <a:gd name="connsiteX1" fmla="*/ 8793 w 10629"/>
              <a:gd name="connsiteY1" fmla="*/ 10000 h 10000"/>
              <a:gd name="connsiteX2" fmla="*/ 8322 w 10629"/>
              <a:gd name="connsiteY2" fmla="*/ 0 h 10000"/>
              <a:gd name="connsiteX3" fmla="*/ 7854 w 10629"/>
              <a:gd name="connsiteY3" fmla="*/ 10000 h 10000"/>
              <a:gd name="connsiteX4" fmla="*/ 0 w 10629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9" h="10000">
                <a:moveTo>
                  <a:pt x="10629" y="10000"/>
                </a:moveTo>
                <a:lnTo>
                  <a:pt x="8793" y="10000"/>
                </a:lnTo>
                <a:cubicBezTo>
                  <a:pt x="8615" y="10000"/>
                  <a:pt x="8551" y="0"/>
                  <a:pt x="8322" y="0"/>
                </a:cubicBezTo>
                <a:cubicBezTo>
                  <a:pt x="8092" y="0"/>
                  <a:pt x="8032" y="10000"/>
                  <a:pt x="7854" y="10000"/>
                </a:cubicBezTo>
                <a:lnTo>
                  <a:pt x="0" y="1000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>
              <a:defRPr/>
            </a:pPr>
            <a:endParaRPr lang="fr-FR"/>
          </a:p>
        </p:txBody>
      </p:sp>
      <p:pic>
        <p:nvPicPr>
          <p:cNvPr id="7" name="Picture 37" descr="S:\DAF\01 - ОБЩЕЕ УПРАВЛЕНИЕ\01 - COMMUNICATION\1-1 LOGO\2010\RVB_Smartec.png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825" y="6381750"/>
            <a:ext cx="14398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997200"/>
            <a:ext cx="8420100" cy="2952750"/>
          </a:xfrm>
          <a:noFill/>
          <a:ln algn="ctr">
            <a:miter lim="800000"/>
            <a:headEnd/>
            <a:tailEnd/>
          </a:ln>
        </p:spPr>
        <p:txBody>
          <a:bodyPr anchor="t"/>
          <a:lstStyle>
            <a:lvl1pPr>
              <a:defRPr sz="36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1363" y="1171575"/>
            <a:ext cx="8423275" cy="1752600"/>
          </a:xfrm>
          <a:ln algn="ctr"/>
        </p:spPr>
        <p:txBody>
          <a:bodyPr anchor="b"/>
          <a:lstStyle>
            <a:lvl1pPr marL="0" indent="0">
              <a:buFont typeface="Wingdings" pitchFamily="2" charset="2"/>
              <a:buNone/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8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</a:t>
            </a:r>
            <a:r>
              <a:rPr lang="en-US" dirty="0" smtClean="0"/>
              <a:t>/ 1 </a:t>
            </a:r>
            <a:r>
              <a:rPr lang="en-US" dirty="0" err="1" smtClean="0"/>
              <a:t>Aout</a:t>
            </a:r>
            <a:r>
              <a:rPr lang="en-US" dirty="0" smtClean="0"/>
              <a:t> 2013 / </a:t>
            </a:r>
            <a:r>
              <a:rPr lang="en-US" dirty="0"/>
              <a:t>DIRECTION</a:t>
            </a:r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pied de page 1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</a:t>
            </a:r>
            <a:r>
              <a:rPr lang="en-US" dirty="0" smtClean="0"/>
              <a:t>/ 1 </a:t>
            </a:r>
            <a:r>
              <a:rPr lang="en-US" dirty="0" err="1" smtClean="0"/>
              <a:t>Aout</a:t>
            </a:r>
            <a:r>
              <a:rPr lang="en-US" dirty="0" smtClean="0"/>
              <a:t> 2013 / </a:t>
            </a:r>
            <a:r>
              <a:rPr lang="en-US" dirty="0"/>
              <a:t>DIRECTION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6299200"/>
            <a:ext cx="9902825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2663" y="0"/>
            <a:ext cx="2379662" cy="6092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3675" y="0"/>
            <a:ext cx="6986588" cy="6092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pied de page 1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</a:t>
            </a:r>
            <a:r>
              <a:rPr lang="en-US" dirty="0" smtClean="0"/>
              <a:t>/ 1 </a:t>
            </a:r>
            <a:r>
              <a:rPr lang="en-US" dirty="0" err="1" smtClean="0"/>
              <a:t>Aout</a:t>
            </a:r>
            <a:r>
              <a:rPr lang="en-US" dirty="0" smtClean="0"/>
              <a:t> 2013 / </a:t>
            </a:r>
            <a:r>
              <a:rPr lang="en-US" dirty="0"/>
              <a:t>DIRECTION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6299200"/>
            <a:ext cx="9902825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193675" y="6604000"/>
            <a:ext cx="67865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600" i="1">
                <a:solidFill>
                  <a:srgbClr val="9B9B9B"/>
                </a:solidFill>
              </a:rPr>
              <a:t>This document and the information therein are the property of Smartec, They must not be copied or communicated to a third party without the prior written authorization of Smartec.</a:t>
            </a:r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1588" y="6237288"/>
            <a:ext cx="9904412" cy="61912"/>
          </a:xfrm>
          <a:custGeom>
            <a:avLst/>
            <a:gdLst>
              <a:gd name="T0" fmla="*/ 3479 w 3479"/>
              <a:gd name="T1" fmla="*/ 23 h 23"/>
              <a:gd name="T2" fmla="*/ 2694 w 3479"/>
              <a:gd name="T3" fmla="*/ 23 h 23"/>
              <a:gd name="T4" fmla="*/ 2540 w 3479"/>
              <a:gd name="T5" fmla="*/ 0 h 23"/>
              <a:gd name="T6" fmla="*/ 2387 w 3479"/>
              <a:gd name="T7" fmla="*/ 23 h 23"/>
              <a:gd name="T8" fmla="*/ 0 w 3479"/>
              <a:gd name="T9" fmla="*/ 23 h 23"/>
              <a:gd name="connsiteX0" fmla="*/ 10000 w 10000"/>
              <a:gd name="connsiteY0" fmla="*/ 10000 h 10000"/>
              <a:gd name="connsiteX1" fmla="*/ 7744 w 10000"/>
              <a:gd name="connsiteY1" fmla="*/ 10000 h 10000"/>
              <a:gd name="connsiteX2" fmla="*/ 7301 w 10000"/>
              <a:gd name="connsiteY2" fmla="*/ 0 h 10000"/>
              <a:gd name="connsiteX3" fmla="*/ 6861 w 10000"/>
              <a:gd name="connsiteY3" fmla="*/ 10000 h 10000"/>
              <a:gd name="connsiteX4" fmla="*/ 0 w 10000"/>
              <a:gd name="connsiteY4" fmla="*/ 10000 h 10000"/>
              <a:gd name="connsiteX0" fmla="*/ 9410 w 9410"/>
              <a:gd name="connsiteY0" fmla="*/ 10000 h 10000"/>
              <a:gd name="connsiteX1" fmla="*/ 7744 w 9410"/>
              <a:gd name="connsiteY1" fmla="*/ 10000 h 10000"/>
              <a:gd name="connsiteX2" fmla="*/ 7301 w 9410"/>
              <a:gd name="connsiteY2" fmla="*/ 0 h 10000"/>
              <a:gd name="connsiteX3" fmla="*/ 6861 w 9410"/>
              <a:gd name="connsiteY3" fmla="*/ 10000 h 10000"/>
              <a:gd name="connsiteX4" fmla="*/ 0 w 9410"/>
              <a:gd name="connsiteY4" fmla="*/ 10000 h 10000"/>
              <a:gd name="connsiteX0" fmla="*/ 10635 w 10635"/>
              <a:gd name="connsiteY0" fmla="*/ 10000 h 10000"/>
              <a:gd name="connsiteX1" fmla="*/ 8865 w 10635"/>
              <a:gd name="connsiteY1" fmla="*/ 10000 h 10000"/>
              <a:gd name="connsiteX2" fmla="*/ 8394 w 10635"/>
              <a:gd name="connsiteY2" fmla="*/ 0 h 10000"/>
              <a:gd name="connsiteX3" fmla="*/ 7926 w 10635"/>
              <a:gd name="connsiteY3" fmla="*/ 10000 h 10000"/>
              <a:gd name="connsiteX4" fmla="*/ 0 w 10635"/>
              <a:gd name="connsiteY4" fmla="*/ 10000 h 10000"/>
              <a:gd name="connsiteX0" fmla="*/ 10701 w 10701"/>
              <a:gd name="connsiteY0" fmla="*/ 10000 h 10000"/>
              <a:gd name="connsiteX1" fmla="*/ 8865 w 10701"/>
              <a:gd name="connsiteY1" fmla="*/ 10000 h 10000"/>
              <a:gd name="connsiteX2" fmla="*/ 8394 w 10701"/>
              <a:gd name="connsiteY2" fmla="*/ 0 h 10000"/>
              <a:gd name="connsiteX3" fmla="*/ 7926 w 10701"/>
              <a:gd name="connsiteY3" fmla="*/ 10000 h 10000"/>
              <a:gd name="connsiteX4" fmla="*/ 0 w 10701"/>
              <a:gd name="connsiteY4" fmla="*/ 10000 h 10000"/>
              <a:gd name="connsiteX0" fmla="*/ 10629 w 10629"/>
              <a:gd name="connsiteY0" fmla="*/ 10000 h 10000"/>
              <a:gd name="connsiteX1" fmla="*/ 8793 w 10629"/>
              <a:gd name="connsiteY1" fmla="*/ 10000 h 10000"/>
              <a:gd name="connsiteX2" fmla="*/ 8322 w 10629"/>
              <a:gd name="connsiteY2" fmla="*/ 0 h 10000"/>
              <a:gd name="connsiteX3" fmla="*/ 7854 w 10629"/>
              <a:gd name="connsiteY3" fmla="*/ 10000 h 10000"/>
              <a:gd name="connsiteX4" fmla="*/ 0 w 10629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9" h="10000">
                <a:moveTo>
                  <a:pt x="10629" y="10000"/>
                </a:moveTo>
                <a:lnTo>
                  <a:pt x="8793" y="10000"/>
                </a:lnTo>
                <a:cubicBezTo>
                  <a:pt x="8615" y="10000"/>
                  <a:pt x="8551" y="0"/>
                  <a:pt x="8322" y="0"/>
                </a:cubicBezTo>
                <a:cubicBezTo>
                  <a:pt x="8092" y="0"/>
                  <a:pt x="8032" y="10000"/>
                  <a:pt x="7854" y="10000"/>
                </a:cubicBezTo>
                <a:lnTo>
                  <a:pt x="0" y="1000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37" descr="S:\DAF\01 - ОБЩЕЕ УПРАВЛЕНИЕ\01 - COMMUNICATION\1-1 LOGO\2010\RVB_Smartec.png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825" y="6381750"/>
            <a:ext cx="14398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3800"/>
            <a:ext cx="7772400" cy="2235200"/>
          </a:xfrm>
          <a:noFill/>
        </p:spPr>
        <p:txBody>
          <a:bodyPr anchor="b"/>
          <a:lstStyle>
            <a:lvl1pPr>
              <a:defRPr sz="4400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 style du </a:t>
            </a:r>
            <a:r>
              <a:rPr lang="en-US" noProof="0" dirty="0" err="1" smtClean="0"/>
              <a:t>titre</a:t>
            </a:r>
            <a:endParaRPr lang="en-US" noProof="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981450"/>
            <a:ext cx="6400800" cy="2183854"/>
          </a:xfrm>
        </p:spPr>
        <p:txBody>
          <a:bodyPr/>
          <a:lstStyle>
            <a:lvl1pPr marL="0" indent="0">
              <a:spcBef>
                <a:spcPct val="10000"/>
              </a:spcBef>
              <a:buFont typeface="Wingdings" pitchFamily="2" charset="2"/>
              <a:buNone/>
              <a:defRPr sz="3200" b="0"/>
            </a:lvl1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 style des sous-</a:t>
            </a:r>
            <a:r>
              <a:rPr lang="en-US" noProof="0" dirty="0" err="1" smtClean="0"/>
              <a:t>titres</a:t>
            </a:r>
            <a:r>
              <a:rPr lang="en-US" noProof="0" dirty="0" smtClean="0"/>
              <a:t>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pied de page 1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</a:t>
            </a:r>
            <a:r>
              <a:rPr lang="en-US" dirty="0" smtClean="0"/>
              <a:t>/ 1 </a:t>
            </a:r>
            <a:r>
              <a:rPr lang="en-US" dirty="0" err="1" smtClean="0"/>
              <a:t>Aout</a:t>
            </a:r>
            <a:r>
              <a:rPr lang="en-US" dirty="0" smtClean="0"/>
              <a:t> 2013 / </a:t>
            </a:r>
            <a:r>
              <a:rPr lang="en-US" dirty="0"/>
              <a:t>DIRECTION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6299200"/>
            <a:ext cx="9902825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pied de page 1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</a:t>
            </a:r>
            <a:r>
              <a:rPr lang="en-US" dirty="0" smtClean="0"/>
              <a:t>/ 1 </a:t>
            </a:r>
            <a:r>
              <a:rPr lang="en-US" dirty="0" err="1" smtClean="0"/>
              <a:t>Aout</a:t>
            </a:r>
            <a:r>
              <a:rPr lang="en-US" dirty="0" smtClean="0"/>
              <a:t> 2013 / </a:t>
            </a:r>
            <a:r>
              <a:rPr lang="en-US" dirty="0"/>
              <a:t>DIRECTION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675" y="1125538"/>
            <a:ext cx="4683125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125538"/>
            <a:ext cx="4683125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pied de page 1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</a:t>
            </a:r>
            <a:r>
              <a:rPr lang="en-US" dirty="0" smtClean="0"/>
              <a:t>/ 1 </a:t>
            </a:r>
            <a:r>
              <a:rPr lang="en-US" dirty="0" err="1" smtClean="0"/>
              <a:t>Aout</a:t>
            </a:r>
            <a:r>
              <a:rPr lang="en-US" dirty="0" smtClean="0"/>
              <a:t> 2013 / </a:t>
            </a:r>
            <a:r>
              <a:rPr lang="en-US" dirty="0"/>
              <a:t>DIRECTION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u pied de page 1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</a:t>
            </a:r>
            <a:r>
              <a:rPr lang="en-US" dirty="0" smtClean="0"/>
              <a:t>/ 1 </a:t>
            </a:r>
            <a:r>
              <a:rPr lang="en-US" dirty="0" err="1" smtClean="0"/>
              <a:t>Aout</a:t>
            </a:r>
            <a:r>
              <a:rPr lang="en-US" dirty="0" smtClean="0"/>
              <a:t> 2013 / </a:t>
            </a:r>
            <a:r>
              <a:rPr lang="en-US" dirty="0"/>
              <a:t>DIRECTION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pied de page 1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</a:t>
            </a:r>
            <a:r>
              <a:rPr lang="en-US" dirty="0" smtClean="0"/>
              <a:t>/ 1 </a:t>
            </a:r>
            <a:r>
              <a:rPr lang="en-US" dirty="0" err="1" smtClean="0"/>
              <a:t>Aout</a:t>
            </a:r>
            <a:r>
              <a:rPr lang="en-US" dirty="0" smtClean="0"/>
              <a:t> 2013 / </a:t>
            </a:r>
            <a:r>
              <a:rPr lang="en-US" dirty="0"/>
              <a:t>DIRECTION</a:t>
            </a: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0" y="6299200"/>
            <a:ext cx="9902825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</a:t>
            </a:r>
            <a:r>
              <a:rPr lang="en-US" dirty="0" smtClean="0"/>
              <a:t>/ 1 </a:t>
            </a:r>
            <a:r>
              <a:rPr lang="en-US" dirty="0" err="1" smtClean="0"/>
              <a:t>Aout</a:t>
            </a:r>
            <a:r>
              <a:rPr lang="en-US" dirty="0" smtClean="0"/>
              <a:t> 2013 / </a:t>
            </a:r>
            <a:r>
              <a:rPr lang="en-US" dirty="0"/>
              <a:t>DIRECTION</a:t>
            </a: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0" y="6299200"/>
            <a:ext cx="9902825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pied de page 1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</a:t>
            </a:r>
            <a:r>
              <a:rPr lang="en-US" dirty="0" smtClean="0"/>
              <a:t>/ 1 </a:t>
            </a:r>
            <a:r>
              <a:rPr lang="en-US" dirty="0" err="1" smtClean="0"/>
              <a:t>Aout</a:t>
            </a:r>
            <a:r>
              <a:rPr lang="en-US" dirty="0" smtClean="0"/>
              <a:t> 2013 / </a:t>
            </a:r>
            <a:r>
              <a:rPr lang="en-US" dirty="0"/>
              <a:t>DIRECTION</a:t>
            </a: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6299200"/>
            <a:ext cx="9902825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pied de page 1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</a:t>
            </a:r>
            <a:r>
              <a:rPr lang="en-US" dirty="0" smtClean="0"/>
              <a:t>/ 1 </a:t>
            </a:r>
            <a:r>
              <a:rPr lang="en-US" dirty="0" err="1" smtClean="0"/>
              <a:t>Aout</a:t>
            </a:r>
            <a:r>
              <a:rPr lang="en-US" dirty="0" smtClean="0"/>
              <a:t> 2013 / </a:t>
            </a:r>
            <a:r>
              <a:rPr lang="en-US" dirty="0"/>
              <a:t>DIRECTION</a:t>
            </a: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6299200"/>
            <a:ext cx="9902825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908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 STYLE DU TITRE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675" y="1125538"/>
            <a:ext cx="951865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193675" y="6396038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875A2EEC-2A41-47C8-B062-CFD5FD2E4A0D}" type="slidenum">
              <a:rPr lang="fr-FR" sz="800"/>
              <a:pPr algn="r">
                <a:spcBef>
                  <a:spcPct val="50000"/>
                </a:spcBef>
                <a:defRPr/>
              </a:pPr>
              <a:t>‹#›</a:t>
            </a:fld>
            <a:r>
              <a:rPr lang="fr-FR" sz="800" dirty="0"/>
              <a:t> /</a:t>
            </a: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193675" y="6604000"/>
            <a:ext cx="67865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600" i="1">
                <a:solidFill>
                  <a:srgbClr val="9B9B9B"/>
                </a:solidFill>
              </a:rPr>
              <a:t>This document and the information therein are the property of Smartec, They must not be copied or communicated to a third party without the prior written authorization of Smartec.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723900" y="6396038"/>
            <a:ext cx="6267450" cy="2159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/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50000"/>
              </a:spcBef>
              <a:defRPr sz="800"/>
            </a:lvl1pPr>
          </a:lstStyle>
          <a:p>
            <a:pPr>
              <a:defRPr/>
            </a:pPr>
            <a:r>
              <a:rPr lang="en-US" dirty="0"/>
              <a:t>CONFIDENTIAL </a:t>
            </a:r>
            <a:r>
              <a:rPr lang="en-US" dirty="0" smtClean="0"/>
              <a:t>/ 1 </a:t>
            </a:r>
            <a:r>
              <a:rPr lang="en-US" dirty="0" err="1" smtClean="0"/>
              <a:t>Aout</a:t>
            </a:r>
            <a:r>
              <a:rPr lang="en-US" dirty="0" smtClean="0"/>
              <a:t> 2013 / </a:t>
            </a:r>
            <a:r>
              <a:rPr lang="en-US" dirty="0"/>
              <a:t>DIRECTION</a:t>
            </a:r>
          </a:p>
        </p:txBody>
      </p:sp>
      <p:pic>
        <p:nvPicPr>
          <p:cNvPr id="2057" name="Picture 37" descr="S:\DAF\01 - ОБЩЕЕ УПРАВЛЕНИЕ\01 - COMMUNICATION\1-1 LOGO\2010\RVB_Smartec.png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16825" y="6381750"/>
            <a:ext cx="14398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71463" indent="-271463" algn="l" rtl="0" eaLnBrk="0" fontAlgn="base" hangingPunct="0">
        <a:spcBef>
          <a:spcPct val="8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è"/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715963" indent="-265113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2pPr>
      <a:lvl3pPr marL="1160463" indent="-260350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ú"/>
        <a:defRPr sz="1600">
          <a:solidFill>
            <a:schemeClr val="tx1"/>
          </a:solidFill>
          <a:latin typeface="+mn-lt"/>
          <a:cs typeface="+mn-cs"/>
        </a:defRPr>
      </a:lvl3pPr>
      <a:lvl4pPr marL="1519238" indent="-179388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Arial" charset="0"/>
        <a:buChar char="‒"/>
        <a:defRPr sz="1400">
          <a:solidFill>
            <a:schemeClr val="tx1"/>
          </a:solidFill>
          <a:latin typeface="+mn-lt"/>
          <a:cs typeface="+mn-cs"/>
        </a:defRPr>
      </a:lvl4pPr>
      <a:lvl5pPr marL="1878013" indent="-173038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Arial" charset="0"/>
        <a:buChar char="‒"/>
        <a:defRPr sz="1400">
          <a:solidFill>
            <a:schemeClr val="tx1"/>
          </a:solidFill>
          <a:latin typeface="+mn-lt"/>
          <a:cs typeface="+mn-cs"/>
        </a:defRPr>
      </a:lvl5pPr>
      <a:lvl6pPr marL="23352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Arial" charset="0"/>
        <a:buChar char="‒"/>
        <a:defRPr sz="1400">
          <a:solidFill>
            <a:schemeClr val="tx1"/>
          </a:solidFill>
          <a:latin typeface="+mn-lt"/>
          <a:cs typeface="+mn-cs"/>
        </a:defRPr>
      </a:lvl6pPr>
      <a:lvl7pPr marL="27924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Arial" charset="0"/>
        <a:buChar char="‒"/>
        <a:defRPr sz="1400">
          <a:solidFill>
            <a:schemeClr val="tx1"/>
          </a:solidFill>
          <a:latin typeface="+mn-lt"/>
          <a:cs typeface="+mn-cs"/>
        </a:defRPr>
      </a:lvl7pPr>
      <a:lvl8pPr marL="32496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Arial" charset="0"/>
        <a:buChar char="‒"/>
        <a:defRPr sz="1400">
          <a:solidFill>
            <a:schemeClr val="tx1"/>
          </a:solidFill>
          <a:latin typeface="+mn-lt"/>
          <a:cs typeface="+mn-cs"/>
        </a:defRPr>
      </a:lvl8pPr>
      <a:lvl9pPr marL="37068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Arial" charset="0"/>
        <a:buChar char="‒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CLIQUEZ POUR MODIFIER LE STYLE DU TITRE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675" y="1125538"/>
            <a:ext cx="951865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cap="all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71463" indent="-271463" algn="l" rtl="0" eaLnBrk="0" fontAlgn="base" hangingPunct="0">
        <a:spcBef>
          <a:spcPct val="8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è"/>
        <a:defRPr sz="2000" b="1">
          <a:solidFill>
            <a:schemeClr val="bg2"/>
          </a:solidFill>
          <a:latin typeface="Arial" charset="0"/>
          <a:ea typeface="+mn-ea"/>
          <a:cs typeface="+mn-cs"/>
        </a:defRPr>
      </a:lvl1pPr>
      <a:lvl2pPr marL="715963" indent="-265113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Arial" charset="0"/>
          <a:cs typeface="+mn-cs"/>
        </a:defRPr>
      </a:lvl2pPr>
      <a:lvl3pPr marL="1160463" indent="-260350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ú"/>
        <a:defRPr sz="1600">
          <a:solidFill>
            <a:schemeClr val="tx1"/>
          </a:solidFill>
          <a:latin typeface="Arial" charset="0"/>
          <a:cs typeface="+mn-cs"/>
        </a:defRPr>
      </a:lvl3pPr>
      <a:lvl4pPr marL="1519238" indent="-179388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Arial" charset="0"/>
        <a:buChar char="‒"/>
        <a:defRPr sz="1400">
          <a:solidFill>
            <a:schemeClr val="tx1"/>
          </a:solidFill>
          <a:latin typeface="Arial" charset="0"/>
          <a:cs typeface="+mn-cs"/>
        </a:defRPr>
      </a:lvl4pPr>
      <a:lvl5pPr marL="1878013" indent="-173038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Arial" charset="0"/>
        <a:buChar char="‒"/>
        <a:defRPr sz="1400">
          <a:solidFill>
            <a:schemeClr val="tx1"/>
          </a:solidFill>
          <a:latin typeface="Arial" charset="0"/>
          <a:cs typeface="+mn-cs"/>
        </a:defRPr>
      </a:lvl5pPr>
      <a:lvl6pPr marL="23352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6pPr>
      <a:lvl7pPr marL="27924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7pPr>
      <a:lvl8pPr marL="32496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8pPr>
      <a:lvl9pPr marL="37068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irabkesov@samara.dosmartec.ru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\\UN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48134" name="Rectangle 6"/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 lIns="0" tIns="0" rIns="50400" bIns="0"/>
          <a:lstStyle/>
          <a:p>
            <a:pPr eaLnBrk="1" hangingPunct="1"/>
            <a:r>
              <a:rPr lang="fr-FR" dirty="0" smtClean="0"/>
              <a:t> S_CT report automatique</a:t>
            </a:r>
            <a:endParaRPr lang="ru-RU" dirty="0" smtClean="0"/>
          </a:p>
        </p:txBody>
      </p:sp>
      <p:sp>
        <p:nvSpPr>
          <p:cNvPr id="7" name="Rectangle 6"/>
          <p:cNvSpPr/>
          <p:nvPr/>
        </p:nvSpPr>
        <p:spPr>
          <a:xfrm>
            <a:off x="1856656" y="2564904"/>
            <a:ext cx="5904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2"/>
                </a:solidFill>
              </a:rPr>
              <a:t>Отдел</a:t>
            </a:r>
            <a:r>
              <a:rPr lang="en-US" sz="2400" b="1" dirty="0" smtClean="0">
                <a:solidFill>
                  <a:schemeClr val="bg2"/>
                </a:solidFill>
              </a:rPr>
              <a:t> S_CT</a:t>
            </a:r>
            <a:endParaRPr lang="ru-RU" sz="2400" b="1" dirty="0" smtClean="0">
              <a:solidFill>
                <a:schemeClr val="bg2"/>
              </a:solidFill>
            </a:endParaRPr>
          </a:p>
          <a:p>
            <a:endParaRPr lang="ru-RU" sz="2400" b="1" dirty="0" smtClean="0">
              <a:solidFill>
                <a:schemeClr val="bg2"/>
              </a:solidFill>
            </a:endParaRPr>
          </a:p>
          <a:p>
            <a:r>
              <a:rPr lang="ru-RU" sz="2400" dirty="0" smtClean="0">
                <a:solidFill>
                  <a:schemeClr val="bg2"/>
                </a:solidFill>
              </a:rPr>
              <a:t>Скрипт автоматизации для </a:t>
            </a:r>
            <a:r>
              <a:rPr lang="en-US" sz="2400" dirty="0" smtClean="0">
                <a:solidFill>
                  <a:schemeClr val="bg2"/>
                </a:solidFill>
              </a:rPr>
              <a:t>ABAQUS</a:t>
            </a:r>
            <a:endParaRPr lang="ru-RU" sz="2400" dirty="0" smtClean="0">
              <a:solidFill>
                <a:schemeClr val="bg2"/>
              </a:solidFill>
            </a:endParaRPr>
          </a:p>
          <a:p>
            <a:r>
              <a:rPr lang="ru-RU" sz="2400" dirty="0" smtClean="0">
                <a:solidFill>
                  <a:schemeClr val="bg2"/>
                </a:solidFill>
              </a:rPr>
              <a:t> </a:t>
            </a:r>
            <a:endParaRPr lang="en-US" sz="2400" dirty="0" smtClean="0">
              <a:solidFill>
                <a:schemeClr val="bg2"/>
              </a:solidFill>
            </a:endParaRPr>
          </a:p>
          <a:p>
            <a:r>
              <a:rPr lang="ru-RU" sz="2400" dirty="0" smtClean="0">
                <a:solidFill>
                  <a:schemeClr val="bg2"/>
                </a:solidFill>
              </a:rPr>
              <a:t>С</a:t>
            </a:r>
            <a:r>
              <a:rPr lang="en-US" sz="2400" dirty="0" smtClean="0">
                <a:solidFill>
                  <a:schemeClr val="bg2"/>
                </a:solidFill>
              </a:rPr>
              <a:t>alculABA.cmd (</a:t>
            </a:r>
            <a:r>
              <a:rPr lang="ru-RU" sz="2400" i="1" dirty="0" smtClean="0">
                <a:solidFill>
                  <a:schemeClr val="bg2"/>
                </a:solidFill>
              </a:rPr>
              <a:t>версия 1.</a:t>
            </a:r>
            <a:r>
              <a:rPr lang="en-US" sz="2400" i="1" dirty="0" smtClean="0">
                <a:solidFill>
                  <a:schemeClr val="bg2"/>
                </a:solidFill>
              </a:rPr>
              <a:t>5g8)</a:t>
            </a:r>
            <a:endParaRPr lang="ru-RU" sz="2400" i="1" dirty="0" smtClean="0">
              <a:solidFill>
                <a:schemeClr val="bg2"/>
              </a:solidFill>
            </a:endParaRPr>
          </a:p>
          <a:p>
            <a:r>
              <a:rPr lang="ru-RU" sz="2400" i="1" dirty="0" smtClean="0">
                <a:solidFill>
                  <a:schemeClr val="bg2"/>
                </a:solidFill>
              </a:rPr>
              <a:t>сборка</a:t>
            </a:r>
            <a:r>
              <a:rPr lang="en-US" sz="2400" i="1" dirty="0" smtClean="0">
                <a:solidFill>
                  <a:schemeClr val="bg2"/>
                </a:solidFill>
              </a:rPr>
              <a:t> 2013.03.06</a:t>
            </a:r>
            <a:endParaRPr lang="ru-RU" sz="2400" i="1" dirty="0"/>
          </a:p>
        </p:txBody>
      </p:sp>
      <p:sp>
        <p:nvSpPr>
          <p:cNvPr id="14" name="Rectangle 13"/>
          <p:cNvSpPr/>
          <p:nvPr/>
        </p:nvSpPr>
        <p:spPr>
          <a:xfrm>
            <a:off x="4808984" y="5517232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:: </a:t>
            </a:r>
            <a:r>
              <a:rPr lang="ru-RU" dirty="0" smtClean="0"/>
              <a:t>Автор: Иван Рабкесов</a:t>
            </a:r>
            <a:endParaRPr lang="fr-FR" dirty="0" smtClean="0"/>
          </a:p>
          <a:p>
            <a:r>
              <a:rPr lang="fr-FR" dirty="0" smtClean="0"/>
              <a:t>:: irabkesov@samara.dosmartec.ru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История изменений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3" y="1124744"/>
            <a:ext cx="95050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2"/>
                </a:solidFill>
              </a:rPr>
              <a:t>Новое в версии 1.5</a:t>
            </a:r>
            <a:r>
              <a:rPr lang="en-US" sz="1400" dirty="0" smtClean="0">
                <a:solidFill>
                  <a:schemeClr val="bg2"/>
                </a:solidFill>
              </a:rPr>
              <a:t>f</a:t>
            </a:r>
            <a:r>
              <a:rPr lang="ru-RU" sz="1400" dirty="0" smtClean="0">
                <a:solidFill>
                  <a:schemeClr val="bg2"/>
                </a:solidFill>
              </a:rPr>
              <a:t>:</a:t>
            </a:r>
          </a:p>
          <a:p>
            <a:pPr marL="342900" indent="-342900">
              <a:buFont typeface="+mj-lt"/>
              <a:buAutoNum type="alphaLcParenR"/>
            </a:pP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улучшен алгоритм запуска расчетов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исправлен баг версий 1.5</a:t>
            </a:r>
            <a:r>
              <a:rPr lang="en-US" sz="1400" dirty="0" err="1" smtClean="0">
                <a:solidFill>
                  <a:schemeClr val="bg2"/>
                </a:solidFill>
              </a:rPr>
              <a:t>c,d</a:t>
            </a:r>
            <a:r>
              <a:rPr lang="en-US" sz="1400" dirty="0" smtClean="0">
                <a:solidFill>
                  <a:schemeClr val="bg2"/>
                </a:solidFill>
              </a:rPr>
              <a:t>,</a:t>
            </a:r>
            <a:r>
              <a:rPr lang="ru-RU" sz="1400" dirty="0" smtClean="0">
                <a:solidFill>
                  <a:schemeClr val="bg2"/>
                </a:solidFill>
              </a:rPr>
              <a:t>е</a:t>
            </a:r>
            <a:r>
              <a:rPr lang="en-US" sz="1400" dirty="0" smtClean="0">
                <a:solidFill>
                  <a:schemeClr val="bg2"/>
                </a:solidFill>
              </a:rPr>
              <a:t>x – </a:t>
            </a:r>
            <a:r>
              <a:rPr lang="ru-RU" sz="1400" dirty="0" smtClean="0">
                <a:solidFill>
                  <a:schemeClr val="bg2"/>
                </a:solidFill>
              </a:rPr>
              <a:t>очистка каталога перед расчетом больше не делается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добавлена статистика расчетов </a:t>
            </a:r>
            <a:r>
              <a:rPr lang="fr-FR" sz="1400" dirty="0" smtClean="0"/>
              <a:t>T:\S_CT\backup</a:t>
            </a:r>
            <a:r>
              <a:rPr lang="ru-RU" sz="1400" dirty="0" smtClean="0"/>
              <a:t>\</a:t>
            </a:r>
            <a:r>
              <a:rPr lang="en-US" sz="1400" dirty="0" smtClean="0"/>
              <a:t>calculaba.csv </a:t>
            </a:r>
            <a:endParaRPr lang="ru-RU" sz="1400" dirty="0" smtClean="0"/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добавлено число элементов модели в отчете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исключена распаковка результата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исправлена ошибка изменения размера памяти для абакус 6.11/6.12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улучшен </a:t>
            </a:r>
            <a:r>
              <a:rPr lang="en-US" sz="1400" dirty="0" smtClean="0">
                <a:solidFill>
                  <a:schemeClr val="bg2"/>
                </a:solidFill>
              </a:rPr>
              <a:t>ENV </a:t>
            </a:r>
            <a:r>
              <a:rPr lang="ru-RU" sz="1400" dirty="0" smtClean="0">
                <a:solidFill>
                  <a:schemeClr val="bg2"/>
                </a:solidFill>
              </a:rPr>
              <a:t>для абакус 6.12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улучшения в оформлении отчетов</a:t>
            </a:r>
          </a:p>
          <a:p>
            <a:pPr marL="342900" indent="-342900">
              <a:buFont typeface="+mj-lt"/>
              <a:buAutoNum type="alphaLcParenR"/>
            </a:pP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/>
            <a:r>
              <a:rPr lang="ru-RU" sz="1400" dirty="0" smtClean="0">
                <a:solidFill>
                  <a:schemeClr val="bg2"/>
                </a:solidFill>
              </a:rPr>
              <a:t>Документация: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добавлено описание новых ошибок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обновлена страница масштабирования расчетов (одноядерный расчет на </a:t>
            </a:r>
            <a:r>
              <a:rPr lang="en-US" sz="1400" dirty="0" smtClean="0">
                <a:solidFill>
                  <a:schemeClr val="bg2"/>
                </a:solidFill>
              </a:rPr>
              <a:t>ws-3)</a:t>
            </a: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добавлена страница быстрого запуска</a:t>
            </a:r>
          </a:p>
          <a:p>
            <a:pPr marL="342900" indent="-342900">
              <a:buFont typeface="+mj-lt"/>
              <a:buAutoNum type="alphaLcParenR"/>
            </a:pPr>
            <a:endParaRPr lang="ru-RU" sz="14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История изменений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3" y="1124744"/>
            <a:ext cx="95050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2"/>
                </a:solidFill>
              </a:rPr>
              <a:t>Новое в версии 1.5</a:t>
            </a:r>
            <a:r>
              <a:rPr lang="en-US" sz="1400" dirty="0" smtClean="0">
                <a:solidFill>
                  <a:schemeClr val="bg2"/>
                </a:solidFill>
              </a:rPr>
              <a:t>ex</a:t>
            </a:r>
            <a:r>
              <a:rPr lang="ru-RU" sz="1400" dirty="0" smtClean="0">
                <a:solidFill>
                  <a:schemeClr val="bg2"/>
                </a:solidFill>
              </a:rPr>
              <a:t>:</a:t>
            </a:r>
          </a:p>
          <a:p>
            <a:pPr marL="342900" indent="-342900">
              <a:buFont typeface="+mj-lt"/>
              <a:buAutoNum type="alphaLcParenR"/>
            </a:pP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исправлен фильтр для ошибок (ошибка передавалась от расчета к расчету)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добавлена распаковка файлов расчета в отдельный каталог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подготовка к защите от несанкционированного запуска утилиты</a:t>
            </a:r>
          </a:p>
          <a:p>
            <a:endParaRPr lang="ru-RU" sz="1400" dirty="0" smtClean="0">
              <a:solidFill>
                <a:schemeClr val="bg2"/>
              </a:solidFill>
            </a:endParaRPr>
          </a:p>
          <a:p>
            <a:endParaRPr lang="ru-RU" sz="1400" dirty="0" smtClean="0">
              <a:solidFill>
                <a:schemeClr val="bg2"/>
              </a:solidFill>
            </a:endParaRPr>
          </a:p>
          <a:p>
            <a:r>
              <a:rPr lang="ru-RU" sz="1400" dirty="0" smtClean="0">
                <a:solidFill>
                  <a:schemeClr val="bg2"/>
                </a:solidFill>
              </a:rPr>
              <a:t>Новое в версии 1.5</a:t>
            </a:r>
            <a:r>
              <a:rPr lang="en-US" sz="1400" dirty="0" smtClean="0">
                <a:solidFill>
                  <a:schemeClr val="bg2"/>
                </a:solidFill>
              </a:rPr>
              <a:t>d</a:t>
            </a:r>
            <a:r>
              <a:rPr lang="ru-RU" sz="1400" dirty="0" smtClean="0">
                <a:solidFill>
                  <a:schemeClr val="bg2"/>
                </a:solidFill>
              </a:rPr>
              <a:t>:</a:t>
            </a:r>
          </a:p>
          <a:p>
            <a:pPr marL="342900" indent="-342900">
              <a:buFont typeface="+mj-lt"/>
              <a:buAutoNum type="alphaLcParenR"/>
            </a:pP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исправлен фильтр для ошибок в файле </a:t>
            </a:r>
            <a:r>
              <a:rPr lang="en-US" sz="1400" dirty="0" smtClean="0">
                <a:solidFill>
                  <a:schemeClr val="bg2"/>
                </a:solidFill>
              </a:rPr>
              <a:t>SES</a:t>
            </a: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улучшено определение ошибок в логах (ошибка лицензии и некорректное задание параметров)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добавлена утилита </a:t>
            </a:r>
            <a:r>
              <a:rPr lang="en-US" sz="1400" dirty="0" smtClean="0">
                <a:solidFill>
                  <a:schemeClr val="bg2"/>
                </a:solidFill>
              </a:rPr>
              <a:t>key.js</a:t>
            </a:r>
            <a:r>
              <a:rPr lang="ru-RU" sz="1400" dirty="0" smtClean="0">
                <a:solidFill>
                  <a:schemeClr val="bg2"/>
                </a:solidFill>
              </a:rPr>
              <a:t>, которая препятствует блокировке экрана</a:t>
            </a:r>
          </a:p>
          <a:p>
            <a:pPr marL="342900" indent="-342900">
              <a:buFont typeface="+mj-lt"/>
              <a:buAutoNum type="alphaLcParenR"/>
            </a:pP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/>
            <a:r>
              <a:rPr lang="ru-RU" sz="1400" dirty="0" smtClean="0">
                <a:solidFill>
                  <a:schemeClr val="bg2"/>
                </a:solidFill>
              </a:rPr>
              <a:t>Документация: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добавлено описание новых ошибок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добавлена страница масштабирования расчетов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История изменений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3" y="1124744"/>
            <a:ext cx="950505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2"/>
                </a:solidFill>
              </a:rPr>
              <a:t>Новое в версии 1.5с:</a:t>
            </a:r>
          </a:p>
          <a:p>
            <a:pPr marL="342900" indent="-342900">
              <a:buFont typeface="+mj-lt"/>
              <a:buAutoNum type="alphaLcParenR"/>
            </a:pP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исправлена ошибка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ru-RU" sz="1400" dirty="0" smtClean="0">
                <a:solidFill>
                  <a:schemeClr val="bg2"/>
                </a:solidFill>
              </a:rPr>
              <a:t>запуска одиночного расчета с использованием конфига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исправлена ошибка разлогинивания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добавлена поддержка русского языка в комментарии конфига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файл параметров дополнен для полноценного использования в Москве 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введен алгоритм определения типа расчета (одиночный/пакетный), утилитой стало пользоваться проще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добавлена процедура редактирования конфига по запросу, если он отсутствует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добавлена функция автоматического разлогинивания после окончания расчета +1 час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улучшено определение ошибок в логах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добавлена возможность выбора версии решателя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ru-RU" sz="1400" dirty="0" smtClean="0">
                <a:solidFill>
                  <a:schemeClr val="bg2"/>
                </a:solidFill>
              </a:rPr>
              <a:t>Абакус</a:t>
            </a:r>
            <a:r>
              <a:rPr lang="en-US" sz="1400" dirty="0" smtClean="0">
                <a:solidFill>
                  <a:schemeClr val="bg2"/>
                </a:solidFill>
              </a:rPr>
              <a:t> 6.11</a:t>
            </a:r>
            <a:r>
              <a:rPr lang="en-US" sz="1400" b="1" i="1" baseline="30000" dirty="0" smtClean="0">
                <a:solidFill>
                  <a:srgbClr val="0B830E"/>
                </a:solidFill>
              </a:rPr>
              <a:t>beta</a:t>
            </a: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письма теперь отсылаются от имени </a:t>
            </a:r>
            <a:r>
              <a:rPr lang="en-US" sz="1400" dirty="0" err="1" smtClean="0">
                <a:solidFill>
                  <a:schemeClr val="bg2"/>
                </a:solidFill>
              </a:rPr>
              <a:t>CalculAba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улучшена фильтрация при архивировании результатов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из названия скрипта убрана версия</a:t>
            </a:r>
          </a:p>
          <a:p>
            <a:pPr marL="342900" indent="-342900">
              <a:buFont typeface="+mj-lt"/>
              <a:buAutoNum type="alphaLcParenR"/>
            </a:pP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/>
            <a:r>
              <a:rPr lang="ru-RU" sz="1400" dirty="0" smtClean="0">
                <a:solidFill>
                  <a:schemeClr val="bg2"/>
                </a:solidFill>
              </a:rPr>
              <a:t>Документация: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добавлена страница настройки почтовых категорий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добавлена страница тестирования скорости расчета</a:t>
            </a:r>
          </a:p>
          <a:p>
            <a:pPr marL="342900" indent="-342900">
              <a:buFont typeface="+mj-lt"/>
              <a:buAutoNum type="alphaLcParenR"/>
            </a:pPr>
            <a:endParaRPr lang="ru-RU" sz="14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История изменений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3" y="1124744"/>
            <a:ext cx="95050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2"/>
                </a:solidFill>
              </a:rPr>
              <a:t>Новое в версии 1.4:</a:t>
            </a:r>
          </a:p>
          <a:p>
            <a:pPr marL="342900" indent="-342900">
              <a:buFont typeface="+mj-lt"/>
              <a:buAutoNum type="alphaLcParenR"/>
            </a:pP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функция утилиты дополнена файлом параметров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улучшен алгоритм поиска ошибок в логах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из первого ответа исключено вложение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размер вложения во втором отчете значительно уменьшен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улучшен алгоритм создания бэкапов </a:t>
            </a:r>
            <a:r>
              <a:rPr lang="en-US" sz="1400" dirty="0" smtClean="0">
                <a:solidFill>
                  <a:schemeClr val="bg2"/>
                </a:solidFill>
              </a:rPr>
              <a:t>ODB </a:t>
            </a:r>
            <a:r>
              <a:rPr lang="ru-RU" sz="1400" dirty="0" smtClean="0">
                <a:solidFill>
                  <a:schemeClr val="bg2"/>
                </a:solidFill>
              </a:rPr>
              <a:t>– архивы сортируются по папкам </a:t>
            </a:r>
            <a:r>
              <a:rPr lang="en-US" sz="1400" dirty="0" smtClean="0">
                <a:solidFill>
                  <a:schemeClr val="bg2"/>
                </a:solidFill>
              </a:rPr>
              <a:t>YYYYMM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в название бекапа добавляется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ru-RU" sz="1400" dirty="0" smtClean="0">
                <a:solidFill>
                  <a:schemeClr val="bg2"/>
                </a:solidFill>
              </a:rPr>
              <a:t>дата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ru-RU" sz="1400" dirty="0" smtClean="0">
                <a:solidFill>
                  <a:schemeClr val="bg2"/>
                </a:solidFill>
              </a:rPr>
              <a:t>расчета </a:t>
            </a:r>
            <a:r>
              <a:rPr lang="en-US" sz="1400" dirty="0" smtClean="0">
                <a:solidFill>
                  <a:schemeClr val="bg2"/>
                </a:solidFill>
              </a:rPr>
              <a:t>YYYYMMDD</a:t>
            </a:r>
            <a:r>
              <a:rPr lang="ru-RU" sz="1400" dirty="0" smtClean="0">
                <a:solidFill>
                  <a:schemeClr val="bg2"/>
                </a:solidFill>
              </a:rPr>
              <a:t> и </a:t>
            </a:r>
            <a:r>
              <a:rPr lang="en-US" sz="1400" dirty="0" smtClean="0">
                <a:solidFill>
                  <a:schemeClr val="bg2"/>
                </a:solidFill>
              </a:rPr>
              <a:t>OK/KO </a:t>
            </a:r>
            <a:r>
              <a:rPr lang="ru-RU" sz="1400" dirty="0" smtClean="0">
                <a:solidFill>
                  <a:schemeClr val="bg2"/>
                </a:solidFill>
              </a:rPr>
              <a:t>в конец – метка успешного и ошибочного расчета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убрано сообщение о занятых лицензиях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небольшие улучшения в оформлении отчетов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История изменений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3" y="1124744"/>
            <a:ext cx="950505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2"/>
                </a:solidFill>
              </a:rPr>
              <a:t>Новое в версии 1.3:</a:t>
            </a:r>
          </a:p>
          <a:p>
            <a:pPr marL="342900" indent="-342900">
              <a:buFont typeface="+mj-lt"/>
              <a:buAutoNum type="alphaLcParenR"/>
            </a:pP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использование утилиты стало еще более удобным:  не требует ввода никаких параметров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теперь скрипт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ru-RU" sz="1400" dirty="0" smtClean="0">
                <a:solidFill>
                  <a:schemeClr val="bg2"/>
                </a:solidFill>
              </a:rPr>
              <a:t>умеет определять местонахождение </a:t>
            </a:r>
            <a:r>
              <a:rPr lang="en-US" sz="1400" dirty="0" smtClean="0">
                <a:solidFill>
                  <a:schemeClr val="bg2"/>
                </a:solidFill>
              </a:rPr>
              <a:t>input-</a:t>
            </a:r>
            <a:r>
              <a:rPr lang="ru-RU" sz="1400" dirty="0" smtClean="0">
                <a:solidFill>
                  <a:schemeClr val="bg2"/>
                </a:solidFill>
              </a:rPr>
              <a:t>файлов и обрабатывать каталоги для пакетного запуска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функция пакетного запуска добавлена в основную утилиту, режим выбирается при запуске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теперь скрипт извлекает название проекта из </a:t>
            </a:r>
            <a:r>
              <a:rPr lang="en-US" sz="1400" dirty="0" err="1" smtClean="0">
                <a:solidFill>
                  <a:schemeClr val="bg2"/>
                </a:solidFill>
              </a:rPr>
              <a:t>inp</a:t>
            </a: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исправлено создание бэкапов </a:t>
            </a:r>
            <a:r>
              <a:rPr lang="en-US" sz="1400" dirty="0" smtClean="0">
                <a:solidFill>
                  <a:schemeClr val="bg2"/>
                </a:solidFill>
              </a:rPr>
              <a:t>ODB </a:t>
            </a: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добавлено автоопределение почтового сервера (Самара или Москва)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в отчет добавлена начальная температура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реализована возможность добавления в отчет комментария пользователя (поддерживается русский язык)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небольшие улучшения в оформлении отчетов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выполнена подготовка к переходу на абакус 6.11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История изменений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3" y="1124744"/>
            <a:ext cx="950505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2"/>
                </a:solidFill>
              </a:rPr>
              <a:t>Новое в версии 1.2*:</a:t>
            </a:r>
          </a:p>
          <a:p>
            <a:pPr marL="342900" indent="-342900">
              <a:buFont typeface="+mj-lt"/>
              <a:buAutoNum type="alphaLcParenR"/>
            </a:pP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использование утилиты стало более удобным:  требует ввода только двух параметров.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ru-RU" sz="1400" dirty="0" smtClean="0">
                <a:solidFill>
                  <a:schemeClr val="bg2"/>
                </a:solidFill>
              </a:rPr>
              <a:t>Теперь она состоит из двух файлов: визарда </a:t>
            </a:r>
            <a:r>
              <a:rPr lang="en-US" sz="1400" dirty="0" smtClean="0">
                <a:solidFill>
                  <a:schemeClr val="bg2"/>
                </a:solidFill>
              </a:rPr>
              <a:t>WB </a:t>
            </a:r>
            <a:r>
              <a:rPr lang="ru-RU" sz="1400" dirty="0" smtClean="0">
                <a:solidFill>
                  <a:schemeClr val="bg2"/>
                </a:solidFill>
              </a:rPr>
              <a:t>и архива команд; не требует создания дополнительных папок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скрипт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ru-RU" sz="1400" dirty="0" smtClean="0">
                <a:solidFill>
                  <a:schemeClr val="bg2"/>
                </a:solidFill>
              </a:rPr>
              <a:t>умеет копировать файлы с источника в текущую папку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strike="sngStrike" dirty="0" smtClean="0">
                <a:solidFill>
                  <a:schemeClr val="bg2"/>
                </a:solidFill>
              </a:rPr>
              <a:t>поддержка выбора версии САТ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strike="sngStrike" dirty="0" smtClean="0">
                <a:solidFill>
                  <a:schemeClr val="bg2"/>
                </a:solidFill>
              </a:rPr>
              <a:t>поддержка выбора версии </a:t>
            </a:r>
            <a:r>
              <a:rPr lang="en-US" sz="1400" strike="sngStrike" dirty="0" smtClean="0">
                <a:solidFill>
                  <a:schemeClr val="bg2"/>
                </a:solidFill>
              </a:rPr>
              <a:t>ABAQUS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интерактивный режим выбора размера памяти для абакуса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автоматическое исправление параметров </a:t>
            </a:r>
            <a:r>
              <a:rPr lang="en-US" sz="1400" dirty="0" smtClean="0">
                <a:solidFill>
                  <a:schemeClr val="bg2"/>
                </a:solidFill>
              </a:rPr>
              <a:t>FREQUENCY=1000, TEMOIN=OUI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автоматическое добавление параметра </a:t>
            </a:r>
            <a:r>
              <a:rPr lang="en-US" sz="1400" dirty="0" smtClean="0">
                <a:solidFill>
                  <a:schemeClr val="bg2"/>
                </a:solidFill>
              </a:rPr>
              <a:t>CONTROLS </a:t>
            </a:r>
            <a:r>
              <a:rPr lang="ru-RU" sz="1400" dirty="0" smtClean="0">
                <a:solidFill>
                  <a:schemeClr val="bg2"/>
                </a:solidFill>
              </a:rPr>
              <a:t>в первый шаг </a:t>
            </a:r>
            <a:r>
              <a:rPr lang="en-US" sz="1400" dirty="0" smtClean="0">
                <a:solidFill>
                  <a:schemeClr val="bg2"/>
                </a:solidFill>
              </a:rPr>
              <a:t>INP</a:t>
            </a: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вывод информации о занятых лицензиях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поддержка отсылки логов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сбор информации о системе (память, процессор, диски)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детальная запись лога решателя (</a:t>
            </a:r>
            <a:r>
              <a:rPr lang="en-US" sz="1400" dirty="0" smtClean="0">
                <a:solidFill>
                  <a:schemeClr val="bg2"/>
                </a:solidFill>
              </a:rPr>
              <a:t>abqX.bat</a:t>
            </a:r>
            <a:r>
              <a:rPr lang="ru-RU" sz="1400" dirty="0" smtClean="0">
                <a:solidFill>
                  <a:schemeClr val="bg2"/>
                </a:solidFill>
              </a:rPr>
              <a:t>)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ru-RU" sz="1400" dirty="0" smtClean="0">
                <a:solidFill>
                  <a:schemeClr val="bg2"/>
                </a:solidFill>
              </a:rPr>
              <a:t>со штампами времени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ru-RU" sz="1400" dirty="0" smtClean="0">
                <a:solidFill>
                  <a:schemeClr val="bg2"/>
                </a:solidFill>
              </a:rPr>
              <a:t>в файл </a:t>
            </a:r>
            <a:r>
              <a:rPr lang="en-US" sz="1400" dirty="0" smtClean="0">
                <a:solidFill>
                  <a:schemeClr val="bg2"/>
                </a:solidFill>
              </a:rPr>
              <a:t>SES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создание бэкапа </a:t>
            </a:r>
            <a:r>
              <a:rPr lang="en-US" sz="1400" dirty="0" smtClean="0">
                <a:solidFill>
                  <a:schemeClr val="bg2"/>
                </a:solidFill>
              </a:rPr>
              <a:t>ODB </a:t>
            </a:r>
            <a:r>
              <a:rPr lang="ru-RU" sz="1400" dirty="0" smtClean="0">
                <a:solidFill>
                  <a:schemeClr val="bg2"/>
                </a:solidFill>
              </a:rPr>
              <a:t>после успешного расчета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очистка </a:t>
            </a:r>
            <a:r>
              <a:rPr lang="en-US" sz="1400" dirty="0" smtClean="0">
                <a:solidFill>
                  <a:schemeClr val="bg2"/>
                </a:solidFill>
              </a:rPr>
              <a:t>DAT, MSG </a:t>
            </a:r>
            <a:r>
              <a:rPr lang="ru-RU" sz="1400" dirty="0" smtClean="0">
                <a:solidFill>
                  <a:schemeClr val="bg2"/>
                </a:solidFill>
              </a:rPr>
              <a:t>от мусора (</a:t>
            </a:r>
            <a:r>
              <a:rPr lang="en-US" sz="1400" dirty="0" smtClean="0">
                <a:solidFill>
                  <a:schemeClr val="bg2"/>
                </a:solidFill>
              </a:rPr>
              <a:t>LND</a:t>
            </a:r>
            <a:r>
              <a:rPr lang="ru-RU" sz="1400" dirty="0" smtClean="0">
                <a:solidFill>
                  <a:schemeClr val="bg2"/>
                </a:solidFill>
              </a:rPr>
              <a:t>)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небольшие улучшения в оформлении отчетов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интеграция скрипта в среду </a:t>
            </a:r>
            <a:r>
              <a:rPr lang="en-US" sz="1400" dirty="0" smtClean="0">
                <a:solidFill>
                  <a:schemeClr val="bg2"/>
                </a:solidFill>
              </a:rPr>
              <a:t>Workbench </a:t>
            </a:r>
            <a:r>
              <a:rPr lang="ru-RU" sz="1400" dirty="0" smtClean="0">
                <a:solidFill>
                  <a:schemeClr val="bg2"/>
                </a:solidFill>
              </a:rPr>
              <a:t>с помощью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ru-RU" sz="1400" dirty="0" smtClean="0">
                <a:solidFill>
                  <a:schemeClr val="bg2"/>
                </a:solidFill>
              </a:rPr>
              <a:t>функции </a:t>
            </a:r>
            <a:r>
              <a:rPr lang="en-US" sz="1400" dirty="0" smtClean="0">
                <a:solidFill>
                  <a:schemeClr val="bg2"/>
                </a:solidFill>
              </a:rPr>
              <a:t>Wizard</a:t>
            </a: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endParaRPr lang="en-US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endParaRPr lang="en-US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endParaRPr lang="en-US" dirty="0" smtClean="0">
              <a:solidFill>
                <a:schemeClr val="bg2"/>
              </a:solidFill>
            </a:endParaRPr>
          </a:p>
          <a:p>
            <a:pPr marL="342900" indent="-342900"/>
            <a:r>
              <a:rPr lang="en-US" sz="1200" dirty="0" smtClean="0">
                <a:solidFill>
                  <a:schemeClr val="bg2"/>
                </a:solidFill>
              </a:rPr>
              <a:t>*</a:t>
            </a:r>
            <a:r>
              <a:rPr lang="ru-RU" sz="1200" dirty="0" smtClean="0">
                <a:solidFill>
                  <a:schemeClr val="bg2"/>
                </a:solidFill>
              </a:rPr>
              <a:t>скрипт тестирован на </a:t>
            </a:r>
            <a:r>
              <a:rPr lang="en-US" sz="1200" dirty="0" smtClean="0">
                <a:solidFill>
                  <a:schemeClr val="bg2"/>
                </a:solidFill>
              </a:rPr>
              <a:t>Windows XP 32 </a:t>
            </a:r>
            <a:r>
              <a:rPr lang="ru-RU" sz="1200" dirty="0" smtClean="0">
                <a:solidFill>
                  <a:schemeClr val="bg2"/>
                </a:solidFill>
              </a:rPr>
              <a:t>и </a:t>
            </a:r>
            <a:r>
              <a:rPr lang="en-US" sz="1200" dirty="0" smtClean="0">
                <a:solidFill>
                  <a:schemeClr val="bg2"/>
                </a:solidFill>
              </a:rPr>
              <a:t>64-bit</a:t>
            </a:r>
            <a:endParaRPr lang="ru-RU" sz="12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История изменений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3" y="1124744"/>
            <a:ext cx="9505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2"/>
                </a:solidFill>
              </a:rPr>
              <a:t>Версия 1.0/1.13:</a:t>
            </a:r>
          </a:p>
          <a:p>
            <a:pPr marL="342900" indent="-342900">
              <a:buFont typeface="+mj-lt"/>
              <a:buAutoNum type="alphaLcParenR"/>
            </a:pP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Первая версия утилиты (</a:t>
            </a:r>
            <a:r>
              <a:rPr lang="en-US" sz="1400" dirty="0" smtClean="0">
                <a:solidFill>
                  <a:schemeClr val="bg2"/>
                </a:solidFill>
              </a:rPr>
              <a:t>bat-</a:t>
            </a:r>
            <a:r>
              <a:rPr lang="ru-RU" sz="1400" dirty="0" smtClean="0">
                <a:solidFill>
                  <a:schemeClr val="bg2"/>
                </a:solidFill>
              </a:rPr>
              <a:t>файл) с минимальными возможностями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Отсылка уведомлений о начале/конце расчета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Выполняемые задачи 1/2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2" y="1124744"/>
            <a:ext cx="878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Для каждого расчета скрипт создает письмо с информацией, которое включает: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1484785"/>
            <a:ext cx="4824536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nsolas" pitchFamily="49" charset="0"/>
              </a:rPr>
              <a:t>WS-3 </a:t>
            </a:r>
            <a:r>
              <a:rPr lang="fr-FR" sz="800" dirty="0" err="1" smtClean="0">
                <a:latin typeface="Consolas" pitchFamily="49" charset="0"/>
              </a:rPr>
              <a:t>now</a:t>
            </a:r>
            <a:r>
              <a:rPr lang="fr-FR" sz="800" dirty="0" smtClean="0">
                <a:latin typeface="Consolas" pitchFamily="49" charset="0"/>
              </a:rPr>
              <a:t> </a:t>
            </a:r>
            <a:r>
              <a:rPr lang="fr-FR" sz="800" dirty="0" err="1" smtClean="0">
                <a:latin typeface="Consolas" pitchFamily="49" charset="0"/>
              </a:rPr>
              <a:t>is</a:t>
            </a:r>
            <a:r>
              <a:rPr lang="fr-FR" sz="800" dirty="0" smtClean="0">
                <a:latin typeface="Consolas" pitchFamily="49" charset="0"/>
              </a:rPr>
              <a:t> </a:t>
            </a:r>
            <a:r>
              <a:rPr lang="fr-FR" sz="800" dirty="0" err="1" smtClean="0">
                <a:latin typeface="Consolas" pitchFamily="49" charset="0"/>
              </a:rPr>
              <a:t>busy</a:t>
            </a:r>
            <a:r>
              <a:rPr lang="fr-FR" sz="800" dirty="0" smtClean="0">
                <a:latin typeface="Consolas" pitchFamily="49" charset="0"/>
              </a:rPr>
              <a:t> by Ivan Rabkesov/sr01201 </a:t>
            </a:r>
          </a:p>
          <a:p>
            <a:r>
              <a:rPr lang="fr-FR" sz="800" dirty="0" smtClean="0">
                <a:latin typeface="Consolas" pitchFamily="49" charset="0"/>
              </a:rPr>
              <a:t>-----------------------------------------------</a:t>
            </a:r>
          </a:p>
          <a:p>
            <a:r>
              <a:rPr lang="fr-FR" sz="800" dirty="0" smtClean="0">
                <a:latin typeface="Consolas" pitchFamily="49" charset="0"/>
              </a:rPr>
              <a:t> </a:t>
            </a:r>
            <a:r>
              <a:rPr lang="ru-RU" sz="800" dirty="0" smtClean="0">
                <a:latin typeface="Consolas" pitchFamily="49" charset="0"/>
              </a:rPr>
              <a:t>комментарий</a:t>
            </a:r>
            <a:endParaRPr lang="fr-FR" sz="800" dirty="0" smtClean="0">
              <a:latin typeface="Consolas" pitchFamily="49" charset="0"/>
            </a:endParaRPr>
          </a:p>
          <a:p>
            <a:r>
              <a:rPr lang="fr-FR" sz="800" dirty="0" smtClean="0">
                <a:latin typeface="Consolas" pitchFamily="49" charset="0"/>
              </a:rPr>
              <a:t>-----------------------------------------------</a:t>
            </a:r>
          </a:p>
          <a:p>
            <a:r>
              <a:rPr lang="fr-FR" sz="800" dirty="0" smtClean="0">
                <a:latin typeface="Consolas" pitchFamily="49" charset="0"/>
              </a:rPr>
              <a:t> *ABAQUS </a:t>
            </a:r>
            <a:r>
              <a:rPr lang="fr-FR" sz="800" dirty="0" err="1" smtClean="0">
                <a:latin typeface="Consolas" pitchFamily="49" charset="0"/>
              </a:rPr>
              <a:t>memory</a:t>
            </a:r>
            <a:r>
              <a:rPr lang="fr-FR" sz="800" dirty="0" smtClean="0">
                <a:latin typeface="Consolas" pitchFamily="49" charset="0"/>
              </a:rPr>
              <a:t> set to 50</a:t>
            </a:r>
          </a:p>
          <a:p>
            <a:r>
              <a:rPr lang="fr-FR" sz="800" dirty="0" smtClean="0">
                <a:latin typeface="Consolas" pitchFamily="49" charset="0"/>
              </a:rPr>
              <a:t> *FREQUENCY </a:t>
            </a:r>
            <a:r>
              <a:rPr lang="fr-FR" sz="800" dirty="0" err="1" smtClean="0">
                <a:latin typeface="Consolas" pitchFamily="49" charset="0"/>
              </a:rPr>
              <a:t>is</a:t>
            </a:r>
            <a:r>
              <a:rPr lang="fr-FR" sz="800" dirty="0" smtClean="0">
                <a:latin typeface="Consolas" pitchFamily="49" charset="0"/>
              </a:rPr>
              <a:t> 1000</a:t>
            </a:r>
          </a:p>
          <a:p>
            <a:r>
              <a:rPr lang="fr-FR" sz="800" dirty="0" smtClean="0">
                <a:latin typeface="Consolas" pitchFamily="49" charset="0"/>
              </a:rPr>
              <a:t> *TEMOIN </a:t>
            </a:r>
            <a:r>
              <a:rPr lang="fr-FR" sz="800" dirty="0" err="1" smtClean="0">
                <a:latin typeface="Consolas" pitchFamily="49" charset="0"/>
              </a:rPr>
              <a:t>is</a:t>
            </a:r>
            <a:r>
              <a:rPr lang="fr-FR" sz="800" dirty="0" smtClean="0">
                <a:latin typeface="Consolas" pitchFamily="49" charset="0"/>
              </a:rPr>
              <a:t> off</a:t>
            </a:r>
          </a:p>
          <a:p>
            <a:r>
              <a:rPr lang="fr-FR" sz="800" dirty="0" smtClean="0">
                <a:latin typeface="Consolas" pitchFamily="49" charset="0"/>
              </a:rPr>
              <a:t> *CONTROLS </a:t>
            </a:r>
            <a:r>
              <a:rPr lang="fr-FR" sz="800" dirty="0" err="1" smtClean="0">
                <a:latin typeface="Consolas" pitchFamily="49" charset="0"/>
              </a:rPr>
              <a:t>parameter</a:t>
            </a:r>
            <a:r>
              <a:rPr lang="fr-FR" sz="800" dirty="0" smtClean="0">
                <a:latin typeface="Consolas" pitchFamily="49" charset="0"/>
              </a:rPr>
              <a:t> </a:t>
            </a:r>
            <a:r>
              <a:rPr lang="fr-FR" sz="800" dirty="0" err="1" smtClean="0">
                <a:latin typeface="Consolas" pitchFamily="49" charset="0"/>
              </a:rPr>
              <a:t>added</a:t>
            </a:r>
            <a:r>
              <a:rPr lang="fr-FR" sz="800" dirty="0" smtClean="0">
                <a:latin typeface="Consolas" pitchFamily="49" charset="0"/>
              </a:rPr>
              <a:t> to STEP 1</a:t>
            </a:r>
          </a:p>
          <a:p>
            <a:endParaRPr lang="ru-RU" sz="800" dirty="0" smtClean="0">
              <a:latin typeface="Consolas" pitchFamily="49" charset="0"/>
            </a:endParaRPr>
          </a:p>
          <a:p>
            <a:r>
              <a:rPr lang="fr-FR" sz="800" dirty="0" smtClean="0">
                <a:latin typeface="Consolas" pitchFamily="49" charset="0"/>
              </a:rPr>
              <a:t>                  S U M M A R Y     1 /1:</a:t>
            </a:r>
          </a:p>
          <a:p>
            <a:endParaRPr lang="ru-RU" sz="800" dirty="0" smtClean="0">
              <a:latin typeface="Consolas" pitchFamily="49" charset="0"/>
            </a:endParaRPr>
          </a:p>
          <a:p>
            <a:r>
              <a:rPr lang="fr-FR" sz="800" dirty="0" smtClean="0">
                <a:latin typeface="Consolas" pitchFamily="49" charset="0"/>
              </a:rPr>
              <a:t> Server:               WS-3 (8 </a:t>
            </a:r>
            <a:r>
              <a:rPr lang="fr-FR" sz="800" dirty="0" err="1" smtClean="0">
                <a:latin typeface="Consolas" pitchFamily="49" charset="0"/>
              </a:rPr>
              <a:t>cpu</a:t>
            </a:r>
            <a:r>
              <a:rPr lang="fr-FR" sz="800" dirty="0" smtClean="0">
                <a:latin typeface="Consolas" pitchFamily="49" charset="0"/>
              </a:rPr>
              <a:t>)</a:t>
            </a:r>
          </a:p>
          <a:p>
            <a:r>
              <a:rPr lang="fr-FR" sz="800" dirty="0" smtClean="0">
                <a:latin typeface="Consolas" pitchFamily="49" charset="0"/>
              </a:rPr>
              <a:t> Model:                22703 </a:t>
            </a:r>
            <a:r>
              <a:rPr lang="fr-FR" sz="800" dirty="0" err="1" smtClean="0">
                <a:latin typeface="Consolas" pitchFamily="49" charset="0"/>
              </a:rPr>
              <a:t>elm</a:t>
            </a:r>
            <a:r>
              <a:rPr lang="fr-FR" sz="800" dirty="0" smtClean="0">
                <a:latin typeface="Consolas" pitchFamily="49" charset="0"/>
              </a:rPr>
              <a:t>.</a:t>
            </a:r>
          </a:p>
          <a:p>
            <a:r>
              <a:rPr lang="fr-FR" sz="800" dirty="0" smtClean="0">
                <a:latin typeface="Consolas" pitchFamily="49" charset="0"/>
              </a:rPr>
              <a:t> T </a:t>
            </a:r>
            <a:r>
              <a:rPr lang="fr-FR" sz="800" dirty="0" err="1" smtClean="0">
                <a:latin typeface="Consolas" pitchFamily="49" charset="0"/>
              </a:rPr>
              <a:t>init</a:t>
            </a:r>
            <a:r>
              <a:rPr lang="fr-FR" sz="800" dirty="0" smtClean="0">
                <a:latin typeface="Consolas" pitchFamily="49" charset="0"/>
              </a:rPr>
              <a:t>:               29.25 </a:t>
            </a:r>
            <a:r>
              <a:rPr lang="fr-FR" sz="800" dirty="0" err="1" smtClean="0">
                <a:latin typeface="Consolas" pitchFamily="49" charset="0"/>
              </a:rPr>
              <a:t>oC</a:t>
            </a:r>
            <a:endParaRPr lang="fr-FR" sz="800" dirty="0" smtClean="0">
              <a:latin typeface="Consolas" pitchFamily="49" charset="0"/>
            </a:endParaRPr>
          </a:p>
          <a:p>
            <a:r>
              <a:rPr lang="fr-FR" sz="800" dirty="0" smtClean="0">
                <a:latin typeface="Consolas" pitchFamily="49" charset="0"/>
              </a:rPr>
              <a:t> WB module:            _C5</a:t>
            </a:r>
          </a:p>
          <a:p>
            <a:r>
              <a:rPr lang="fr-FR" sz="800" dirty="0" smtClean="0">
                <a:latin typeface="Consolas" pitchFamily="49" charset="0"/>
              </a:rPr>
              <a:t> Calcul:               L4FD_mis_1 (</a:t>
            </a:r>
            <a:r>
              <a:rPr lang="fr-FR" sz="800" dirty="0" err="1" smtClean="0">
                <a:latin typeface="Consolas" pitchFamily="49" charset="0"/>
              </a:rPr>
              <a:t>transient</a:t>
            </a:r>
            <a:r>
              <a:rPr lang="fr-FR" sz="800" dirty="0" smtClean="0">
                <a:latin typeface="Consolas" pitchFamily="49" charset="0"/>
              </a:rPr>
              <a:t> mission)</a:t>
            </a:r>
          </a:p>
          <a:p>
            <a:r>
              <a:rPr lang="fr-FR" sz="800" dirty="0" smtClean="0">
                <a:latin typeface="Consolas" pitchFamily="49" charset="0"/>
              </a:rPr>
              <a:t> Project:              </a:t>
            </a:r>
            <a:r>
              <a:rPr lang="fr-FR" sz="800" dirty="0" err="1" smtClean="0">
                <a:latin typeface="Consolas" pitchFamily="49" charset="0"/>
              </a:rPr>
              <a:t>Leap</a:t>
            </a:r>
            <a:r>
              <a:rPr lang="fr-FR" sz="800" dirty="0" smtClean="0">
                <a:latin typeface="Consolas" pitchFamily="49" charset="0"/>
              </a:rPr>
              <a:t>-1B_TRF_IT3_Bras_Mince_TBV_13.08.26_6902.8--L4FD_mis_1_C5</a:t>
            </a:r>
          </a:p>
          <a:p>
            <a:r>
              <a:rPr lang="fr-FR" sz="800" dirty="0" smtClean="0">
                <a:latin typeface="Consolas" pitchFamily="49" charset="0"/>
              </a:rPr>
              <a:t> </a:t>
            </a:r>
            <a:r>
              <a:rPr lang="fr-FR" sz="800" dirty="0" err="1" smtClean="0">
                <a:latin typeface="Consolas" pitchFamily="49" charset="0"/>
              </a:rPr>
              <a:t>Abaqus</a:t>
            </a:r>
            <a:r>
              <a:rPr lang="fr-FR" sz="800" dirty="0" smtClean="0">
                <a:latin typeface="Consolas" pitchFamily="49" charset="0"/>
              </a:rPr>
              <a:t>/CAT:           6.11/v03b02r05</a:t>
            </a:r>
          </a:p>
          <a:p>
            <a:r>
              <a:rPr lang="fr-FR" sz="800" dirty="0" smtClean="0">
                <a:latin typeface="Consolas" pitchFamily="49" charset="0"/>
              </a:rPr>
              <a:t>-----------------------------------------------</a:t>
            </a:r>
          </a:p>
          <a:p>
            <a:r>
              <a:rPr lang="fr-FR" sz="800" dirty="0" smtClean="0">
                <a:latin typeface="Consolas" pitchFamily="49" charset="0"/>
              </a:rPr>
              <a:t> </a:t>
            </a:r>
            <a:r>
              <a:rPr lang="fr-FR" sz="800" dirty="0" err="1" smtClean="0">
                <a:latin typeface="Consolas" pitchFamily="49" charset="0"/>
              </a:rPr>
              <a:t>Started</a:t>
            </a:r>
            <a:r>
              <a:rPr lang="fr-FR" sz="800" dirty="0" smtClean="0">
                <a:latin typeface="Consolas" pitchFamily="49" charset="0"/>
              </a:rPr>
              <a:t>:              26.08.2013 </a:t>
            </a:r>
            <a:r>
              <a:rPr lang="fr-FR" sz="800" dirty="0" err="1" smtClean="0">
                <a:latin typeface="Consolas" pitchFamily="49" charset="0"/>
              </a:rPr>
              <a:t>at</a:t>
            </a:r>
            <a:r>
              <a:rPr lang="fr-FR" sz="800" dirty="0" smtClean="0">
                <a:latin typeface="Consolas" pitchFamily="49" charset="0"/>
              </a:rPr>
              <a:t> 19.52</a:t>
            </a:r>
          </a:p>
          <a:p>
            <a:r>
              <a:rPr lang="fr-FR" sz="800" dirty="0" smtClean="0">
                <a:latin typeface="Consolas" pitchFamily="49" charset="0"/>
              </a:rPr>
              <a:t> </a:t>
            </a:r>
          </a:p>
          <a:p>
            <a:r>
              <a:rPr lang="fr-FR" sz="800" dirty="0" smtClean="0">
                <a:latin typeface="Consolas" pitchFamily="49" charset="0"/>
              </a:rPr>
              <a:t> S o u r c e   INP:    E:\usr\sr01201\PRJ\SM016-12-C\IT3\DB\Leap-1B_TRF_IT3_Bras_Mince_TBV_13.08.26_19.50_files\dp0\SYS-2\MECH\</a:t>
            </a:r>
          </a:p>
          <a:p>
            <a:r>
              <a:rPr lang="fr-FR" sz="800" dirty="0" smtClean="0">
                <a:latin typeface="Consolas" pitchFamily="49" charset="0"/>
              </a:rPr>
              <a:t> W o r k       DIR:    \\WS-3\E\usr\sr01201\temp\016_TBV</a:t>
            </a:r>
          </a:p>
          <a:p>
            <a:endParaRPr lang="ru-RU" sz="800" dirty="0" smtClean="0">
              <a:latin typeface="Consolas" pitchFamily="49" charset="0"/>
            </a:endParaRPr>
          </a:p>
          <a:p>
            <a:r>
              <a:rPr lang="fr-FR" sz="800" dirty="0" smtClean="0">
                <a:latin typeface="Consolas" pitchFamily="49" charset="0"/>
              </a:rPr>
              <a:t>                  R E P O R T:</a:t>
            </a:r>
          </a:p>
          <a:p>
            <a:endParaRPr lang="ru-RU" sz="800" dirty="0" smtClean="0">
              <a:latin typeface="Consolas" pitchFamily="49" charset="0"/>
            </a:endParaRPr>
          </a:p>
          <a:p>
            <a:r>
              <a:rPr lang="fr-FR" sz="800" dirty="0" smtClean="0">
                <a:latin typeface="Consolas" pitchFamily="49" charset="0"/>
              </a:rPr>
              <a:t>  Intel(R) </a:t>
            </a:r>
            <a:r>
              <a:rPr lang="fr-FR" sz="800" dirty="0" err="1" smtClean="0">
                <a:latin typeface="Consolas" pitchFamily="49" charset="0"/>
              </a:rPr>
              <a:t>Core</a:t>
            </a:r>
            <a:r>
              <a:rPr lang="fr-FR" sz="800" dirty="0" smtClean="0">
                <a:latin typeface="Consolas" pitchFamily="49" charset="0"/>
              </a:rPr>
              <a:t>(TM) i7-2600K CPU @ 3.40GHz</a:t>
            </a:r>
          </a:p>
          <a:p>
            <a:r>
              <a:rPr lang="fr-FR" sz="800" dirty="0" smtClean="0">
                <a:latin typeface="Consolas" pitchFamily="49" charset="0"/>
              </a:rPr>
              <a:t>-----------------------------------------------</a:t>
            </a:r>
          </a:p>
          <a:p>
            <a:r>
              <a:rPr lang="fr-FR" sz="800" dirty="0" smtClean="0">
                <a:latin typeface="Consolas" pitchFamily="49" charset="0"/>
              </a:rPr>
              <a:t> </a:t>
            </a:r>
            <a:r>
              <a:rPr lang="fr-FR" sz="800" dirty="0" err="1" smtClean="0">
                <a:latin typeface="Consolas" pitchFamily="49" charset="0"/>
              </a:rPr>
              <a:t>Physical</a:t>
            </a:r>
            <a:r>
              <a:rPr lang="fr-FR" sz="800" dirty="0" smtClean="0">
                <a:latin typeface="Consolas" pitchFamily="49" charset="0"/>
              </a:rPr>
              <a:t> Memory:      32734 MB</a:t>
            </a:r>
          </a:p>
          <a:p>
            <a:r>
              <a:rPr lang="fr-FR" sz="800" dirty="0" smtClean="0">
                <a:latin typeface="Consolas" pitchFamily="49" charset="0"/>
              </a:rPr>
              <a:t>-----------------------------------------------</a:t>
            </a:r>
          </a:p>
          <a:p>
            <a:r>
              <a:rPr lang="fr-FR" sz="800" dirty="0" smtClean="0">
                <a:latin typeface="Consolas" pitchFamily="49" charset="0"/>
              </a:rPr>
              <a:t> C:\                   27991               60000</a:t>
            </a:r>
          </a:p>
          <a:p>
            <a:r>
              <a:rPr lang="fr-FR" sz="800" dirty="0" smtClean="0">
                <a:latin typeface="Consolas" pitchFamily="49" charset="0"/>
              </a:rPr>
              <a:t> D:\                   27081              111694</a:t>
            </a:r>
          </a:p>
          <a:p>
            <a:r>
              <a:rPr lang="fr-FR" sz="800" dirty="0" smtClean="0">
                <a:latin typeface="Consolas" pitchFamily="49" charset="0"/>
              </a:rPr>
              <a:t> E:\                  580096              953859</a:t>
            </a:r>
          </a:p>
          <a:p>
            <a:r>
              <a:rPr lang="fr-FR" sz="800" dirty="0" smtClean="0">
                <a:latin typeface="Consolas" pitchFamily="49" charset="0"/>
              </a:rPr>
              <a:t> </a:t>
            </a:r>
          </a:p>
          <a:p>
            <a:r>
              <a:rPr lang="fr-FR" sz="800" dirty="0" smtClean="0">
                <a:latin typeface="Consolas" pitchFamily="49" charset="0"/>
              </a:rPr>
              <a:t>Cordialement</a:t>
            </a:r>
          </a:p>
          <a:p>
            <a:r>
              <a:rPr lang="fr-FR" sz="800" dirty="0" smtClean="0">
                <a:latin typeface="Consolas" pitchFamily="49" charset="0"/>
              </a:rPr>
              <a:t>Ivan Rabkesov : S_CT : +7 846 303-03-43 </a:t>
            </a:r>
            <a:r>
              <a:rPr lang="fr-FR" sz="800" dirty="0" err="1" smtClean="0">
                <a:latin typeface="Consolas" pitchFamily="49" charset="0"/>
              </a:rPr>
              <a:t>ext</a:t>
            </a:r>
            <a:r>
              <a:rPr lang="fr-FR" sz="800" dirty="0" smtClean="0">
                <a:latin typeface="Consolas" pitchFamily="49" charset="0"/>
              </a:rPr>
              <a:t>.115 : </a:t>
            </a:r>
            <a:r>
              <a:rPr lang="fr-FR" sz="800" dirty="0" err="1" smtClean="0">
                <a:latin typeface="Consolas" pitchFamily="49" charset="0"/>
              </a:rPr>
              <a:t>Smartec</a:t>
            </a:r>
            <a:endParaRPr lang="fr-FR" sz="800" dirty="0" smtClean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480" y="1484784"/>
            <a:ext cx="45365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расчетный сервер и инженера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комментарий к расчету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изменения</a:t>
            </a:r>
            <a:r>
              <a:rPr lang="en-US" sz="1400" dirty="0" smtClean="0">
                <a:solidFill>
                  <a:schemeClr val="bg2"/>
                </a:solidFill>
              </a:rPr>
              <a:t>,</a:t>
            </a:r>
            <a:r>
              <a:rPr lang="ru-RU" sz="1400" dirty="0" smtClean="0">
                <a:solidFill>
                  <a:schemeClr val="bg2"/>
                </a:solidFill>
              </a:rPr>
              <a:t> внесенные в </a:t>
            </a:r>
            <a:r>
              <a:rPr lang="en-US" sz="1400" dirty="0" smtClean="0">
                <a:solidFill>
                  <a:schemeClr val="bg2"/>
                </a:solidFill>
              </a:rPr>
              <a:t>ENV, CCA, INP</a:t>
            </a: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расчетную станцию с указанием номера текущего расчета и общего числа расчетов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число элементов модели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начальную температуру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название и тип расчета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название проекта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версию решателя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время начала расчета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расположение исходного </a:t>
            </a:r>
            <a:r>
              <a:rPr lang="en-US" sz="1400" dirty="0" smtClean="0">
                <a:solidFill>
                  <a:schemeClr val="bg2"/>
                </a:solidFill>
              </a:rPr>
              <a:t>INP</a:t>
            </a:r>
            <a:r>
              <a:rPr lang="ru-RU" sz="1400" dirty="0" smtClean="0">
                <a:solidFill>
                  <a:schemeClr val="bg2"/>
                </a:solidFill>
              </a:rPr>
              <a:t> (если пусто, то используется </a:t>
            </a:r>
            <a:r>
              <a:rPr lang="en-US" sz="1400" dirty="0" smtClean="0">
                <a:solidFill>
                  <a:schemeClr val="bg2"/>
                </a:solidFill>
              </a:rPr>
              <a:t>INP </a:t>
            </a:r>
            <a:r>
              <a:rPr lang="ru-RU" sz="1400" dirty="0" smtClean="0">
                <a:solidFill>
                  <a:schemeClr val="bg2"/>
                </a:solidFill>
              </a:rPr>
              <a:t>в текущей папке)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размещение расчетного каталога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ресурсы расчетной станции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информацию для поддержки пользователя</a:t>
            </a:r>
          </a:p>
          <a:p>
            <a:pPr marL="342900" indent="-342900">
              <a:buFont typeface="+mj-lt"/>
              <a:buAutoNum type="alphaLcParenR"/>
            </a:pPr>
            <a:endParaRPr lang="ru-RU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Выполняемые задачи 2/2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2" y="1124744"/>
            <a:ext cx="609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В конце счета скрипт создает отчет, который включает: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472" y="1484784"/>
            <a:ext cx="45365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статус расчета, как завершился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ошибки в логах </a:t>
            </a:r>
            <a:r>
              <a:rPr lang="en-US" sz="1400" dirty="0" smtClean="0">
                <a:solidFill>
                  <a:schemeClr val="bg2"/>
                </a:solidFill>
              </a:rPr>
              <a:t>SES, DAT, MSG</a:t>
            </a: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расчетную станцию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число элементов модели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число уравнений (ст.свободы)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ru-RU" sz="1400" dirty="0" smtClean="0">
                <a:solidFill>
                  <a:schemeClr val="bg2"/>
                </a:solidFill>
              </a:rPr>
              <a:t>модели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число операций с плавающей точкой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начальную температуру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имя модуля </a:t>
            </a:r>
            <a:r>
              <a:rPr lang="en-US" sz="1400" dirty="0" smtClean="0">
                <a:solidFill>
                  <a:schemeClr val="bg2"/>
                </a:solidFill>
              </a:rPr>
              <a:t>WB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название и тип расчета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полное название проекта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время начала и окончания расчета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чистое время счета (секунд) и число ядер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фамилию инженера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путь к каталогу с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ru-RU" sz="1400" dirty="0" smtClean="0">
                <a:solidFill>
                  <a:schemeClr val="bg2"/>
                </a:solidFill>
              </a:rPr>
              <a:t>результатом (архив с </a:t>
            </a:r>
            <a:r>
              <a:rPr lang="en-US" sz="1400" dirty="0" smtClean="0">
                <a:solidFill>
                  <a:schemeClr val="bg2"/>
                </a:solidFill>
              </a:rPr>
              <a:t>ODB</a:t>
            </a:r>
            <a:r>
              <a:rPr lang="ru-RU" sz="1400" dirty="0" smtClean="0">
                <a:solidFill>
                  <a:schemeClr val="bg2"/>
                </a:solidFill>
              </a:rPr>
              <a:t>)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путь к бекапу файла результата (если есть)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342900" indent="-342900"/>
            <a:endParaRPr lang="ru-RU" sz="1400" dirty="0" smtClean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1484785"/>
            <a:ext cx="4824536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nsolas" pitchFamily="49" charset="0"/>
              </a:rPr>
              <a:t> THE ANALYSIS HAS NOT BEEN COMPLETED     1 /1</a:t>
            </a:r>
          </a:p>
          <a:p>
            <a:r>
              <a:rPr lang="en-US" sz="800" dirty="0" smtClean="0">
                <a:latin typeface="Consolas" pitchFamily="49" charset="0"/>
              </a:rPr>
              <a:t>-----------------------------------------------</a:t>
            </a:r>
          </a:p>
          <a:p>
            <a:r>
              <a:rPr lang="en-US" sz="800" dirty="0" smtClean="0">
                <a:latin typeface="Consolas" pitchFamily="49" charset="0"/>
              </a:rPr>
              <a:t>                 E R </a:t>
            </a:r>
            <a:r>
              <a:rPr lang="en-US" sz="800" dirty="0" err="1" smtClean="0">
                <a:latin typeface="Consolas" pitchFamily="49" charset="0"/>
              </a:rPr>
              <a:t>R</a:t>
            </a:r>
            <a:r>
              <a:rPr lang="en-US" sz="800" dirty="0" smtClean="0">
                <a:latin typeface="Consolas" pitchFamily="49" charset="0"/>
              </a:rPr>
              <a:t> O R S:</a:t>
            </a:r>
          </a:p>
          <a:p>
            <a:r>
              <a:rPr lang="en-US" sz="800" dirty="0" smtClean="0">
                <a:latin typeface="Consolas" pitchFamily="49" charset="0"/>
              </a:rPr>
              <a:t> </a:t>
            </a:r>
          </a:p>
          <a:p>
            <a:r>
              <a:rPr lang="en-US" sz="800" dirty="0" smtClean="0">
                <a:latin typeface="Consolas" pitchFamily="49" charset="0"/>
              </a:rPr>
              <a:t> SES: 19:48:22.850 </a:t>
            </a:r>
            <a:r>
              <a:rPr lang="en-US" sz="800" dirty="0" err="1" smtClean="0">
                <a:latin typeface="Consolas" pitchFamily="49" charset="0"/>
              </a:rPr>
              <a:t>Abaqus</a:t>
            </a:r>
            <a:r>
              <a:rPr lang="en-US" sz="800" dirty="0" smtClean="0">
                <a:latin typeface="Consolas" pitchFamily="49" charset="0"/>
              </a:rPr>
              <a:t> Error: </a:t>
            </a:r>
            <a:r>
              <a:rPr lang="en-US" sz="800" dirty="0" err="1" smtClean="0">
                <a:latin typeface="Consolas" pitchFamily="49" charset="0"/>
              </a:rPr>
              <a:t>Abaqus</a:t>
            </a:r>
            <a:r>
              <a:rPr lang="en-US" sz="800" dirty="0" smtClean="0">
                <a:latin typeface="Consolas" pitchFamily="49" charset="0"/>
              </a:rPr>
              <a:t>/Standard Analysis exited with an error - Please see the </a:t>
            </a:r>
          </a:p>
          <a:p>
            <a:r>
              <a:rPr lang="en-US" sz="800" dirty="0" smtClean="0">
                <a:latin typeface="Consolas" pitchFamily="49" charset="0"/>
              </a:rPr>
              <a:t> DAT: LOOK AT THE MSG FILE FOR THE ERROR CAUSED THE TERMINATION</a:t>
            </a:r>
          </a:p>
          <a:p>
            <a:r>
              <a:rPr lang="en-US" sz="800" dirty="0" smtClean="0">
                <a:latin typeface="Consolas" pitchFamily="49" charset="0"/>
              </a:rPr>
              <a:t> MSG: ***ERROR: Process terminated by external request (SIGTERM or SIGINT received).</a:t>
            </a:r>
          </a:p>
          <a:p>
            <a:r>
              <a:rPr lang="en-US" sz="800" dirty="0" smtClean="0">
                <a:latin typeface="Consolas" pitchFamily="49" charset="0"/>
              </a:rPr>
              <a:t>                 S U M </a:t>
            </a:r>
            <a:r>
              <a:rPr lang="en-US" sz="800" dirty="0" err="1" smtClean="0">
                <a:latin typeface="Consolas" pitchFamily="49" charset="0"/>
              </a:rPr>
              <a:t>M</a:t>
            </a:r>
            <a:r>
              <a:rPr lang="en-US" sz="800" dirty="0" smtClean="0">
                <a:latin typeface="Consolas" pitchFamily="49" charset="0"/>
              </a:rPr>
              <a:t> A R Y     1 /1:</a:t>
            </a:r>
          </a:p>
          <a:p>
            <a:r>
              <a:rPr lang="en-US" sz="800" dirty="0" smtClean="0">
                <a:latin typeface="Consolas" pitchFamily="49" charset="0"/>
              </a:rPr>
              <a:t> Server:               WS-3</a:t>
            </a:r>
          </a:p>
          <a:p>
            <a:r>
              <a:rPr lang="en-US" sz="800" dirty="0" smtClean="0">
                <a:latin typeface="Consolas" pitchFamily="49" charset="0"/>
              </a:rPr>
              <a:t> Model:                22703 elm.</a:t>
            </a:r>
          </a:p>
          <a:p>
            <a:r>
              <a:rPr lang="en-US" sz="800" dirty="0" smtClean="0">
                <a:latin typeface="Consolas" pitchFamily="49" charset="0"/>
              </a:rPr>
              <a:t> NUMBER OF EQUATIONS =     9996     </a:t>
            </a:r>
          </a:p>
          <a:p>
            <a:r>
              <a:rPr lang="en-US" sz="800" dirty="0" smtClean="0">
                <a:latin typeface="Consolas" pitchFamily="49" charset="0"/>
              </a:rPr>
              <a:t> </a:t>
            </a:r>
          </a:p>
          <a:p>
            <a:r>
              <a:rPr lang="en-US" sz="800" dirty="0" smtClean="0">
                <a:latin typeface="Consolas" pitchFamily="49" charset="0"/>
              </a:rPr>
              <a:t> T init:               29.25 </a:t>
            </a:r>
            <a:r>
              <a:rPr lang="en-US" sz="800" dirty="0" err="1" smtClean="0">
                <a:latin typeface="Consolas" pitchFamily="49" charset="0"/>
              </a:rPr>
              <a:t>oC</a:t>
            </a:r>
            <a:endParaRPr lang="en-US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WB module:            _C5</a:t>
            </a:r>
          </a:p>
          <a:p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Calcul</a:t>
            </a:r>
            <a:r>
              <a:rPr lang="en-US" sz="800" dirty="0" smtClean="0">
                <a:latin typeface="Consolas" pitchFamily="49" charset="0"/>
              </a:rPr>
              <a:t>:               L4FD_mis_1 (transient mission)</a:t>
            </a:r>
          </a:p>
          <a:p>
            <a:r>
              <a:rPr lang="en-US" sz="800" dirty="0" smtClean="0">
                <a:latin typeface="Consolas" pitchFamily="49" charset="0"/>
              </a:rPr>
              <a:t> Project:              Leap-1B_TRF_IT3_Bras_Mince_TBV_13.08.26_6902.7--L4FD_mis_1_C5</a:t>
            </a:r>
          </a:p>
          <a:p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Abaqus</a:t>
            </a:r>
            <a:r>
              <a:rPr lang="en-US" sz="800" dirty="0" smtClean="0">
                <a:latin typeface="Consolas" pitchFamily="49" charset="0"/>
              </a:rPr>
              <a:t>/CAT:           6.11/v03b02r05</a:t>
            </a:r>
          </a:p>
          <a:p>
            <a:r>
              <a:rPr lang="en-US" sz="800" dirty="0" smtClean="0">
                <a:latin typeface="Consolas" pitchFamily="49" charset="0"/>
              </a:rPr>
              <a:t>-----------------------------------------------</a:t>
            </a:r>
          </a:p>
          <a:p>
            <a:r>
              <a:rPr lang="en-US" sz="800" dirty="0" smtClean="0">
                <a:latin typeface="Consolas" pitchFamily="49" charset="0"/>
              </a:rPr>
              <a:t> Started:              26.08.2013 at 19.31</a:t>
            </a:r>
          </a:p>
          <a:p>
            <a:r>
              <a:rPr lang="en-US" sz="800" dirty="0" smtClean="0">
                <a:latin typeface="Consolas" pitchFamily="49" charset="0"/>
              </a:rPr>
              <a:t> Aborted:              26.08.2013 at 19.48</a:t>
            </a:r>
          </a:p>
          <a:p>
            <a:r>
              <a:rPr lang="en-US" sz="800" dirty="0" smtClean="0">
                <a:latin typeface="Consolas" pitchFamily="49" charset="0"/>
              </a:rPr>
              <a:t> Used time:              945 sec on 4 </a:t>
            </a:r>
            <a:r>
              <a:rPr lang="en-US" sz="800" dirty="0" err="1" smtClean="0">
                <a:latin typeface="Consolas" pitchFamily="49" charset="0"/>
              </a:rPr>
              <a:t>cpu</a:t>
            </a:r>
            <a:endParaRPr lang="en-US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-----------------------------------------------</a:t>
            </a:r>
          </a:p>
          <a:p>
            <a:r>
              <a:rPr lang="en-US" sz="800" dirty="0" smtClean="0">
                <a:latin typeface="Consolas" pitchFamily="49" charset="0"/>
              </a:rPr>
              <a:t> Engineer:             Ivan </a:t>
            </a:r>
            <a:r>
              <a:rPr lang="en-US" sz="800" dirty="0" err="1" smtClean="0">
                <a:latin typeface="Consolas" pitchFamily="49" charset="0"/>
              </a:rPr>
              <a:t>Rabkesov</a:t>
            </a:r>
            <a:r>
              <a:rPr lang="en-US" sz="800" dirty="0" smtClean="0">
                <a:latin typeface="Consolas" pitchFamily="49" charset="0"/>
              </a:rPr>
              <a:t>/sr01201</a:t>
            </a:r>
          </a:p>
          <a:p>
            <a:r>
              <a:rPr lang="en-US" sz="800" dirty="0" smtClean="0">
                <a:latin typeface="Consolas" pitchFamily="49" charset="0"/>
              </a:rPr>
              <a:t> </a:t>
            </a:r>
          </a:p>
          <a:p>
            <a:r>
              <a:rPr lang="en-US" sz="800" dirty="0" smtClean="0">
                <a:latin typeface="Consolas" pitchFamily="49" charset="0"/>
              </a:rPr>
              <a:t>                 R E S U L T:</a:t>
            </a:r>
          </a:p>
          <a:p>
            <a:r>
              <a:rPr lang="en-US" sz="800" dirty="0" smtClean="0">
                <a:latin typeface="Consolas" pitchFamily="49" charset="0"/>
              </a:rPr>
              <a:t> Result:               \\WS-3\e\usr\sr01201\calculaba\201308</a:t>
            </a:r>
          </a:p>
          <a:p>
            <a:r>
              <a:rPr lang="en-US" sz="800" dirty="0" smtClean="0">
                <a:latin typeface="Consolas" pitchFamily="49" charset="0"/>
              </a:rPr>
              <a:t> Server:               </a:t>
            </a:r>
          </a:p>
          <a:p>
            <a:r>
              <a:rPr lang="en-US" sz="800" dirty="0" smtClean="0">
                <a:latin typeface="Consolas" pitchFamily="49" charset="0"/>
              </a:rPr>
              <a:t> File:                 20130826_19.31_Leap-1B_TRF_IT3_Bras_Mince_TBV_13.08.26_6902.7--L4FD_mis_1_C5_KO.zip</a:t>
            </a:r>
          </a:p>
          <a:p>
            <a:r>
              <a:rPr lang="en-US" sz="800" dirty="0" smtClean="0">
                <a:latin typeface="Consolas" pitchFamily="49" charset="0"/>
              </a:rPr>
              <a:t> </a:t>
            </a:r>
          </a:p>
          <a:p>
            <a:r>
              <a:rPr lang="en-US" sz="800" dirty="0" err="1" smtClean="0">
                <a:latin typeface="Consolas" pitchFamily="49" charset="0"/>
              </a:rPr>
              <a:t>Cordialement</a:t>
            </a:r>
            <a:endParaRPr lang="en-US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-</a:t>
            </a:r>
            <a:r>
              <a:rPr lang="en-US" sz="800" dirty="0" err="1" smtClean="0">
                <a:latin typeface="Consolas" pitchFamily="49" charset="0"/>
              </a:rPr>
              <a:t>Abaqus</a:t>
            </a:r>
            <a:endParaRPr lang="en-US" sz="8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Известные сообщения и ошибки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2" y="1124744"/>
            <a:ext cx="276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Возможные сообщения: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472" y="1484784"/>
            <a:ext cx="38884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ru-RU" sz="1000" dirty="0" smtClean="0">
                <a:solidFill>
                  <a:schemeClr val="bg2"/>
                </a:solidFill>
              </a:rPr>
              <a:t>расчет завершился успешно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000" dirty="0" smtClean="0">
                <a:solidFill>
                  <a:schemeClr val="bg2"/>
                </a:solidFill>
              </a:rPr>
              <a:t>расчет прошел неудачно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000" dirty="0" smtClean="0">
                <a:solidFill>
                  <a:schemeClr val="bg2"/>
                </a:solidFill>
              </a:rPr>
              <a:t>расчет прервался на 4 шаге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000" dirty="0" smtClean="0">
                <a:solidFill>
                  <a:schemeClr val="bg2"/>
                </a:solidFill>
              </a:rPr>
              <a:t>расчет упал/не начался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000" dirty="0" smtClean="0">
                <a:solidFill>
                  <a:schemeClr val="bg2"/>
                </a:solidFill>
              </a:rPr>
              <a:t>работы утилиты была прервана путем закрытия окна</a:t>
            </a:r>
            <a:endParaRPr lang="en-US" sz="10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000" dirty="0" smtClean="0">
                <a:solidFill>
                  <a:schemeClr val="bg2"/>
                </a:solidFill>
              </a:rPr>
              <a:t>расчет упал с ошибкой 29539 (причина не известна)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000" dirty="0" smtClean="0">
                <a:solidFill>
                  <a:schemeClr val="bg2"/>
                </a:solidFill>
              </a:rPr>
              <a:t>процесс абакуса был остановлен через </a:t>
            </a:r>
            <a:r>
              <a:rPr lang="en-US" sz="1000" dirty="0" smtClean="0">
                <a:solidFill>
                  <a:schemeClr val="bg2"/>
                </a:solidFill>
              </a:rPr>
              <a:t>abort.bat</a:t>
            </a:r>
            <a:endParaRPr lang="ru-RU" sz="10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000" dirty="0" smtClean="0">
                <a:solidFill>
                  <a:schemeClr val="bg2"/>
                </a:solidFill>
              </a:rPr>
              <a:t>смотри </a:t>
            </a:r>
            <a:r>
              <a:rPr lang="en-US" sz="1000" dirty="0" smtClean="0">
                <a:solidFill>
                  <a:schemeClr val="bg2"/>
                </a:solidFill>
              </a:rPr>
              <a:t>MSG</a:t>
            </a:r>
            <a:r>
              <a:rPr lang="ru-RU" sz="1000" dirty="0" smtClean="0">
                <a:solidFill>
                  <a:schemeClr val="bg2"/>
                </a:solidFill>
              </a:rPr>
              <a:t> на предмет ошибки, вызвавшей сбой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000" dirty="0" smtClean="0">
                <a:solidFill>
                  <a:schemeClr val="bg2"/>
                </a:solidFill>
              </a:rPr>
              <a:t>слишком много попыток для приращения на шаге (проверить </a:t>
            </a:r>
            <a:r>
              <a:rPr lang="en-US" sz="1000" dirty="0" smtClean="0">
                <a:solidFill>
                  <a:schemeClr val="bg2"/>
                </a:solidFill>
              </a:rPr>
              <a:t>controls 30 </a:t>
            </a:r>
            <a:r>
              <a:rPr lang="ru-RU" sz="1000" dirty="0" smtClean="0">
                <a:solidFill>
                  <a:schemeClr val="bg2"/>
                </a:solidFill>
              </a:rPr>
              <a:t>в</a:t>
            </a:r>
            <a:r>
              <a:rPr lang="en-US" sz="1000" dirty="0" smtClean="0">
                <a:solidFill>
                  <a:schemeClr val="bg2"/>
                </a:solidFill>
              </a:rPr>
              <a:t> step1; </a:t>
            </a:r>
            <a:r>
              <a:rPr lang="ru-RU" sz="1000" dirty="0" smtClean="0">
                <a:solidFill>
                  <a:schemeClr val="bg2"/>
                </a:solidFill>
              </a:rPr>
              <a:t>исправить приращение </a:t>
            </a:r>
            <a:r>
              <a:rPr lang="en-US" sz="1000" dirty="0" err="1" smtClean="0">
                <a:solidFill>
                  <a:schemeClr val="bg2"/>
                </a:solidFill>
              </a:rPr>
              <a:t>abaqus</a:t>
            </a:r>
            <a:r>
              <a:rPr lang="en-US" sz="1000" dirty="0" smtClean="0">
                <a:solidFill>
                  <a:schemeClr val="bg2"/>
                </a:solidFill>
              </a:rPr>
              <a:t> time step</a:t>
            </a:r>
            <a:r>
              <a:rPr lang="ru-RU" sz="1000" dirty="0" smtClean="0">
                <a:solidFill>
                  <a:schemeClr val="bg2"/>
                </a:solidFill>
              </a:rPr>
              <a:t>)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000" dirty="0" smtClean="0">
                <a:solidFill>
                  <a:schemeClr val="bg2"/>
                </a:solidFill>
              </a:rPr>
              <a:t>ошибка  в ГУ модели</a:t>
            </a:r>
            <a:endParaRPr lang="en-US" sz="10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000" dirty="0" smtClean="0">
                <a:solidFill>
                  <a:schemeClr val="bg2"/>
                </a:solidFill>
              </a:rPr>
              <a:t>разворот расхода</a:t>
            </a:r>
            <a:r>
              <a:rPr lang="en-US" sz="1000" dirty="0" smtClean="0">
                <a:solidFill>
                  <a:schemeClr val="bg2"/>
                </a:solidFill>
              </a:rPr>
              <a:t> </a:t>
            </a:r>
            <a:r>
              <a:rPr lang="ru-RU" sz="1000" dirty="0" smtClean="0">
                <a:solidFill>
                  <a:schemeClr val="bg2"/>
                </a:solidFill>
              </a:rPr>
              <a:t>/ не задан расход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000" dirty="0" smtClean="0">
                <a:solidFill>
                  <a:schemeClr val="bg2"/>
                </a:solidFill>
              </a:rPr>
              <a:t>нет лицензии (перелогиниться)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000" dirty="0" smtClean="0">
                <a:solidFill>
                  <a:schemeClr val="bg2"/>
                </a:solidFill>
              </a:rPr>
              <a:t>не задан параметр запуска (скорее всего это </a:t>
            </a:r>
            <a:r>
              <a:rPr lang="en-US" sz="1000" dirty="0" err="1" smtClean="0">
                <a:solidFill>
                  <a:schemeClr val="bg2"/>
                </a:solidFill>
              </a:rPr>
              <a:t>cpus</a:t>
            </a:r>
            <a:r>
              <a:rPr lang="en-US" sz="1000" dirty="0" smtClean="0">
                <a:solidFill>
                  <a:schemeClr val="bg2"/>
                </a:solidFill>
              </a:rPr>
              <a:t>=x)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000" dirty="0" smtClean="0">
                <a:solidFill>
                  <a:schemeClr val="bg2"/>
                </a:solidFill>
              </a:rPr>
              <a:t>проверить зону-источник (обычно не хватает </a:t>
            </a:r>
            <a:r>
              <a:rPr lang="en-US" sz="1000" dirty="0" err="1" smtClean="0">
                <a:solidFill>
                  <a:schemeClr val="bg2"/>
                </a:solidFill>
              </a:rPr>
              <a:t>Tsource</a:t>
            </a:r>
            <a:r>
              <a:rPr lang="ru-RU" sz="1000" dirty="0" smtClean="0">
                <a:solidFill>
                  <a:schemeClr val="bg2"/>
                </a:solidFill>
              </a:rPr>
              <a:t>)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000" dirty="0" smtClean="0">
                <a:solidFill>
                  <a:schemeClr val="bg2"/>
                </a:solidFill>
              </a:rPr>
              <a:t>процесс убит через </a:t>
            </a:r>
            <a:r>
              <a:rPr lang="en-US" sz="1000" dirty="0" smtClean="0">
                <a:solidFill>
                  <a:schemeClr val="bg2"/>
                </a:solidFill>
              </a:rPr>
              <a:t>abort.bat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000" dirty="0" smtClean="0">
                <a:solidFill>
                  <a:schemeClr val="bg2"/>
                </a:solidFill>
              </a:rPr>
              <a:t>нет доступа к серверу лицензий (</a:t>
            </a:r>
            <a:r>
              <a:rPr lang="en-US" sz="1000" dirty="0" smtClean="0">
                <a:solidFill>
                  <a:schemeClr val="bg2"/>
                </a:solidFill>
              </a:rPr>
              <a:t>HOME)</a:t>
            </a:r>
            <a:r>
              <a:rPr lang="ru-RU" sz="1000" dirty="0" smtClean="0">
                <a:solidFill>
                  <a:schemeClr val="bg2"/>
                </a:solidFill>
              </a:rPr>
              <a:t>, нужно перелогиниться и запустить </a:t>
            </a:r>
            <a:r>
              <a:rPr lang="en-US" sz="1000" dirty="0" smtClean="0">
                <a:solidFill>
                  <a:schemeClr val="bg2"/>
                </a:solidFill>
              </a:rPr>
              <a:t>HOME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000" dirty="0" smtClean="0">
                <a:solidFill>
                  <a:schemeClr val="bg2"/>
                </a:solidFill>
              </a:rPr>
              <a:t>не найден файл </a:t>
            </a:r>
            <a:r>
              <a:rPr lang="en-US" sz="1000" dirty="0" smtClean="0">
                <a:solidFill>
                  <a:schemeClr val="bg2"/>
                </a:solidFill>
              </a:rPr>
              <a:t>abaqus_v6.env (</a:t>
            </a:r>
            <a:r>
              <a:rPr lang="ru-RU" sz="1000" dirty="0" smtClean="0">
                <a:solidFill>
                  <a:schemeClr val="bg2"/>
                </a:solidFill>
              </a:rPr>
              <a:t>ошибка в </a:t>
            </a:r>
            <a:r>
              <a:rPr lang="en-US" sz="1000" dirty="0" smtClean="0">
                <a:solidFill>
                  <a:schemeClr val="bg2"/>
                </a:solidFill>
              </a:rPr>
              <a:t>PATH </a:t>
            </a:r>
            <a:r>
              <a:rPr lang="ru-RU" sz="1000" dirty="0" smtClean="0">
                <a:solidFill>
                  <a:schemeClr val="bg2"/>
                </a:solidFill>
              </a:rPr>
              <a:t>либо в самом файле)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000" dirty="0" smtClean="0">
                <a:solidFill>
                  <a:schemeClr val="bg2"/>
                </a:solidFill>
              </a:rPr>
              <a:t>см. группу через </a:t>
            </a:r>
            <a:r>
              <a:rPr lang="en-US" sz="1000" dirty="0" err="1" smtClean="0">
                <a:solidFill>
                  <a:schemeClr val="bg2"/>
                </a:solidFill>
              </a:rPr>
              <a:t>abaqus</a:t>
            </a:r>
            <a:r>
              <a:rPr lang="en-US" sz="1000" dirty="0" smtClean="0">
                <a:solidFill>
                  <a:schemeClr val="bg2"/>
                </a:solidFill>
              </a:rPr>
              <a:t> </a:t>
            </a:r>
            <a:r>
              <a:rPr lang="en-US" sz="1000" dirty="0" err="1" smtClean="0">
                <a:solidFill>
                  <a:schemeClr val="bg2"/>
                </a:solidFill>
              </a:rPr>
              <a:t>cae</a:t>
            </a:r>
            <a:r>
              <a:rPr lang="en-US" sz="1000" dirty="0" smtClean="0">
                <a:solidFill>
                  <a:schemeClr val="bg2"/>
                </a:solidFill>
              </a:rPr>
              <a:t>, </a:t>
            </a:r>
            <a:r>
              <a:rPr lang="ru-RU" sz="1000" dirty="0" smtClean="0">
                <a:solidFill>
                  <a:schemeClr val="bg2"/>
                </a:solidFill>
              </a:rPr>
              <a:t>проблема в излучении на объединенных гранях – нужно сгенерировать более мелкую сетку + возможно разбить сложные поверхности на маленькие простые</a:t>
            </a:r>
            <a:endParaRPr lang="en-US" sz="10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000" dirty="0" smtClean="0">
                <a:solidFill>
                  <a:schemeClr val="bg2"/>
                </a:solidFill>
              </a:rPr>
              <a:t>проблема с твердой сеткой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88904" y="1484784"/>
            <a:ext cx="5688632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Consolas" pitchFamily="49" charset="0"/>
              </a:rPr>
              <a:t>THE ANALYSIS HAS COMPLETED SUCCESSFULLY</a:t>
            </a:r>
          </a:p>
          <a:p>
            <a:pPr marL="228600" indent="-228600"/>
            <a:r>
              <a:rPr lang="ru-RU" sz="1000" dirty="0" smtClean="0">
                <a:latin typeface="Consolas" pitchFamily="49" charset="0"/>
              </a:rPr>
              <a:t>THE ANALYSIS HAS NOT BEEN COMPLETED</a:t>
            </a:r>
          </a:p>
          <a:p>
            <a:pPr marL="228600" indent="-228600">
              <a:buAutoNum type="arabicPlain" startAt="4"/>
            </a:pPr>
            <a:r>
              <a:rPr lang="ru-RU" sz="1000" dirty="0" smtClean="0">
                <a:latin typeface="Consolas" pitchFamily="49" charset="0"/>
              </a:rPr>
              <a:t>17   1     0     1     1  13.7       5.41       0.3797    </a:t>
            </a:r>
          </a:p>
          <a:p>
            <a:pPr marL="228600" indent="-228600"/>
            <a:r>
              <a:rPr lang="ru-RU" sz="1000" dirty="0" smtClean="0">
                <a:latin typeface="Consolas" pitchFamily="49" charset="0"/>
              </a:rPr>
              <a:t>FAILED</a:t>
            </a:r>
          </a:p>
          <a:p>
            <a:pPr marL="228600" indent="-228600"/>
            <a:r>
              <a:rPr lang="en-US" sz="1000" dirty="0" smtClean="0">
                <a:latin typeface="Consolas" pitchFamily="49" charset="0"/>
              </a:rPr>
              <a:t>11:56:14.731 </a:t>
            </a:r>
            <a:r>
              <a:rPr lang="en-US" sz="1000" dirty="0" err="1" smtClean="0">
                <a:latin typeface="Consolas" pitchFamily="49" charset="0"/>
              </a:rPr>
              <a:t>forrtl</a:t>
            </a:r>
            <a:r>
              <a:rPr lang="en-US" sz="1000" dirty="0" smtClean="0">
                <a:latin typeface="Consolas" pitchFamily="49" charset="0"/>
              </a:rPr>
              <a:t>: error (200): program aborting due to window-CLOSE event</a:t>
            </a:r>
            <a:endParaRPr lang="ru-RU" sz="1000" dirty="0" smtClean="0">
              <a:latin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</a:rPr>
              <a:t>12:02:53.014 aborted with system error code 29539.</a:t>
            </a:r>
            <a:endParaRPr lang="ru-RU" sz="1000" dirty="0" smtClean="0">
              <a:latin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</a:rPr>
              <a:t>***ERROR: Process terminated by external request (SIGTERM or SIGINT received).</a:t>
            </a:r>
            <a:endParaRPr lang="ru-RU" sz="1000" dirty="0" smtClean="0">
              <a:latin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</a:rPr>
              <a:t>LOOK AT THE MSG FILE FOR THE ERROR CAUSED THE TERMINATION</a:t>
            </a:r>
            <a:endParaRPr lang="ru-RU" sz="1000" dirty="0" smtClean="0">
              <a:latin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</a:rPr>
              <a:t>***ERROR: TOO MANY ATTEMPTS MADE FOR THIS INCREMENT</a:t>
            </a:r>
            <a:endParaRPr lang="ru-RU" sz="1000" dirty="0" smtClean="0">
              <a:latin typeface="Consolas" pitchFamily="49" charset="0"/>
            </a:endParaRPr>
          </a:p>
          <a:p>
            <a:endParaRPr lang="ru-RU" sz="1000" dirty="0" smtClean="0">
              <a:latin typeface="Consolas" pitchFamily="49" charset="0"/>
            </a:endParaRPr>
          </a:p>
          <a:p>
            <a:endParaRPr lang="ru-RU" sz="1000" dirty="0" smtClean="0">
              <a:latin typeface="Consolas" pitchFamily="49" charset="0"/>
            </a:endParaRPr>
          </a:p>
          <a:p>
            <a:r>
              <a:rPr lang="fr-FR" sz="1000" dirty="0" smtClean="0">
                <a:latin typeface="Consolas" pitchFamily="49" charset="0"/>
              </a:rPr>
              <a:t>** Erreur de lecture du fichier des conditions aux limites **</a:t>
            </a:r>
          </a:p>
          <a:p>
            <a:r>
              <a:rPr lang="fr-FR" sz="1000" dirty="0" smtClean="0">
                <a:latin typeface="Consolas" pitchFamily="49" charset="0"/>
              </a:rPr>
              <a:t>** Erreur </a:t>
            </a:r>
            <a:r>
              <a:rPr lang="fr-FR" sz="1000" dirty="0" err="1" smtClean="0">
                <a:latin typeface="Consolas" pitchFamily="49" charset="0"/>
              </a:rPr>
              <a:t>debit</a:t>
            </a:r>
            <a:r>
              <a:rPr lang="fr-FR" sz="1000" dirty="0" smtClean="0">
                <a:latin typeface="Consolas" pitchFamily="49" charset="0"/>
              </a:rPr>
              <a:t> total dans la zone </a:t>
            </a:r>
            <a:r>
              <a:rPr lang="fr-FR" sz="1000" dirty="0" err="1" smtClean="0">
                <a:latin typeface="Consolas" pitchFamily="49" charset="0"/>
              </a:rPr>
              <a:t>negatif</a:t>
            </a:r>
            <a:r>
              <a:rPr lang="fr-FR" sz="1000" dirty="0" smtClean="0">
                <a:latin typeface="Consolas" pitchFamily="49" charset="0"/>
              </a:rPr>
              <a:t> **</a:t>
            </a:r>
          </a:p>
          <a:p>
            <a:r>
              <a:rPr lang="en-US" sz="1000" dirty="0" smtClean="0">
                <a:latin typeface="Consolas" pitchFamily="49" charset="0"/>
              </a:rPr>
              <a:t>21:37:07.089 </a:t>
            </a:r>
            <a:r>
              <a:rPr lang="en-US" sz="1000" dirty="0" err="1" smtClean="0">
                <a:latin typeface="Consolas" pitchFamily="49" charset="0"/>
              </a:rPr>
              <a:t>Abaqus</a:t>
            </a:r>
            <a:r>
              <a:rPr lang="en-US" sz="1000" dirty="0" smtClean="0">
                <a:latin typeface="Consolas" pitchFamily="49" charset="0"/>
              </a:rPr>
              <a:t> Error: Error checking out </a:t>
            </a:r>
            <a:r>
              <a:rPr lang="en-US" sz="1000" dirty="0" err="1" smtClean="0">
                <a:latin typeface="Consolas" pitchFamily="49" charset="0"/>
              </a:rPr>
              <a:t>Abaqus</a:t>
            </a:r>
            <a:r>
              <a:rPr lang="en-US" sz="1000" dirty="0" smtClean="0">
                <a:latin typeface="Consolas" pitchFamily="49" charset="0"/>
              </a:rPr>
              <a:t> license</a:t>
            </a:r>
          </a:p>
          <a:p>
            <a:r>
              <a:rPr lang="en-US" sz="1000" dirty="0" smtClean="0">
                <a:latin typeface="Consolas" pitchFamily="49" charset="0"/>
              </a:rPr>
              <a:t>18:12:12.020 </a:t>
            </a:r>
            <a:r>
              <a:rPr lang="en-US" sz="1000" dirty="0" err="1" smtClean="0">
                <a:latin typeface="Consolas" pitchFamily="49" charset="0"/>
              </a:rPr>
              <a:t>TypeError</a:t>
            </a:r>
            <a:r>
              <a:rPr lang="en-US" sz="1000" dirty="0" smtClean="0">
                <a:latin typeface="Consolas" pitchFamily="49" charset="0"/>
              </a:rPr>
              <a:t>: </a:t>
            </a:r>
            <a:r>
              <a:rPr lang="en-US" sz="1000" dirty="0" err="1" smtClean="0">
                <a:latin typeface="Consolas" pitchFamily="49" charset="0"/>
              </a:rPr>
              <a:t>int</a:t>
            </a:r>
            <a:r>
              <a:rPr lang="en-US" sz="1000" dirty="0" smtClean="0">
                <a:latin typeface="Consolas" pitchFamily="49" charset="0"/>
              </a:rPr>
              <a:t>() argument must be a string or a number</a:t>
            </a:r>
          </a:p>
          <a:p>
            <a:r>
              <a:rPr lang="ru-RU" sz="1000" dirty="0" smtClean="0">
                <a:latin typeface="Consolas" pitchFamily="49" charset="0"/>
              </a:rPr>
              <a:t>Message d'erreur emis par CheckOneDataFluidZoneData_2 :</a:t>
            </a:r>
          </a:p>
          <a:p>
            <a:r>
              <a:rPr lang="ru-RU" sz="1000" dirty="0" smtClean="0">
                <a:latin typeface="Consolas" pitchFamily="49" charset="0"/>
              </a:rPr>
              <a:t>20:32:07.509 aborted with system error code 37.</a:t>
            </a:r>
            <a:endParaRPr lang="en-US" sz="1000" dirty="0" smtClean="0">
              <a:latin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</a:rPr>
              <a:t>15:48:29.595 </a:t>
            </a:r>
            <a:r>
              <a:rPr lang="en-US" sz="1000" dirty="0" err="1" smtClean="0">
                <a:latin typeface="Consolas" pitchFamily="49" charset="0"/>
              </a:rPr>
              <a:t>Abaqus</a:t>
            </a:r>
            <a:r>
              <a:rPr lang="en-US" sz="1000" dirty="0" smtClean="0">
                <a:latin typeface="Consolas" pitchFamily="49" charset="0"/>
              </a:rPr>
              <a:t> Error: Error checking out </a:t>
            </a:r>
            <a:r>
              <a:rPr lang="en-US" sz="1000" dirty="0" err="1" smtClean="0">
                <a:latin typeface="Consolas" pitchFamily="49" charset="0"/>
              </a:rPr>
              <a:t>Abaqus</a:t>
            </a:r>
            <a:r>
              <a:rPr lang="en-US" sz="1000" dirty="0" smtClean="0">
                <a:latin typeface="Consolas" pitchFamily="49" charset="0"/>
              </a:rPr>
              <a:t> license.</a:t>
            </a:r>
          </a:p>
          <a:p>
            <a:endParaRPr lang="en-US" sz="1000" dirty="0" smtClean="0">
              <a:latin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</a:rPr>
              <a:t>***ERROR: USER SUBROUTINE UVARM IS MISSING</a:t>
            </a:r>
            <a:endParaRPr lang="ru-RU" sz="1000" dirty="0" smtClean="0">
              <a:latin typeface="Consolas" pitchFamily="49" charset="0"/>
            </a:endParaRPr>
          </a:p>
          <a:p>
            <a:endParaRPr lang="ru-RU" sz="1000" dirty="0" smtClean="0">
              <a:latin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</a:rPr>
              <a:t>The sum of 3 </a:t>
            </a:r>
            <a:r>
              <a:rPr lang="en-US" sz="1000" dirty="0" err="1" smtClean="0">
                <a:latin typeface="Consolas" pitchFamily="49" charset="0"/>
              </a:rPr>
              <a:t>viewfactor</a:t>
            </a:r>
            <a:r>
              <a:rPr lang="en-US" sz="1000" dirty="0" smtClean="0">
                <a:latin typeface="Consolas" pitchFamily="49" charset="0"/>
              </a:rPr>
              <a:t> matrix rows are less than one, indicating an </a:t>
            </a:r>
          </a:p>
          <a:p>
            <a:r>
              <a:rPr lang="en-US" sz="1000" dirty="0" smtClean="0">
                <a:latin typeface="Consolas" pitchFamily="49" charset="0"/>
              </a:rPr>
              <a:t>           open cavity; however, no ambient temperature has been defined</a:t>
            </a:r>
            <a:r>
              <a:rPr lang="ru-RU" sz="1000" dirty="0" smtClean="0">
                <a:latin typeface="Consolas" pitchFamily="49" charset="0"/>
              </a:rPr>
              <a:t>.</a:t>
            </a:r>
            <a:r>
              <a:rPr lang="en-US" sz="1000" dirty="0" smtClean="0">
                <a:latin typeface="Consolas" pitchFamily="49" charset="0"/>
              </a:rPr>
              <a:t> The </a:t>
            </a:r>
          </a:p>
          <a:p>
            <a:r>
              <a:rPr lang="en-US" sz="1000" dirty="0" smtClean="0">
                <a:latin typeface="Consolas" pitchFamily="49" charset="0"/>
              </a:rPr>
              <a:t>           facets with small row sums belong to elements identified in element </a:t>
            </a:r>
          </a:p>
          <a:p>
            <a:r>
              <a:rPr lang="en-US" sz="1000" dirty="0" smtClean="0">
                <a:latin typeface="Consolas" pitchFamily="49" charset="0"/>
              </a:rPr>
              <a:t>           set </a:t>
            </a:r>
            <a:r>
              <a:rPr lang="en-US" sz="1000" b="1" dirty="0" smtClean="0">
                <a:latin typeface="Consolas" pitchFamily="49" charset="0"/>
              </a:rPr>
              <a:t>ErrElemVFSmallSumStep1Inc0</a:t>
            </a:r>
            <a:r>
              <a:rPr lang="en-US" sz="1000" dirty="0" smtClean="0">
                <a:latin typeface="Consolas" pitchFamily="49" charset="0"/>
              </a:rPr>
              <a:t>.</a:t>
            </a:r>
          </a:p>
          <a:p>
            <a:r>
              <a:rPr lang="fr-FR" sz="1000" dirty="0" smtClean="0">
                <a:latin typeface="Consolas" pitchFamily="49" charset="0"/>
              </a:rPr>
              <a:t>Message d'erreur </a:t>
            </a:r>
            <a:r>
              <a:rPr lang="fr-FR" sz="1000" dirty="0" err="1" smtClean="0">
                <a:latin typeface="Consolas" pitchFamily="49" charset="0"/>
              </a:rPr>
              <a:t>emis</a:t>
            </a:r>
            <a:r>
              <a:rPr lang="fr-FR" sz="1000" dirty="0" smtClean="0">
                <a:latin typeface="Consolas" pitchFamily="49" charset="0"/>
              </a:rPr>
              <a:t> par "</a:t>
            </a:r>
            <a:r>
              <a:rPr lang="fr-FR" sz="1000" dirty="0" err="1" smtClean="0">
                <a:latin typeface="Consolas" pitchFamily="49" charset="0"/>
              </a:rPr>
              <a:t>CheckEltMeshPart</a:t>
            </a:r>
            <a:r>
              <a:rPr lang="fr-FR" sz="1000" dirty="0" smtClean="0">
                <a:latin typeface="Consolas" pitchFamily="49" charset="0"/>
              </a:rPr>
              <a:t>" :</a:t>
            </a:r>
            <a:r>
              <a:rPr lang="ru-RU" sz="1000" dirty="0" smtClean="0">
                <a:latin typeface="Consolas" pitchFamily="49" charset="0"/>
              </a:rPr>
              <a:t> </a:t>
            </a:r>
            <a:r>
              <a:rPr lang="fr-FR" sz="1000" dirty="0" smtClean="0">
                <a:latin typeface="Consolas" pitchFamily="49" charset="0"/>
              </a:rPr>
              <a:t>&gt;&gt; </a:t>
            </a:r>
            <a:r>
              <a:rPr lang="fr-FR" sz="1000" dirty="0" err="1" smtClean="0">
                <a:latin typeface="Consolas" pitchFamily="49" charset="0"/>
              </a:rPr>
              <a:t>Element</a:t>
            </a:r>
            <a:r>
              <a:rPr lang="fr-FR" sz="1000" dirty="0" smtClean="0">
                <a:latin typeface="Consolas" pitchFamily="49" charset="0"/>
              </a:rPr>
              <a:t> non disponible &lt;&lt;</a:t>
            </a:r>
            <a:endParaRPr lang="en-US" sz="10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Содержание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3" y="1124744"/>
            <a:ext cx="95050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2"/>
                </a:solidFill>
              </a:rPr>
              <a:t>Быстрый старт</a:t>
            </a:r>
            <a:endParaRPr lang="en-US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2"/>
                </a:solidFill>
              </a:rPr>
              <a:t>Цель работы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smtClean="0">
                <a:solidFill>
                  <a:schemeClr val="bg2"/>
                </a:solidFill>
              </a:rPr>
              <a:t>Известные проблемы</a:t>
            </a:r>
            <a:endParaRPr lang="en-US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2"/>
                </a:solidFill>
              </a:rPr>
              <a:t>История изменений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2"/>
                </a:solidFill>
              </a:rPr>
              <a:t>Выполняемые задачи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2"/>
                </a:solidFill>
              </a:rPr>
              <a:t>Известные сообщения и ошибки</a:t>
            </a:r>
            <a:r>
              <a:rPr lang="ru-RU" b="1" i="1" baseline="30000" dirty="0" smtClean="0">
                <a:solidFill>
                  <a:srgbClr val="0B830E"/>
                </a:solidFill>
              </a:rPr>
              <a:t>новое!</a:t>
            </a:r>
            <a:endParaRPr lang="en-US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2"/>
                </a:solidFill>
              </a:rPr>
              <a:t>Принцип работы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2"/>
                </a:solidFill>
              </a:rPr>
              <a:t>Преимущества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2"/>
                </a:solidFill>
              </a:rPr>
              <a:t>Развитие функций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2"/>
                </a:solidFill>
              </a:rPr>
              <a:t>Использование визарда в среде </a:t>
            </a:r>
            <a:r>
              <a:rPr lang="en-US" altLang="zh-CN" dirty="0" smtClean="0">
                <a:solidFill>
                  <a:schemeClr val="bg2"/>
                </a:solidFill>
              </a:rPr>
              <a:t>WB</a:t>
            </a:r>
            <a:endParaRPr lang="ru-RU" altLang="zh-CN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altLang="zh-CN" dirty="0" smtClean="0">
                <a:solidFill>
                  <a:schemeClr val="bg2"/>
                </a:solidFill>
              </a:rPr>
              <a:t>Использование файла конфигурации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2"/>
                </a:solidFill>
              </a:rPr>
              <a:t>Интерактивный режим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2"/>
                </a:solidFill>
              </a:rPr>
              <a:t>Настройка фильтра почты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2"/>
                </a:solidFill>
              </a:rPr>
              <a:t>Поддержка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Принцип работы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2" y="1124744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В основе скрипта лежит команда абакуса: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472" y="1772816"/>
            <a:ext cx="45365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2"/>
                </a:solidFill>
              </a:rPr>
              <a:t>D:\ABAQUS\6.7-3\exec\abq673 job=</a:t>
            </a:r>
            <a:r>
              <a:rPr lang="fr-FR" sz="1400" b="1" dirty="0" err="1" smtClean="0">
                <a:solidFill>
                  <a:schemeClr val="bg2"/>
                </a:solidFill>
              </a:rPr>
              <a:t>abaqus</a:t>
            </a:r>
            <a:r>
              <a:rPr lang="fr-FR" sz="1400" b="1" dirty="0" smtClean="0">
                <a:solidFill>
                  <a:schemeClr val="bg2"/>
                </a:solidFill>
              </a:rPr>
              <a:t> </a:t>
            </a:r>
            <a:r>
              <a:rPr lang="fr-FR" sz="1400" b="1" dirty="0" err="1" smtClean="0">
                <a:solidFill>
                  <a:schemeClr val="bg2"/>
                </a:solidFill>
              </a:rPr>
              <a:t>ask_delete</a:t>
            </a:r>
            <a:r>
              <a:rPr lang="fr-FR" sz="1400" b="1" dirty="0" smtClean="0">
                <a:solidFill>
                  <a:schemeClr val="bg2"/>
                </a:solidFill>
              </a:rPr>
              <a:t>=off </a:t>
            </a:r>
            <a:r>
              <a:rPr lang="fr-FR" sz="1400" b="1" dirty="0" err="1" smtClean="0">
                <a:solidFill>
                  <a:schemeClr val="bg2"/>
                </a:solidFill>
              </a:rPr>
              <a:t>cpus</a:t>
            </a:r>
            <a:r>
              <a:rPr lang="fr-FR" sz="1400" b="1" dirty="0" smtClean="0">
                <a:solidFill>
                  <a:schemeClr val="bg2"/>
                </a:solidFill>
              </a:rPr>
              <a:t>=%</a:t>
            </a:r>
            <a:r>
              <a:rPr lang="fr-FR" sz="1400" b="1" dirty="0" err="1" smtClean="0">
                <a:solidFill>
                  <a:schemeClr val="bg2"/>
                </a:solidFill>
              </a:rPr>
              <a:t>ncpu</a:t>
            </a:r>
            <a:r>
              <a:rPr lang="fr-FR" sz="1400" b="1" dirty="0" smtClean="0">
                <a:solidFill>
                  <a:schemeClr val="bg2"/>
                </a:solidFill>
              </a:rPr>
              <a:t>% </a:t>
            </a:r>
            <a:r>
              <a:rPr lang="fr-FR" sz="1400" b="1" dirty="0" err="1" smtClean="0">
                <a:solidFill>
                  <a:schemeClr val="bg2"/>
                </a:solidFill>
              </a:rPr>
              <a:t>parallel</a:t>
            </a:r>
            <a:r>
              <a:rPr lang="fr-FR" sz="1400" b="1" dirty="0" smtClean="0">
                <a:solidFill>
                  <a:schemeClr val="bg2"/>
                </a:solidFill>
              </a:rPr>
              <a:t>=</a:t>
            </a:r>
            <a:r>
              <a:rPr lang="fr-FR" sz="1400" b="1" dirty="0" err="1" smtClean="0">
                <a:solidFill>
                  <a:schemeClr val="bg2"/>
                </a:solidFill>
              </a:rPr>
              <a:t>tree</a:t>
            </a:r>
            <a:r>
              <a:rPr lang="fr-FR" sz="1400" b="1" dirty="0" smtClean="0">
                <a:solidFill>
                  <a:schemeClr val="bg2"/>
                </a:solidFill>
              </a:rPr>
              <a:t> interactive scratch=scratch</a:t>
            </a:r>
            <a:endParaRPr lang="ru-RU" sz="1400" b="1" dirty="0" smtClean="0">
              <a:solidFill>
                <a:schemeClr val="bg2"/>
              </a:solidFill>
            </a:endParaRPr>
          </a:p>
          <a:p>
            <a:endParaRPr lang="ru-RU" sz="1400" b="1" dirty="0" smtClean="0">
              <a:solidFill>
                <a:schemeClr val="bg2"/>
              </a:solidFill>
            </a:endParaRPr>
          </a:p>
          <a:p>
            <a:r>
              <a:rPr lang="ru-RU" sz="1400" dirty="0" smtClean="0">
                <a:solidFill>
                  <a:schemeClr val="bg2"/>
                </a:solidFill>
              </a:rPr>
              <a:t>где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 smtClean="0">
                <a:solidFill>
                  <a:schemeClr val="bg2"/>
                </a:solidFill>
              </a:rPr>
              <a:t>job</a:t>
            </a:r>
            <a:r>
              <a:rPr lang="ru-RU" sz="1400" b="1" dirty="0" smtClean="0">
                <a:solidFill>
                  <a:schemeClr val="bg2"/>
                </a:solidFill>
              </a:rPr>
              <a:t>=</a:t>
            </a:r>
            <a:r>
              <a:rPr lang="en-US" sz="1400" b="1" dirty="0" err="1" smtClean="0">
                <a:solidFill>
                  <a:schemeClr val="bg2"/>
                </a:solidFill>
              </a:rPr>
              <a:t>abaqus</a:t>
            </a:r>
            <a:r>
              <a:rPr lang="ru-RU" sz="1400" b="1" dirty="0" smtClean="0">
                <a:solidFill>
                  <a:schemeClr val="bg2"/>
                </a:solidFill>
              </a:rPr>
              <a:t> </a:t>
            </a:r>
            <a:r>
              <a:rPr lang="ru-RU" sz="1400" dirty="0" smtClean="0">
                <a:solidFill>
                  <a:schemeClr val="bg2"/>
                </a:solidFill>
              </a:rPr>
              <a:t>- предустановлено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ru-RU" sz="1400" dirty="0" smtClean="0">
                <a:solidFill>
                  <a:schemeClr val="bg2"/>
                </a:solidFill>
              </a:rPr>
              <a:t>для входного файла </a:t>
            </a:r>
            <a:r>
              <a:rPr lang="en-US" sz="1400" dirty="0" smtClean="0">
                <a:solidFill>
                  <a:schemeClr val="bg2"/>
                </a:solidFill>
              </a:rPr>
              <a:t>abaqus.inp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 err="1" smtClean="0">
                <a:solidFill>
                  <a:schemeClr val="bg2"/>
                </a:solidFill>
              </a:rPr>
              <a:t>ask_delete</a:t>
            </a:r>
            <a:r>
              <a:rPr lang="en-US" sz="1400" b="1" dirty="0" smtClean="0">
                <a:solidFill>
                  <a:schemeClr val="bg2"/>
                </a:solidFill>
              </a:rPr>
              <a:t>=off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ru-RU" sz="1400" dirty="0" smtClean="0">
                <a:solidFill>
                  <a:schemeClr val="bg2"/>
                </a:solidFill>
              </a:rPr>
              <a:t>запрос на подтверждение удаления ненужных файлов при перезаупске расчета выключен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 err="1" smtClean="0">
                <a:solidFill>
                  <a:schemeClr val="bg2"/>
                </a:solidFill>
              </a:rPr>
              <a:t>cpus</a:t>
            </a:r>
            <a:r>
              <a:rPr lang="en-US" sz="1400" b="1" dirty="0" smtClean="0">
                <a:solidFill>
                  <a:schemeClr val="bg2"/>
                </a:solidFill>
              </a:rPr>
              <a:t>=</a:t>
            </a:r>
            <a:r>
              <a:rPr lang="fr-FR" sz="1400" b="1" dirty="0" smtClean="0">
                <a:solidFill>
                  <a:schemeClr val="bg2"/>
                </a:solidFill>
              </a:rPr>
              <a:t>%</a:t>
            </a:r>
            <a:r>
              <a:rPr lang="fr-FR" sz="1400" b="1" dirty="0" err="1" smtClean="0">
                <a:solidFill>
                  <a:schemeClr val="bg2"/>
                </a:solidFill>
              </a:rPr>
              <a:t>ncpu</a:t>
            </a:r>
            <a:r>
              <a:rPr lang="fr-FR" sz="1400" b="1" dirty="0" smtClean="0">
                <a:solidFill>
                  <a:schemeClr val="bg2"/>
                </a:solidFill>
              </a:rPr>
              <a:t>%</a:t>
            </a:r>
            <a:r>
              <a:rPr lang="ru-RU" sz="1400" b="1" dirty="0" smtClean="0">
                <a:solidFill>
                  <a:schemeClr val="bg2"/>
                </a:solidFill>
              </a:rPr>
              <a:t> </a:t>
            </a:r>
            <a:r>
              <a:rPr lang="ru-RU" sz="1400" dirty="0" smtClean="0">
                <a:solidFill>
                  <a:schemeClr val="bg2"/>
                </a:solidFill>
              </a:rPr>
              <a:t>- количество ядер</a:t>
            </a:r>
            <a:endParaRPr lang="en-US" sz="1400" dirty="0" smtClean="0">
              <a:solidFill>
                <a:schemeClr val="bg2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1400" b="1" dirty="0" smtClean="0">
                <a:solidFill>
                  <a:schemeClr val="bg2"/>
                </a:solidFill>
              </a:rPr>
              <a:t>parallel=tree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ru-RU" sz="1400" dirty="0" smtClean="0">
                <a:solidFill>
                  <a:schemeClr val="bg2"/>
                </a:solidFill>
              </a:rPr>
              <a:t>использование параллельного решателя</a:t>
            </a:r>
            <a:endParaRPr lang="en-US" sz="1400" dirty="0" smtClean="0">
              <a:solidFill>
                <a:schemeClr val="bg2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1400" b="1" dirty="0" smtClean="0">
                <a:solidFill>
                  <a:schemeClr val="bg2"/>
                </a:solidFill>
              </a:rPr>
              <a:t>scratch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ru-RU" sz="1400" dirty="0" smtClean="0">
                <a:solidFill>
                  <a:schemeClr val="bg2"/>
                </a:solidFill>
              </a:rPr>
              <a:t>папка для временных файлов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97016" y="1785005"/>
            <a:ext cx="45365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2"/>
                </a:solidFill>
              </a:rPr>
              <a:t>Скрипт использует в работе сторонние утилиты, которые размещаются скриптом в каталоге </a:t>
            </a:r>
            <a:r>
              <a:rPr lang="en-US" sz="1400" b="1" dirty="0" smtClean="0">
                <a:solidFill>
                  <a:schemeClr val="bg2"/>
                </a:solidFill>
              </a:rPr>
              <a:t>e:\usr\%username%\therm</a:t>
            </a:r>
            <a:endParaRPr lang="ru-RU" sz="1400" b="1" dirty="0" smtClean="0">
              <a:solidFill>
                <a:schemeClr val="bg2"/>
              </a:solidFill>
            </a:endParaRPr>
          </a:p>
          <a:p>
            <a:endParaRPr lang="ru-RU" sz="1400" b="1" dirty="0" smtClean="0">
              <a:solidFill>
                <a:schemeClr val="bg2"/>
              </a:solidFill>
            </a:endParaRPr>
          </a:p>
          <a:p>
            <a:r>
              <a:rPr lang="ru-RU" sz="1400" dirty="0" smtClean="0">
                <a:solidFill>
                  <a:schemeClr val="bg2"/>
                </a:solidFill>
              </a:rPr>
              <a:t>где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 smtClean="0">
                <a:solidFill>
                  <a:schemeClr val="bg2"/>
                </a:solidFill>
              </a:rPr>
              <a:t>blat.exe</a:t>
            </a:r>
            <a:r>
              <a:rPr lang="ru-RU" sz="1400" b="1" dirty="0" smtClean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(+</a:t>
            </a:r>
            <a:r>
              <a:rPr lang="en-US" sz="1400" dirty="0" err="1" smtClean="0">
                <a:solidFill>
                  <a:schemeClr val="bg2"/>
                </a:solidFill>
              </a:rPr>
              <a:t>dll</a:t>
            </a:r>
            <a:r>
              <a:rPr lang="en-US" sz="1400" dirty="0" smtClean="0">
                <a:solidFill>
                  <a:schemeClr val="bg2"/>
                </a:solidFill>
              </a:rPr>
              <a:t>,</a:t>
            </a:r>
            <a:r>
              <a:rPr lang="ru-RU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h,</a:t>
            </a:r>
            <a:r>
              <a:rPr lang="ru-RU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lib)</a:t>
            </a:r>
            <a:r>
              <a:rPr lang="en-US" sz="1400" b="1" dirty="0" smtClean="0">
                <a:solidFill>
                  <a:schemeClr val="bg2"/>
                </a:solidFill>
              </a:rPr>
              <a:t> </a:t>
            </a:r>
            <a:r>
              <a:rPr lang="ru-RU" sz="1400" dirty="0" smtClean="0">
                <a:solidFill>
                  <a:schemeClr val="bg2"/>
                </a:solidFill>
              </a:rPr>
              <a:t>– отправка писем</a:t>
            </a:r>
            <a:endParaRPr lang="en-US" sz="1400" dirty="0" smtClean="0">
              <a:solidFill>
                <a:schemeClr val="bg2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1400" b="1" dirty="0" smtClean="0">
                <a:solidFill>
                  <a:schemeClr val="bg2"/>
                </a:solidFill>
              </a:rPr>
              <a:t>grep.exe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ru-RU" sz="1400" dirty="0" smtClean="0">
                <a:solidFill>
                  <a:schemeClr val="bg2"/>
                </a:solidFill>
              </a:rPr>
              <a:t>поиск строки в файле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 smtClean="0">
                <a:solidFill>
                  <a:schemeClr val="bg2"/>
                </a:solidFill>
              </a:rPr>
              <a:t>sleep.exe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ru-RU" sz="1400" dirty="0" smtClean="0">
                <a:solidFill>
                  <a:schemeClr val="bg2"/>
                </a:solidFill>
              </a:rPr>
              <a:t>делает паузу на </a:t>
            </a:r>
            <a:r>
              <a:rPr lang="en-US" sz="1400" dirty="0" smtClean="0">
                <a:solidFill>
                  <a:schemeClr val="bg2"/>
                </a:solidFill>
              </a:rPr>
              <a:t>n </a:t>
            </a:r>
            <a:r>
              <a:rPr lang="ru-RU" sz="1400" dirty="0" smtClean="0">
                <a:solidFill>
                  <a:schemeClr val="bg2"/>
                </a:solidFill>
              </a:rPr>
              <a:t>секунд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 smtClean="0">
                <a:solidFill>
                  <a:schemeClr val="bg2"/>
                </a:solidFill>
              </a:rPr>
              <a:t>tail.exe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ru-RU" sz="1400" dirty="0" smtClean="0">
                <a:solidFill>
                  <a:schemeClr val="bg2"/>
                </a:solidFill>
              </a:rPr>
              <a:t>отображает последние 10 строк файла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 smtClean="0">
                <a:solidFill>
                  <a:schemeClr val="bg2"/>
                </a:solidFill>
              </a:rPr>
              <a:t>zip.exe</a:t>
            </a:r>
            <a:r>
              <a:rPr lang="ru-RU" sz="1400" b="1" dirty="0" smtClean="0">
                <a:solidFill>
                  <a:schemeClr val="bg2"/>
                </a:solidFill>
              </a:rPr>
              <a:t> </a:t>
            </a:r>
            <a:r>
              <a:rPr lang="ru-RU" sz="1400" dirty="0" smtClean="0">
                <a:solidFill>
                  <a:schemeClr val="bg2"/>
                </a:solidFill>
              </a:rPr>
              <a:t>– архиватор</a:t>
            </a:r>
            <a:endParaRPr lang="en-US" sz="1400" dirty="0" smtClean="0">
              <a:solidFill>
                <a:schemeClr val="bg2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1400" b="1" dirty="0" smtClean="0">
                <a:solidFill>
                  <a:schemeClr val="bg2"/>
                </a:solidFill>
              </a:rPr>
              <a:t>mtee.exe</a:t>
            </a:r>
            <a:r>
              <a:rPr lang="ru-RU" sz="1400" b="1" dirty="0" smtClean="0">
                <a:solidFill>
                  <a:schemeClr val="bg2"/>
                </a:solidFill>
              </a:rPr>
              <a:t> </a:t>
            </a:r>
            <a:r>
              <a:rPr lang="ru-RU" sz="1400" dirty="0" smtClean="0">
                <a:solidFill>
                  <a:schemeClr val="bg2"/>
                </a:solidFill>
              </a:rPr>
              <a:t>– направляет вывод в файл и добавляет штампы времени в лог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 smtClean="0">
                <a:solidFill>
                  <a:schemeClr val="bg2"/>
                </a:solidFill>
              </a:rPr>
              <a:t>choice.exe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ru-RU" sz="1400" dirty="0" smtClean="0">
                <a:solidFill>
                  <a:schemeClr val="bg2"/>
                </a:solidFill>
              </a:rPr>
              <a:t>диалог выбора параметра (имеется в </a:t>
            </a:r>
            <a:r>
              <a:rPr lang="en-US" sz="1400" dirty="0" smtClean="0">
                <a:solidFill>
                  <a:schemeClr val="bg2"/>
                </a:solidFill>
              </a:rPr>
              <a:t>WinXP64)</a:t>
            </a:r>
            <a:endParaRPr lang="ru-RU" sz="1400" dirty="0" smtClean="0">
              <a:solidFill>
                <a:schemeClr val="bg2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1400" b="1" dirty="0" smtClean="0">
                <a:solidFill>
                  <a:schemeClr val="bg2"/>
                </a:solidFill>
              </a:rPr>
              <a:t>key.js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ru-RU" sz="1400" dirty="0" smtClean="0">
                <a:solidFill>
                  <a:schemeClr val="bg2"/>
                </a:solidFill>
              </a:rPr>
              <a:t>скрипт, который эмулирует быстрое нажатие </a:t>
            </a:r>
            <a:r>
              <a:rPr lang="en-US" sz="1400" dirty="0" err="1" smtClean="0">
                <a:solidFill>
                  <a:schemeClr val="bg2"/>
                </a:solidFill>
              </a:rPr>
              <a:t>CapsLock</a:t>
            </a:r>
            <a:r>
              <a:rPr lang="en-US" sz="1400" dirty="0" smtClean="0">
                <a:solidFill>
                  <a:schemeClr val="bg2"/>
                </a:solidFill>
              </a:rPr>
              <a:t>, </a:t>
            </a:r>
            <a:r>
              <a:rPr lang="ru-RU" sz="1400" dirty="0" smtClean="0">
                <a:solidFill>
                  <a:schemeClr val="bg2"/>
                </a:solidFill>
              </a:rPr>
              <a:t>чтобы не блокировался экран</a:t>
            </a:r>
          </a:p>
          <a:p>
            <a:pPr>
              <a:buFont typeface="Wingdings" pitchFamily="2" charset="2"/>
              <a:buChar char="ü"/>
            </a:pPr>
            <a:endParaRPr lang="ru-RU" sz="1400" dirty="0" smtClean="0">
              <a:solidFill>
                <a:schemeClr val="bg2"/>
              </a:solidFill>
            </a:endParaRPr>
          </a:p>
          <a:p>
            <a:r>
              <a:rPr lang="ru-RU" sz="1400" i="1" dirty="0" smtClean="0">
                <a:solidFill>
                  <a:schemeClr val="bg2"/>
                </a:solidFill>
              </a:rPr>
              <a:t>Скрипт добавляет каталог с утилитами к текущим переменным</a:t>
            </a:r>
            <a:r>
              <a:rPr lang="en-US" sz="1400" i="1" dirty="0" smtClean="0">
                <a:solidFill>
                  <a:schemeClr val="bg2"/>
                </a:solidFill>
              </a:rPr>
              <a:t>, </a:t>
            </a:r>
            <a:r>
              <a:rPr lang="ru-RU" sz="1400" i="1" dirty="0" smtClean="0">
                <a:solidFill>
                  <a:schemeClr val="bg2"/>
                </a:solidFill>
              </a:rPr>
              <a:t>поэтому дополнительных инструкций по запуску утилит не требуется</a:t>
            </a:r>
            <a:endParaRPr lang="en-US" sz="1400" i="1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Преимущества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2" y="1124744"/>
            <a:ext cx="943304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2"/>
                </a:solidFill>
              </a:rPr>
              <a:t>Утилита позволяет: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solidFill>
                  <a:schemeClr val="bg2"/>
                </a:solidFill>
              </a:rPr>
              <a:t>Запускать несколько расчетов на одной/нескольких станциях с минимальной вероятностью ошибиться/забыть, где какой расчет был запущен – обо всем позаботится рассылка уведомлений с неповторяющейся темой письма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solidFill>
                  <a:schemeClr val="bg2"/>
                </a:solidFill>
              </a:rPr>
              <a:t>Запускать расчеты друг за другом (пакетный запуск)</a:t>
            </a:r>
            <a:endParaRPr lang="ru-RU" sz="1400" b="1" i="1" baseline="30000" dirty="0" smtClean="0">
              <a:solidFill>
                <a:srgbClr val="0B830E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solidFill>
                  <a:schemeClr val="bg2"/>
                </a:solidFill>
              </a:rPr>
              <a:t>Запускать расчет с использованием файла параметров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solidFill>
                  <a:schemeClr val="bg2"/>
                </a:solidFill>
              </a:rPr>
              <a:t>Выполнять автопроверку и корректировку входных файлов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solidFill>
                  <a:schemeClr val="bg2"/>
                </a:solidFill>
              </a:rPr>
              <a:t>Минимизировать риски, связанные с поиском нужных результатов, падений расчетов и т.д. Все состояния записываются в отчеты, приходящие по почте.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solidFill>
                  <a:schemeClr val="bg2"/>
                </a:solidFill>
              </a:rPr>
              <a:t>Улучшить производительность сотрудников, работающих в две смены и в разных офисах: становится возможным эффективно передавать задачи. Рассылки позволяют запускать расчет одному инженеру, а информацию о начале расчета и его завершении - получать разным адресатам, будь то другой инженер, начальник или весь отдел.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solidFill>
                  <a:schemeClr val="bg2"/>
                </a:solidFill>
              </a:rPr>
              <a:t>Автоматически архивировать/копировать важные данные на сервер и передавать логи по почте (логи включены по-умолчанию), например, когда расчет запущен в Самаре, а другой инженер в другом часовом поясе ждет его результаты по почте.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solidFill>
                  <a:schemeClr val="bg2"/>
                </a:solidFill>
              </a:rPr>
              <a:t>Контролировать процессы расчета на ограниченном количестве лицензий абакуса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solidFill>
                  <a:schemeClr val="bg2"/>
                </a:solidFill>
              </a:rPr>
              <a:t>Решить вопрос с поиском старых расчетов (благодаря почтовым сообщениям), если они не были удалены инженером, разумеется.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solidFill>
                  <a:schemeClr val="bg2"/>
                </a:solidFill>
              </a:rPr>
              <a:t>Использовать ее как совместно с </a:t>
            </a:r>
            <a:r>
              <a:rPr lang="en-US" sz="1400" dirty="0" smtClean="0">
                <a:solidFill>
                  <a:schemeClr val="bg2"/>
                </a:solidFill>
              </a:rPr>
              <a:t>WB</a:t>
            </a:r>
            <a:r>
              <a:rPr lang="ru-RU" sz="1400" dirty="0" smtClean="0">
                <a:solidFill>
                  <a:schemeClr val="bg2"/>
                </a:solidFill>
              </a:rPr>
              <a:t>, так и отдельно (из командной строки, как в первых версиях)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solidFill>
                  <a:schemeClr val="bg2"/>
                </a:solidFill>
              </a:rPr>
              <a:t>Ставить временные метки в основной лог для определения скорости на различных этапах счета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Развитие функций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2" y="1124744"/>
            <a:ext cx="94330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2"/>
                </a:solidFill>
              </a:rPr>
              <a:t>В планах скрипт должен получить новые функции:</a:t>
            </a:r>
          </a:p>
          <a:p>
            <a:pPr marL="342900" indent="-342900">
              <a:buFont typeface="+mj-lt"/>
              <a:buAutoNum type="arabicPeriod"/>
            </a:pPr>
            <a:endParaRPr lang="ru-RU" sz="12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solidFill>
                  <a:schemeClr val="bg2"/>
                </a:solidFill>
              </a:rPr>
              <a:t>Автоматическая вставка параметров в </a:t>
            </a:r>
            <a:r>
              <a:rPr lang="en-US" sz="1200" dirty="0" smtClean="0">
                <a:solidFill>
                  <a:schemeClr val="bg2"/>
                </a:solidFill>
              </a:rPr>
              <a:t>INP/CCA</a:t>
            </a:r>
            <a:r>
              <a:rPr lang="ru-RU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rgbClr val="0B830E"/>
                </a:solidFill>
              </a:rPr>
              <a:t>[</a:t>
            </a:r>
            <a:r>
              <a:rPr lang="ru-RU" sz="1200" dirty="0" smtClean="0">
                <a:solidFill>
                  <a:srgbClr val="0B830E"/>
                </a:solidFill>
              </a:rPr>
              <a:t>сделано в </a:t>
            </a:r>
            <a:r>
              <a:rPr lang="en-US" sz="1200" dirty="0" smtClean="0">
                <a:solidFill>
                  <a:srgbClr val="0B830E"/>
                </a:solidFill>
              </a:rPr>
              <a:t>v1.2]</a:t>
            </a:r>
            <a:endParaRPr lang="ru-RU" sz="1200" dirty="0" smtClean="0">
              <a:solidFill>
                <a:srgbClr val="0B830E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solidFill>
                  <a:schemeClr val="bg2"/>
                </a:solidFill>
              </a:rPr>
              <a:t>Проверка расположения и версии файлов САТ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[</a:t>
            </a:r>
            <a:r>
              <a:rPr lang="ru-RU" sz="1200" dirty="0" smtClean="0">
                <a:solidFill>
                  <a:srgbClr val="FF0000"/>
                </a:solidFill>
              </a:rPr>
              <a:t>возможно появится в </a:t>
            </a:r>
            <a:r>
              <a:rPr lang="en-US" sz="1200" dirty="0" smtClean="0">
                <a:solidFill>
                  <a:srgbClr val="FF0000"/>
                </a:solidFill>
              </a:rPr>
              <a:t>v</a:t>
            </a:r>
            <a:r>
              <a:rPr lang="ru-RU" sz="1200" dirty="0" smtClean="0">
                <a:solidFill>
                  <a:srgbClr val="FF0000"/>
                </a:solidFill>
              </a:rPr>
              <a:t>2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  <a:r>
              <a:rPr lang="ru-RU" sz="1200" dirty="0" smtClean="0">
                <a:solidFill>
                  <a:srgbClr val="FF0000"/>
                </a:solidFill>
              </a:rPr>
              <a:t>0</a:t>
            </a:r>
            <a:r>
              <a:rPr lang="en-US" sz="1200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solidFill>
                  <a:schemeClr val="bg2"/>
                </a:solidFill>
              </a:rPr>
              <a:t>Умный и детальный анализ ошибок</a:t>
            </a:r>
            <a:r>
              <a:rPr lang="en-US" sz="1200" dirty="0" smtClean="0">
                <a:solidFill>
                  <a:srgbClr val="0B830E"/>
                </a:solidFill>
              </a:rPr>
              <a:t> [</a:t>
            </a:r>
            <a:r>
              <a:rPr lang="ru-RU" sz="1200" dirty="0" smtClean="0">
                <a:solidFill>
                  <a:srgbClr val="0B830E"/>
                </a:solidFill>
              </a:rPr>
              <a:t>сделано в </a:t>
            </a:r>
            <a:r>
              <a:rPr lang="en-US" sz="1200" dirty="0" smtClean="0">
                <a:solidFill>
                  <a:srgbClr val="0B830E"/>
                </a:solidFill>
              </a:rPr>
              <a:t>v</a:t>
            </a:r>
            <a:r>
              <a:rPr lang="ru-RU" sz="1200" dirty="0" smtClean="0">
                <a:solidFill>
                  <a:srgbClr val="0B830E"/>
                </a:solidFill>
              </a:rPr>
              <a:t>1</a:t>
            </a:r>
            <a:r>
              <a:rPr lang="en-US" sz="1200" dirty="0" smtClean="0">
                <a:solidFill>
                  <a:srgbClr val="0B830E"/>
                </a:solidFill>
              </a:rPr>
              <a:t>.</a:t>
            </a:r>
            <a:r>
              <a:rPr lang="ru-RU" sz="1200" dirty="0" smtClean="0">
                <a:solidFill>
                  <a:srgbClr val="0B830E"/>
                </a:solidFill>
              </a:rPr>
              <a:t>4</a:t>
            </a:r>
            <a:r>
              <a:rPr lang="en-US" sz="1200" dirty="0" smtClean="0">
                <a:solidFill>
                  <a:srgbClr val="0B830E"/>
                </a:solidFill>
              </a:rPr>
              <a:t>, </a:t>
            </a:r>
            <a:r>
              <a:rPr lang="ru-RU" sz="1200" dirty="0" smtClean="0">
                <a:solidFill>
                  <a:srgbClr val="0B830E"/>
                </a:solidFill>
              </a:rPr>
              <a:t>улучшено в </a:t>
            </a:r>
            <a:r>
              <a:rPr lang="en-US" sz="1200" dirty="0" smtClean="0">
                <a:solidFill>
                  <a:srgbClr val="0B830E"/>
                </a:solidFill>
              </a:rPr>
              <a:t>v</a:t>
            </a:r>
            <a:r>
              <a:rPr lang="ru-RU" sz="1200" dirty="0" smtClean="0">
                <a:solidFill>
                  <a:srgbClr val="0B830E"/>
                </a:solidFill>
              </a:rPr>
              <a:t>1</a:t>
            </a:r>
            <a:r>
              <a:rPr lang="en-US" sz="1200" dirty="0" smtClean="0">
                <a:solidFill>
                  <a:srgbClr val="0B830E"/>
                </a:solidFill>
              </a:rPr>
              <a:t>.</a:t>
            </a:r>
            <a:r>
              <a:rPr lang="ru-RU" sz="1200" dirty="0" smtClean="0">
                <a:solidFill>
                  <a:srgbClr val="0B830E"/>
                </a:solidFill>
              </a:rPr>
              <a:t>5</a:t>
            </a:r>
            <a:r>
              <a:rPr lang="en-US" sz="1200" dirty="0" smtClean="0">
                <a:solidFill>
                  <a:srgbClr val="0B830E"/>
                </a:solidFill>
              </a:rPr>
              <a:t>]</a:t>
            </a:r>
            <a:endParaRPr lang="ru-RU" sz="1200" dirty="0" smtClean="0">
              <a:solidFill>
                <a:srgbClr val="FF99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solidFill>
                  <a:schemeClr val="bg2"/>
                </a:solidFill>
              </a:rPr>
              <a:t>Прикрепление логов по запросу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rgbClr val="0B830E"/>
                </a:solidFill>
              </a:rPr>
              <a:t>[</a:t>
            </a:r>
            <a:r>
              <a:rPr lang="ru-RU" sz="1200" dirty="0" smtClean="0">
                <a:solidFill>
                  <a:srgbClr val="0B830E"/>
                </a:solidFill>
              </a:rPr>
              <a:t>сделано в </a:t>
            </a:r>
            <a:r>
              <a:rPr lang="en-US" sz="1200" dirty="0" smtClean="0">
                <a:solidFill>
                  <a:srgbClr val="0B830E"/>
                </a:solidFill>
              </a:rPr>
              <a:t>v1.2]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solidFill>
                  <a:schemeClr val="bg2"/>
                </a:solidFill>
              </a:rPr>
              <a:t>Переключение между версиями </a:t>
            </a:r>
            <a:r>
              <a:rPr lang="en-US" sz="1200" dirty="0" err="1" smtClean="0">
                <a:solidFill>
                  <a:schemeClr val="bg2"/>
                </a:solidFill>
              </a:rPr>
              <a:t>Abaqus</a:t>
            </a:r>
            <a:r>
              <a:rPr lang="en-US" sz="1200" dirty="0" smtClean="0">
                <a:solidFill>
                  <a:srgbClr val="003F8A"/>
                </a:solidFill>
              </a:rPr>
              <a:t> </a:t>
            </a:r>
            <a:r>
              <a:rPr lang="en-US" sz="1200" dirty="0" smtClean="0">
                <a:solidFill>
                  <a:srgbClr val="0B830E"/>
                </a:solidFill>
              </a:rPr>
              <a:t>[</a:t>
            </a:r>
            <a:r>
              <a:rPr lang="ru-RU" sz="1200" dirty="0" smtClean="0">
                <a:solidFill>
                  <a:srgbClr val="0B830E"/>
                </a:solidFill>
              </a:rPr>
              <a:t>сделано в </a:t>
            </a:r>
            <a:r>
              <a:rPr lang="en-US" sz="1200" dirty="0" smtClean="0">
                <a:solidFill>
                  <a:srgbClr val="0B830E"/>
                </a:solidFill>
              </a:rPr>
              <a:t>v</a:t>
            </a:r>
            <a:r>
              <a:rPr lang="ru-RU" sz="1200" dirty="0" smtClean="0">
                <a:solidFill>
                  <a:srgbClr val="0B830E"/>
                </a:solidFill>
              </a:rPr>
              <a:t>1</a:t>
            </a:r>
            <a:r>
              <a:rPr lang="en-US" sz="1200" dirty="0" smtClean="0">
                <a:solidFill>
                  <a:srgbClr val="0B830E"/>
                </a:solidFill>
              </a:rPr>
              <a:t>.</a:t>
            </a:r>
            <a:r>
              <a:rPr lang="ru-RU" sz="1200" dirty="0" smtClean="0">
                <a:solidFill>
                  <a:srgbClr val="0B830E"/>
                </a:solidFill>
              </a:rPr>
              <a:t>5</a:t>
            </a:r>
            <a:r>
              <a:rPr lang="en-US" sz="1200" dirty="0" smtClean="0">
                <a:solidFill>
                  <a:srgbClr val="0B830E"/>
                </a:solidFill>
              </a:rPr>
              <a:t> (beta)]</a:t>
            </a:r>
            <a:endParaRPr lang="ru-RU" sz="1200" dirty="0" smtClean="0">
              <a:solidFill>
                <a:srgbClr val="FF99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solidFill>
                  <a:schemeClr val="bg2"/>
                </a:solidFill>
              </a:rPr>
              <a:t>Пакетный запуск расчетов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ru-RU" sz="1200" dirty="0" smtClean="0">
                <a:solidFill>
                  <a:schemeClr val="bg2"/>
                </a:solidFill>
              </a:rPr>
              <a:t>из списка</a:t>
            </a:r>
            <a:r>
              <a:rPr lang="en-US" sz="1200" dirty="0" smtClean="0">
                <a:solidFill>
                  <a:srgbClr val="003F8A"/>
                </a:solidFill>
              </a:rPr>
              <a:t> </a:t>
            </a:r>
            <a:r>
              <a:rPr lang="en-US" sz="1200" dirty="0" smtClean="0">
                <a:solidFill>
                  <a:srgbClr val="0B830E"/>
                </a:solidFill>
              </a:rPr>
              <a:t>[</a:t>
            </a:r>
            <a:r>
              <a:rPr lang="ru-RU" sz="1200" dirty="0" smtClean="0">
                <a:solidFill>
                  <a:srgbClr val="0B830E"/>
                </a:solidFill>
              </a:rPr>
              <a:t>сделано в </a:t>
            </a:r>
            <a:r>
              <a:rPr lang="en-US" sz="1200" dirty="0" smtClean="0">
                <a:solidFill>
                  <a:srgbClr val="0B830E"/>
                </a:solidFill>
              </a:rPr>
              <a:t>v</a:t>
            </a:r>
            <a:r>
              <a:rPr lang="ru-RU" sz="1200" dirty="0" smtClean="0">
                <a:solidFill>
                  <a:srgbClr val="0B830E"/>
                </a:solidFill>
              </a:rPr>
              <a:t>1</a:t>
            </a:r>
            <a:r>
              <a:rPr lang="en-US" sz="1200" dirty="0" smtClean="0">
                <a:solidFill>
                  <a:srgbClr val="0B830E"/>
                </a:solidFill>
              </a:rPr>
              <a:t>.3]</a:t>
            </a:r>
            <a:endParaRPr lang="ru-RU" sz="1200" dirty="0" smtClean="0">
              <a:solidFill>
                <a:srgbClr val="0B830E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solidFill>
                  <a:schemeClr val="bg2"/>
                </a:solidFill>
              </a:rPr>
              <a:t>Возможность задания параметров и адресатов из списка</a:t>
            </a:r>
            <a:r>
              <a:rPr lang="en-US" sz="1200" dirty="0" smtClean="0">
                <a:solidFill>
                  <a:srgbClr val="003F8A"/>
                </a:solidFill>
              </a:rPr>
              <a:t> </a:t>
            </a:r>
            <a:r>
              <a:rPr lang="en-US" sz="1200" dirty="0" smtClean="0">
                <a:solidFill>
                  <a:srgbClr val="0B830E"/>
                </a:solidFill>
              </a:rPr>
              <a:t>[</a:t>
            </a:r>
            <a:r>
              <a:rPr lang="ru-RU" sz="1200" dirty="0" smtClean="0">
                <a:solidFill>
                  <a:srgbClr val="0B830E"/>
                </a:solidFill>
              </a:rPr>
              <a:t>сделано в </a:t>
            </a:r>
            <a:r>
              <a:rPr lang="en-US" sz="1200" dirty="0" smtClean="0">
                <a:solidFill>
                  <a:srgbClr val="0B830E"/>
                </a:solidFill>
              </a:rPr>
              <a:t>v</a:t>
            </a:r>
            <a:r>
              <a:rPr lang="ru-RU" sz="1200" dirty="0" smtClean="0">
                <a:solidFill>
                  <a:srgbClr val="0B830E"/>
                </a:solidFill>
              </a:rPr>
              <a:t>1</a:t>
            </a:r>
            <a:r>
              <a:rPr lang="en-US" sz="1200" dirty="0" smtClean="0">
                <a:solidFill>
                  <a:srgbClr val="0B830E"/>
                </a:solidFill>
              </a:rPr>
              <a:t>.</a:t>
            </a:r>
            <a:r>
              <a:rPr lang="ru-RU" sz="1200" dirty="0" smtClean="0">
                <a:solidFill>
                  <a:srgbClr val="0B830E"/>
                </a:solidFill>
              </a:rPr>
              <a:t>4</a:t>
            </a:r>
            <a:r>
              <a:rPr lang="en-US" sz="1200" dirty="0" smtClean="0">
                <a:solidFill>
                  <a:srgbClr val="0B830E"/>
                </a:solidFill>
              </a:rPr>
              <a:t>]</a:t>
            </a:r>
            <a:endParaRPr lang="ru-RU" sz="120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solidFill>
                  <a:schemeClr val="bg2"/>
                </a:solidFill>
              </a:rPr>
              <a:t>Возможность добавить свой текст в письмо</a:t>
            </a:r>
            <a:r>
              <a:rPr lang="en-US" sz="1200" dirty="0" smtClean="0">
                <a:solidFill>
                  <a:srgbClr val="003F8A"/>
                </a:solidFill>
              </a:rPr>
              <a:t> </a:t>
            </a:r>
            <a:r>
              <a:rPr lang="en-US" sz="1200" dirty="0" smtClean="0">
                <a:solidFill>
                  <a:srgbClr val="0B830E"/>
                </a:solidFill>
              </a:rPr>
              <a:t>[</a:t>
            </a:r>
            <a:r>
              <a:rPr lang="ru-RU" sz="1200" dirty="0" smtClean="0">
                <a:solidFill>
                  <a:srgbClr val="0B830E"/>
                </a:solidFill>
              </a:rPr>
              <a:t>сделано в </a:t>
            </a:r>
            <a:r>
              <a:rPr lang="en-US" sz="1200" dirty="0" smtClean="0">
                <a:solidFill>
                  <a:srgbClr val="0B830E"/>
                </a:solidFill>
              </a:rPr>
              <a:t>v</a:t>
            </a:r>
            <a:r>
              <a:rPr lang="ru-RU" sz="1200" dirty="0" smtClean="0">
                <a:solidFill>
                  <a:srgbClr val="0B830E"/>
                </a:solidFill>
              </a:rPr>
              <a:t>1</a:t>
            </a:r>
            <a:r>
              <a:rPr lang="en-US" sz="1200" dirty="0" smtClean="0">
                <a:solidFill>
                  <a:srgbClr val="0B830E"/>
                </a:solidFill>
              </a:rPr>
              <a:t>.3]</a:t>
            </a:r>
            <a:endParaRPr lang="ru-RU" sz="1200" dirty="0" smtClean="0">
              <a:solidFill>
                <a:srgbClr val="0B830E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solidFill>
                  <a:schemeClr val="bg2"/>
                </a:solidFill>
              </a:rPr>
              <a:t>Поддержка </a:t>
            </a:r>
            <a:r>
              <a:rPr lang="en-US" sz="1200" dirty="0" smtClean="0">
                <a:solidFill>
                  <a:schemeClr val="bg2"/>
                </a:solidFill>
              </a:rPr>
              <a:t>HTML-</a:t>
            </a:r>
            <a:r>
              <a:rPr lang="ru-RU" sz="1200" dirty="0" smtClean="0">
                <a:solidFill>
                  <a:schemeClr val="bg2"/>
                </a:solidFill>
              </a:rPr>
              <a:t>форматирования в уведомлении</a:t>
            </a:r>
            <a:r>
              <a:rPr lang="en-US" sz="1200" dirty="0" smtClean="0">
                <a:solidFill>
                  <a:srgbClr val="003F8A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[</a:t>
            </a:r>
            <a:r>
              <a:rPr lang="ru-RU" sz="1200" dirty="0" smtClean="0">
                <a:solidFill>
                  <a:srgbClr val="FF0000"/>
                </a:solidFill>
              </a:rPr>
              <a:t>исключено - страдает форматирование</a:t>
            </a:r>
            <a:r>
              <a:rPr lang="en-US" sz="1200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solidFill>
                  <a:schemeClr val="bg2"/>
                </a:solidFill>
              </a:rPr>
              <a:t>Проверка </a:t>
            </a:r>
            <a:r>
              <a:rPr lang="en-US" sz="1200" dirty="0" smtClean="0">
                <a:solidFill>
                  <a:schemeClr val="bg2"/>
                </a:solidFill>
              </a:rPr>
              <a:t>CSV WB</a:t>
            </a:r>
            <a:r>
              <a:rPr lang="en-US" sz="1200" dirty="0" smtClean="0">
                <a:solidFill>
                  <a:srgbClr val="FF0000"/>
                </a:solidFill>
              </a:rPr>
              <a:t> [</a:t>
            </a:r>
            <a:r>
              <a:rPr lang="ru-RU" sz="1200" dirty="0" smtClean="0">
                <a:solidFill>
                  <a:srgbClr val="FF0000"/>
                </a:solidFill>
              </a:rPr>
              <a:t>возможно появится в </a:t>
            </a:r>
            <a:r>
              <a:rPr lang="en-US" sz="1200" dirty="0" smtClean="0">
                <a:solidFill>
                  <a:srgbClr val="FF0000"/>
                </a:solidFill>
              </a:rPr>
              <a:t>v</a:t>
            </a:r>
            <a:r>
              <a:rPr lang="ru-RU" sz="1200" dirty="0" smtClean="0">
                <a:solidFill>
                  <a:srgbClr val="FF0000"/>
                </a:solidFill>
              </a:rPr>
              <a:t>2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  <a:r>
              <a:rPr lang="ru-RU" sz="1200" dirty="0" smtClean="0">
                <a:solidFill>
                  <a:srgbClr val="FF0000"/>
                </a:solidFill>
              </a:rPr>
              <a:t>0</a:t>
            </a:r>
            <a:r>
              <a:rPr lang="en-US" sz="1200" dirty="0" smtClean="0">
                <a:solidFill>
                  <a:srgbClr val="FF0000"/>
                </a:solidFill>
              </a:rPr>
              <a:t>]</a:t>
            </a:r>
            <a:endParaRPr lang="ru-RU" sz="12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solidFill>
                  <a:schemeClr val="bg2"/>
                </a:solidFill>
              </a:rPr>
              <a:t>Интеграция с </a:t>
            </a:r>
            <a:r>
              <a:rPr lang="en-US" sz="1200" dirty="0" smtClean="0">
                <a:solidFill>
                  <a:schemeClr val="bg2"/>
                </a:solidFill>
              </a:rPr>
              <a:t>Mechanical Wizard </a:t>
            </a:r>
            <a:r>
              <a:rPr lang="en-US" sz="1200" dirty="0" smtClean="0">
                <a:solidFill>
                  <a:srgbClr val="0B830E"/>
                </a:solidFill>
              </a:rPr>
              <a:t>[</a:t>
            </a:r>
            <a:r>
              <a:rPr lang="ru-RU" sz="1200" dirty="0" smtClean="0">
                <a:solidFill>
                  <a:srgbClr val="0B830E"/>
                </a:solidFill>
              </a:rPr>
              <a:t>сделано в </a:t>
            </a:r>
            <a:r>
              <a:rPr lang="en-US" sz="1200" dirty="0" smtClean="0">
                <a:solidFill>
                  <a:srgbClr val="0B830E"/>
                </a:solidFill>
              </a:rPr>
              <a:t>v1.2]</a:t>
            </a:r>
            <a:endParaRPr lang="ru-RU" sz="120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solidFill>
                  <a:schemeClr val="bg2"/>
                </a:solidFill>
              </a:rPr>
              <a:t>Изменение параметров памяти </a:t>
            </a:r>
            <a:r>
              <a:rPr lang="en-US" sz="1200" dirty="0" err="1" smtClean="0">
                <a:solidFill>
                  <a:schemeClr val="bg2"/>
                </a:solidFill>
              </a:rPr>
              <a:t>Abaqus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ru-RU" sz="1200" dirty="0" smtClean="0">
                <a:solidFill>
                  <a:schemeClr val="bg2"/>
                </a:solidFill>
              </a:rPr>
              <a:t>по запросу </a:t>
            </a:r>
            <a:r>
              <a:rPr lang="en-US" sz="1200" dirty="0" smtClean="0">
                <a:solidFill>
                  <a:srgbClr val="0B830E"/>
                </a:solidFill>
              </a:rPr>
              <a:t>[</a:t>
            </a:r>
            <a:r>
              <a:rPr lang="ru-RU" sz="1200" dirty="0" smtClean="0">
                <a:solidFill>
                  <a:srgbClr val="0B830E"/>
                </a:solidFill>
              </a:rPr>
              <a:t>сделано в </a:t>
            </a:r>
            <a:r>
              <a:rPr lang="en-US" sz="1200" dirty="0" smtClean="0">
                <a:solidFill>
                  <a:srgbClr val="0B830E"/>
                </a:solidFill>
              </a:rPr>
              <a:t>v1.2]</a:t>
            </a:r>
            <a:endParaRPr lang="ru-RU" sz="1200" dirty="0" smtClean="0">
              <a:solidFill>
                <a:srgbClr val="0B830E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solidFill>
                  <a:schemeClr val="bg2"/>
                </a:solidFill>
              </a:rPr>
              <a:t>Функция проверки загрузки ЦП перед расчетом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[</a:t>
            </a:r>
            <a:r>
              <a:rPr lang="ru-RU" sz="1200" dirty="0" smtClean="0">
                <a:solidFill>
                  <a:srgbClr val="FF0000"/>
                </a:solidFill>
              </a:rPr>
              <a:t>возможно появится в </a:t>
            </a:r>
            <a:r>
              <a:rPr lang="en-US" sz="1200" dirty="0" smtClean="0">
                <a:solidFill>
                  <a:srgbClr val="FF0000"/>
                </a:solidFill>
              </a:rPr>
              <a:t>v</a:t>
            </a:r>
            <a:r>
              <a:rPr lang="ru-RU" sz="1200" dirty="0" smtClean="0">
                <a:solidFill>
                  <a:srgbClr val="FF0000"/>
                </a:solidFill>
              </a:rPr>
              <a:t>2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  <a:r>
              <a:rPr lang="ru-RU" sz="1200" dirty="0" smtClean="0">
                <a:solidFill>
                  <a:srgbClr val="FF0000"/>
                </a:solidFill>
              </a:rPr>
              <a:t>0</a:t>
            </a:r>
            <a:r>
              <a:rPr lang="en-US" sz="1200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solidFill>
                  <a:schemeClr val="bg2"/>
                </a:solidFill>
              </a:rPr>
              <a:t>Функция определения примерного времени расчета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[</a:t>
            </a:r>
            <a:r>
              <a:rPr lang="ru-RU" sz="1200" dirty="0" smtClean="0">
                <a:solidFill>
                  <a:srgbClr val="FF0000"/>
                </a:solidFill>
              </a:rPr>
              <a:t>возможно появится в </a:t>
            </a:r>
            <a:r>
              <a:rPr lang="en-US" sz="1200" dirty="0" smtClean="0">
                <a:solidFill>
                  <a:srgbClr val="FF0000"/>
                </a:solidFill>
              </a:rPr>
              <a:t>v</a:t>
            </a:r>
            <a:r>
              <a:rPr lang="ru-RU" sz="1200" dirty="0" smtClean="0">
                <a:solidFill>
                  <a:srgbClr val="FF0000"/>
                </a:solidFill>
              </a:rPr>
              <a:t>2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  <a:r>
              <a:rPr lang="ru-RU" sz="1200" dirty="0" smtClean="0">
                <a:solidFill>
                  <a:srgbClr val="FF0000"/>
                </a:solidFill>
              </a:rPr>
              <a:t>0</a:t>
            </a:r>
            <a:r>
              <a:rPr lang="en-US" sz="1200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solidFill>
                  <a:schemeClr val="bg2"/>
                </a:solidFill>
              </a:rPr>
              <a:t>Развитие скрипта под линукс (сначала для механиков</a:t>
            </a:r>
            <a:r>
              <a:rPr lang="en-US" sz="1200" dirty="0" smtClean="0">
                <a:solidFill>
                  <a:schemeClr val="bg2"/>
                </a:solidFill>
              </a:rPr>
              <a:t>)</a:t>
            </a:r>
            <a:r>
              <a:rPr lang="en-US" sz="1200" dirty="0" smtClean="0">
                <a:solidFill>
                  <a:srgbClr val="FF9900"/>
                </a:solidFill>
              </a:rPr>
              <a:t> [</a:t>
            </a:r>
            <a:r>
              <a:rPr lang="ru-RU" sz="1200" dirty="0" smtClean="0">
                <a:solidFill>
                  <a:srgbClr val="FF9900"/>
                </a:solidFill>
              </a:rPr>
              <a:t>пока не начато</a:t>
            </a:r>
            <a:r>
              <a:rPr lang="en-US" sz="1200" dirty="0" smtClean="0">
                <a:solidFill>
                  <a:srgbClr val="FF9900"/>
                </a:solidFill>
              </a:rPr>
              <a:t>]</a:t>
            </a:r>
            <a:r>
              <a:rPr lang="ru-RU" sz="1200" b="1" i="1" baseline="30000" dirty="0" smtClean="0">
                <a:solidFill>
                  <a:srgbClr val="0B830E"/>
                </a:solidFill>
              </a:rPr>
              <a:t> </a:t>
            </a:r>
            <a:endParaRPr lang="en-US" sz="1200" b="1" i="1" baseline="30000" dirty="0" smtClean="0">
              <a:solidFill>
                <a:srgbClr val="0B830E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solidFill>
                  <a:schemeClr val="bg2"/>
                </a:solidFill>
              </a:rPr>
              <a:t>Загрузка результатов в проект </a:t>
            </a:r>
            <a:r>
              <a:rPr lang="en-US" sz="1200" dirty="0" smtClean="0">
                <a:solidFill>
                  <a:schemeClr val="bg2"/>
                </a:solidFill>
              </a:rPr>
              <a:t>WB</a:t>
            </a:r>
            <a:r>
              <a:rPr lang="en-US" sz="1200" dirty="0" smtClean="0">
                <a:solidFill>
                  <a:srgbClr val="FF9900"/>
                </a:solidFill>
              </a:rPr>
              <a:t> [</a:t>
            </a:r>
            <a:r>
              <a:rPr lang="ru-RU" sz="1200" dirty="0" smtClean="0">
                <a:solidFill>
                  <a:srgbClr val="FF9900"/>
                </a:solidFill>
              </a:rPr>
              <a:t>пока не начато</a:t>
            </a:r>
            <a:r>
              <a:rPr lang="en-US" sz="1200" dirty="0" smtClean="0">
                <a:solidFill>
                  <a:srgbClr val="FF9900"/>
                </a:solidFill>
              </a:rPr>
              <a:t>]</a:t>
            </a:r>
            <a:r>
              <a:rPr lang="ru-RU" sz="1200" b="1" i="1" baseline="30000" dirty="0" smtClean="0">
                <a:solidFill>
                  <a:srgbClr val="0B830E"/>
                </a:solidFill>
              </a:rPr>
              <a:t> </a:t>
            </a:r>
            <a:endParaRPr lang="en-US" sz="1200" b="1" i="1" baseline="30000" dirty="0" smtClean="0">
              <a:solidFill>
                <a:srgbClr val="0B830E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solidFill>
                  <a:schemeClr val="bg2"/>
                </a:solidFill>
              </a:rPr>
              <a:t>Независимость от почтового сервера</a:t>
            </a:r>
            <a:r>
              <a:rPr lang="en-US" sz="1200" dirty="0" smtClean="0">
                <a:solidFill>
                  <a:srgbClr val="FF9900"/>
                </a:solidFill>
              </a:rPr>
              <a:t> [</a:t>
            </a:r>
            <a:r>
              <a:rPr lang="ru-RU" sz="1200" dirty="0" smtClean="0">
                <a:solidFill>
                  <a:srgbClr val="FF9900"/>
                </a:solidFill>
              </a:rPr>
              <a:t>пока не начато</a:t>
            </a:r>
            <a:r>
              <a:rPr lang="en-US" sz="1200" dirty="0" smtClean="0">
                <a:solidFill>
                  <a:srgbClr val="FF9900"/>
                </a:solidFill>
              </a:rPr>
              <a:t>]</a:t>
            </a:r>
            <a:r>
              <a:rPr lang="ru-RU" sz="1200" b="1" i="1" baseline="30000" dirty="0" smtClean="0">
                <a:solidFill>
                  <a:srgbClr val="0B830E"/>
                </a:solidFill>
              </a:rPr>
              <a:t> </a:t>
            </a:r>
            <a:endParaRPr lang="en-US" sz="1200" b="1" i="1" baseline="30000" dirty="0" smtClean="0">
              <a:solidFill>
                <a:srgbClr val="0B830E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solidFill>
                  <a:schemeClr val="bg2"/>
                </a:solidFill>
              </a:rPr>
              <a:t>Защита от несанкционированного доступа</a:t>
            </a:r>
            <a:r>
              <a:rPr lang="en-US" sz="1200" dirty="0" smtClean="0">
                <a:solidFill>
                  <a:srgbClr val="FF9900"/>
                </a:solidFill>
              </a:rPr>
              <a:t> </a:t>
            </a:r>
            <a:r>
              <a:rPr lang="en-US" sz="1200" dirty="0" smtClean="0">
                <a:solidFill>
                  <a:srgbClr val="0B830E"/>
                </a:solidFill>
              </a:rPr>
              <a:t>[</a:t>
            </a:r>
            <a:r>
              <a:rPr lang="ru-RU" sz="1200" dirty="0" smtClean="0">
                <a:solidFill>
                  <a:srgbClr val="0B830E"/>
                </a:solidFill>
              </a:rPr>
              <a:t>начато в версии 1.5</a:t>
            </a:r>
            <a:r>
              <a:rPr lang="en-US" sz="1200" dirty="0" smtClean="0">
                <a:solidFill>
                  <a:srgbClr val="0B830E"/>
                </a:solidFill>
              </a:rPr>
              <a:t>ex]</a:t>
            </a:r>
            <a:r>
              <a:rPr lang="ru-RU" sz="1200" b="1" i="1" baseline="30000" dirty="0" smtClean="0">
                <a:solidFill>
                  <a:srgbClr val="0B830E"/>
                </a:solidFill>
              </a:rPr>
              <a:t> новое!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solidFill>
                  <a:schemeClr val="bg2"/>
                </a:solidFill>
              </a:rPr>
              <a:t>Ведение истории расчетов</a:t>
            </a:r>
            <a:r>
              <a:rPr lang="en-US" sz="1200" dirty="0" smtClean="0">
                <a:solidFill>
                  <a:srgbClr val="FF9900"/>
                </a:solidFill>
              </a:rPr>
              <a:t> </a:t>
            </a:r>
            <a:r>
              <a:rPr lang="en-US" sz="1200" dirty="0" smtClean="0">
                <a:solidFill>
                  <a:srgbClr val="0B830E"/>
                </a:solidFill>
              </a:rPr>
              <a:t>[</a:t>
            </a:r>
            <a:r>
              <a:rPr lang="ru-RU" sz="1200" dirty="0" smtClean="0">
                <a:solidFill>
                  <a:srgbClr val="0B830E"/>
                </a:solidFill>
              </a:rPr>
              <a:t>начато в версии 1.5</a:t>
            </a:r>
            <a:r>
              <a:rPr lang="en-US" sz="1200" dirty="0" smtClean="0">
                <a:solidFill>
                  <a:srgbClr val="0B830E"/>
                </a:solidFill>
              </a:rPr>
              <a:t>f]</a:t>
            </a:r>
            <a:r>
              <a:rPr lang="ru-RU" sz="1200" b="1" i="1" baseline="30000" dirty="0" smtClean="0">
                <a:solidFill>
                  <a:srgbClr val="0B830E"/>
                </a:solidFill>
              </a:rPr>
              <a:t> новое! </a:t>
            </a:r>
            <a:endParaRPr lang="en-US" sz="1200" b="1" i="1" baseline="30000" dirty="0" smtClean="0">
              <a:solidFill>
                <a:srgbClr val="0B830E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solidFill>
                  <a:schemeClr val="bg2"/>
                </a:solidFill>
              </a:rPr>
              <a:t>Интеграция с системой управления проектами</a:t>
            </a:r>
            <a:r>
              <a:rPr lang="en-US" sz="1200" dirty="0" smtClean="0">
                <a:solidFill>
                  <a:srgbClr val="FF9900"/>
                </a:solidFill>
              </a:rPr>
              <a:t> [</a:t>
            </a:r>
            <a:r>
              <a:rPr lang="ru-RU" sz="1200" dirty="0" smtClean="0">
                <a:solidFill>
                  <a:srgbClr val="FF9900"/>
                </a:solidFill>
              </a:rPr>
              <a:t>пока не начато</a:t>
            </a:r>
            <a:r>
              <a:rPr lang="en-US" sz="1200" dirty="0" smtClean="0">
                <a:solidFill>
                  <a:srgbClr val="FF9900"/>
                </a:solidFill>
              </a:rPr>
              <a:t>]</a:t>
            </a:r>
            <a:endParaRPr lang="en-US" sz="12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2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2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2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А. Использование визарда 1.2 в среде </a:t>
            </a:r>
            <a:r>
              <a:rPr lang="en-US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Workbench</a:t>
            </a:r>
            <a:endParaRPr lang="fr-FR" sz="2800" b="1" kern="0" dirty="0" smtClean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2453"/>
          <a:stretch>
            <a:fillRect/>
          </a:stretch>
        </p:blipFill>
        <p:spPr bwMode="auto">
          <a:xfrm>
            <a:off x="200472" y="1235253"/>
            <a:ext cx="2304256" cy="1190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472" y="2819429"/>
            <a:ext cx="23050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6576" y="4418091"/>
            <a:ext cx="1296144" cy="37906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0472" y="5046742"/>
            <a:ext cx="2304256" cy="104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9892" y="1247403"/>
            <a:ext cx="278548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97216" y="2327523"/>
            <a:ext cx="2842295" cy="211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97216" y="4559771"/>
            <a:ext cx="28575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648744" y="1124744"/>
            <a:ext cx="41764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chemeClr val="bg2"/>
                </a:solidFill>
              </a:rPr>
              <a:t>Разместите файлы </a:t>
            </a:r>
            <a:r>
              <a:rPr lang="en-US" sz="1600" b="1" dirty="0" smtClean="0">
                <a:solidFill>
                  <a:schemeClr val="bg2"/>
                </a:solidFill>
              </a:rPr>
              <a:t>wizard_calculaba.xml</a:t>
            </a:r>
            <a:r>
              <a:rPr lang="ru-RU" sz="1600" b="1" dirty="0" smtClean="0">
                <a:solidFill>
                  <a:schemeClr val="bg2"/>
                </a:solidFill>
              </a:rPr>
              <a:t>,</a:t>
            </a:r>
            <a:r>
              <a:rPr lang="en-US" sz="1600" b="1" dirty="0" smtClean="0">
                <a:solidFill>
                  <a:schemeClr val="bg2"/>
                </a:solidFill>
              </a:rPr>
              <a:t> </a:t>
            </a:r>
            <a:r>
              <a:rPr lang="ru-RU" sz="1600" b="1" dirty="0" smtClean="0">
                <a:solidFill>
                  <a:schemeClr val="bg2"/>
                </a:solidFill>
              </a:rPr>
              <a:t> </a:t>
            </a:r>
            <a:r>
              <a:rPr lang="en-US" sz="1600" b="1" dirty="0" smtClean="0">
                <a:solidFill>
                  <a:schemeClr val="bg2"/>
                </a:solidFill>
              </a:rPr>
              <a:t>calculaba.js</a:t>
            </a:r>
            <a:r>
              <a:rPr lang="ru-RU" sz="1600" b="1" dirty="0" smtClean="0">
                <a:solidFill>
                  <a:schemeClr val="bg2"/>
                </a:solidFill>
              </a:rPr>
              <a:t> и </a:t>
            </a:r>
            <a:r>
              <a:rPr lang="en-US" sz="1600" b="1" dirty="0" smtClean="0">
                <a:solidFill>
                  <a:schemeClr val="bg2"/>
                </a:solidFill>
              </a:rPr>
              <a:t>calculaba.exe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ru-RU" sz="1600" dirty="0" smtClean="0">
                <a:solidFill>
                  <a:schemeClr val="bg2"/>
                </a:solidFill>
              </a:rPr>
              <a:t>в одном каталоге. В окне </a:t>
            </a:r>
            <a:r>
              <a:rPr lang="en-US" sz="1600" dirty="0" err="1" smtClean="0">
                <a:solidFill>
                  <a:schemeClr val="bg2"/>
                </a:solidFill>
              </a:rPr>
              <a:t>Mechaical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ru-RU" sz="1600" dirty="0" smtClean="0">
                <a:solidFill>
                  <a:schemeClr val="bg2"/>
                </a:solidFill>
              </a:rPr>
              <a:t>вызовите визард,  нажав </a:t>
            </a:r>
            <a:r>
              <a:rPr lang="ru-RU" sz="1600" i="1" dirty="0" smtClean="0">
                <a:solidFill>
                  <a:schemeClr val="bg2"/>
                </a:solidFill>
              </a:rPr>
              <a:t>«</a:t>
            </a:r>
            <a:r>
              <a:rPr lang="en-US" sz="1600" i="1" dirty="0" smtClean="0">
                <a:solidFill>
                  <a:schemeClr val="bg2"/>
                </a:solidFill>
              </a:rPr>
              <a:t>View Mechanical Wizard</a:t>
            </a:r>
            <a:r>
              <a:rPr lang="ru-RU" sz="1600" i="1" dirty="0" smtClean="0">
                <a:solidFill>
                  <a:schemeClr val="bg2"/>
                </a:solidFill>
              </a:rPr>
              <a:t>»</a:t>
            </a:r>
            <a:endParaRPr lang="en-US" sz="1600" i="1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chemeClr val="bg2"/>
                </a:solidFill>
              </a:rPr>
              <a:t>В дополнительном окне щелкните </a:t>
            </a:r>
            <a:r>
              <a:rPr lang="ru-RU" sz="1600" i="1" dirty="0" smtClean="0">
                <a:solidFill>
                  <a:schemeClr val="bg2"/>
                </a:solidFill>
              </a:rPr>
              <a:t>«</a:t>
            </a:r>
            <a:r>
              <a:rPr lang="en-US" sz="1600" i="1" dirty="0" smtClean="0">
                <a:solidFill>
                  <a:schemeClr val="bg2"/>
                </a:solidFill>
              </a:rPr>
              <a:t>Choose Wizard</a:t>
            </a:r>
            <a:r>
              <a:rPr lang="ru-RU" sz="1600" i="1" dirty="0" smtClean="0">
                <a:solidFill>
                  <a:schemeClr val="bg2"/>
                </a:solidFill>
              </a:rPr>
              <a:t>»</a:t>
            </a:r>
            <a:endParaRPr lang="en-US" sz="1600" i="1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chemeClr val="bg2"/>
                </a:solidFill>
              </a:rPr>
              <a:t>Выберите из списка </a:t>
            </a:r>
            <a:r>
              <a:rPr lang="ru-RU" sz="1600" i="1" dirty="0" smtClean="0">
                <a:solidFill>
                  <a:schemeClr val="bg2"/>
                </a:solidFill>
              </a:rPr>
              <a:t>«</a:t>
            </a:r>
            <a:r>
              <a:rPr lang="en-US" sz="1600" i="1" dirty="0" smtClean="0">
                <a:solidFill>
                  <a:schemeClr val="bg2"/>
                </a:solidFill>
              </a:rPr>
              <a:t>None of above, browse for a custom wizard definition</a:t>
            </a:r>
            <a:r>
              <a:rPr lang="ru-RU" sz="1600" i="1" dirty="0" smtClean="0">
                <a:solidFill>
                  <a:schemeClr val="bg2"/>
                </a:solidFill>
              </a:rPr>
              <a:t>»</a:t>
            </a:r>
            <a:endParaRPr lang="en-US" sz="1600" i="1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chemeClr val="bg2"/>
                </a:solidFill>
              </a:rPr>
              <a:t>Укажите визарду файл </a:t>
            </a:r>
            <a:r>
              <a:rPr lang="en-US" sz="1600" b="1" dirty="0" smtClean="0">
                <a:solidFill>
                  <a:schemeClr val="bg2"/>
                </a:solidFill>
              </a:rPr>
              <a:t>wizard_calculaba.xml</a:t>
            </a:r>
            <a:endParaRPr lang="ru-RU" sz="1600" b="1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chemeClr val="bg2"/>
                </a:solidFill>
              </a:rPr>
              <a:t>В дополнительном окне появится ссылка на запуск программы </a:t>
            </a:r>
            <a:r>
              <a:rPr lang="en-US" sz="1600" b="1" u="sng" dirty="0" smtClean="0">
                <a:solidFill>
                  <a:schemeClr val="bg2"/>
                </a:solidFill>
              </a:rPr>
              <a:t>Run </a:t>
            </a:r>
            <a:r>
              <a:rPr lang="en-US" sz="1600" b="1" u="sng" dirty="0" err="1" smtClean="0">
                <a:solidFill>
                  <a:schemeClr val="bg2"/>
                </a:solidFill>
              </a:rPr>
              <a:t>CalculABA</a:t>
            </a:r>
            <a:r>
              <a:rPr lang="en-US" sz="1600" dirty="0" smtClean="0">
                <a:solidFill>
                  <a:schemeClr val="bg2"/>
                </a:solidFill>
              </a:rPr>
              <a:t>. </a:t>
            </a:r>
            <a:r>
              <a:rPr lang="ru-RU" sz="1600" dirty="0" smtClean="0">
                <a:solidFill>
                  <a:schemeClr val="bg2"/>
                </a:solidFill>
              </a:rPr>
              <a:t>Нажмите ее.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chemeClr val="bg2"/>
                </a:solidFill>
              </a:rPr>
              <a:t>В появившемся окне найдите файл </a:t>
            </a:r>
            <a:r>
              <a:rPr lang="en-US" sz="1600" b="1" dirty="0" smtClean="0">
                <a:solidFill>
                  <a:schemeClr val="bg2"/>
                </a:solidFill>
              </a:rPr>
              <a:t>calculaba.exe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chemeClr val="bg2"/>
                </a:solidFill>
              </a:rPr>
              <a:t>Запустите программу, нажав ОК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chemeClr val="bg2"/>
                </a:solidFill>
              </a:rPr>
              <a:t>Далее см. следующий слайд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072680" y="1955333"/>
            <a:ext cx="360040" cy="396624"/>
          </a:xfrm>
          <a:prstGeom prst="wedgeRoundRectCallout">
            <a:avLst>
              <a:gd name="adj1" fmla="val -73990"/>
              <a:gd name="adj2" fmla="val 24969"/>
              <a:gd name="adj3" fmla="val 16667"/>
            </a:avLst>
          </a:prstGeom>
          <a:solidFill>
            <a:srgbClr val="FFC000">
              <a:alpha val="50000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2"/>
                </a:solidFill>
              </a:rPr>
              <a:t>1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072680" y="2617891"/>
            <a:ext cx="360040" cy="396624"/>
          </a:xfrm>
          <a:prstGeom prst="wedgeRoundRectCallout">
            <a:avLst>
              <a:gd name="adj1" fmla="val -69991"/>
              <a:gd name="adj2" fmla="val 21674"/>
              <a:gd name="adj3" fmla="val 16667"/>
            </a:avLst>
          </a:prstGeom>
          <a:solidFill>
            <a:srgbClr val="FFC000">
              <a:alpha val="50000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2"/>
                </a:solidFill>
              </a:rPr>
              <a:t>2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2072680" y="4274075"/>
            <a:ext cx="360040" cy="396624"/>
          </a:xfrm>
          <a:prstGeom prst="wedgeRoundRectCallout">
            <a:avLst>
              <a:gd name="adj1" fmla="val -73252"/>
              <a:gd name="adj2" fmla="val 19273"/>
              <a:gd name="adj3" fmla="val 16667"/>
            </a:avLst>
          </a:prstGeom>
          <a:solidFill>
            <a:srgbClr val="FFC000">
              <a:alpha val="50000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2"/>
                </a:solidFill>
              </a:rPr>
              <a:t>3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2072680" y="5589240"/>
            <a:ext cx="360040" cy="396624"/>
          </a:xfrm>
          <a:prstGeom prst="wedgeRoundRectCallout">
            <a:avLst>
              <a:gd name="adj1" fmla="val -73252"/>
              <a:gd name="adj2" fmla="val 19273"/>
              <a:gd name="adj3" fmla="val 16667"/>
            </a:avLst>
          </a:prstGeom>
          <a:solidFill>
            <a:srgbClr val="FFC000">
              <a:alpha val="50000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2"/>
                </a:solidFill>
              </a:rPr>
              <a:t>4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7041232" y="1607443"/>
            <a:ext cx="360040" cy="396624"/>
          </a:xfrm>
          <a:prstGeom prst="wedgeRoundRectCallout">
            <a:avLst>
              <a:gd name="adj1" fmla="val 77667"/>
              <a:gd name="adj2" fmla="val 21674"/>
              <a:gd name="adj3" fmla="val 16667"/>
            </a:avLst>
          </a:prstGeom>
          <a:solidFill>
            <a:srgbClr val="FFC000">
              <a:alpha val="50000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2"/>
                </a:solidFill>
              </a:rPr>
              <a:t>5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7041232" y="3911699"/>
            <a:ext cx="360040" cy="396624"/>
          </a:xfrm>
          <a:prstGeom prst="wedgeRoundRectCallout">
            <a:avLst>
              <a:gd name="adj1" fmla="val 77358"/>
              <a:gd name="adj2" fmla="val 21954"/>
              <a:gd name="adj3" fmla="val 16667"/>
            </a:avLst>
          </a:prstGeom>
          <a:solidFill>
            <a:srgbClr val="FFC000">
              <a:alpha val="50000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2"/>
                </a:solidFill>
              </a:rPr>
              <a:t>6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7041232" y="5567883"/>
            <a:ext cx="360040" cy="396624"/>
          </a:xfrm>
          <a:prstGeom prst="wedgeRoundRectCallout">
            <a:avLst>
              <a:gd name="adj1" fmla="val 74406"/>
              <a:gd name="adj2" fmla="val 19273"/>
              <a:gd name="adj3" fmla="val 16667"/>
            </a:avLst>
          </a:prstGeom>
          <a:solidFill>
            <a:srgbClr val="FFC000">
              <a:alpha val="50000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2"/>
                </a:solidFill>
              </a:rPr>
              <a:t>7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00472" y="1556792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Б. Использование файла параметров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2" y="908720"/>
            <a:ext cx="95050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/>
            <a:r>
              <a:rPr lang="ru-RU" sz="1600" dirty="0" smtClean="0">
                <a:solidFill>
                  <a:schemeClr val="bg2"/>
                </a:solidFill>
              </a:rPr>
              <a:t>Существует два режима работы утилиты – интерактивный или с использованием файла настроек </a:t>
            </a:r>
            <a:r>
              <a:rPr lang="en-US" sz="1600" b="1" dirty="0" smtClean="0">
                <a:solidFill>
                  <a:schemeClr val="bg2"/>
                </a:solidFill>
              </a:rPr>
              <a:t>config.txt</a:t>
            </a:r>
            <a:r>
              <a:rPr lang="ru-RU" sz="1600" dirty="0" smtClean="0">
                <a:solidFill>
                  <a:schemeClr val="bg2"/>
                </a:solidFill>
              </a:rPr>
              <a:t> в рабочей папке. Файл создается заранее, либо создается в процессе работы утилиты. Настройку конфига см.на следующем слайде. </a:t>
            </a:r>
          </a:p>
          <a:p>
            <a:pPr indent="-342900"/>
            <a:r>
              <a:rPr lang="ru-RU" sz="1600" dirty="0" smtClean="0">
                <a:solidFill>
                  <a:schemeClr val="bg2"/>
                </a:solidFill>
              </a:rPr>
              <a:t>При запуске утилита спрашивает, использовать ли интерактивный режим. Рекомендуется использовать файл настроек.</a:t>
            </a:r>
          </a:p>
          <a:p>
            <a:pPr indent="-342900"/>
            <a:endParaRPr lang="ru-RU" sz="1600" dirty="0" smtClean="0">
              <a:solidFill>
                <a:schemeClr val="bg2"/>
              </a:solidFill>
            </a:endParaRPr>
          </a:p>
          <a:p>
            <a:pPr indent="-34290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2"/>
                </a:solidFill>
              </a:rPr>
              <a:t>В интерактивном режиме требуется ввод всех параметров по запросу. На ввод параметров (кроме пути к </a:t>
            </a:r>
            <a:r>
              <a:rPr lang="en-US" sz="1600" dirty="0" smtClean="0">
                <a:solidFill>
                  <a:schemeClr val="bg2"/>
                </a:solidFill>
              </a:rPr>
              <a:t>INP) </a:t>
            </a:r>
            <a:r>
              <a:rPr lang="ru-RU" sz="1600" dirty="0" smtClean="0">
                <a:solidFill>
                  <a:schemeClr val="bg2"/>
                </a:solidFill>
              </a:rPr>
              <a:t>отводится 4 секунды</a:t>
            </a:r>
          </a:p>
          <a:p>
            <a:pPr indent="-34290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2"/>
                </a:solidFill>
              </a:rPr>
              <a:t>Если файл настроек уже существует, то будет использоваться этот конфиг. Добавлять, удалять и редактировать расчетные пути можно в процессе работы -- в файле </a:t>
            </a:r>
            <a:r>
              <a:rPr lang="en-US" sz="1600" b="1" dirty="0" smtClean="0">
                <a:solidFill>
                  <a:schemeClr val="bg2"/>
                </a:solidFill>
              </a:rPr>
              <a:t>mech.txt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ru-RU" sz="1600" dirty="0" smtClean="0">
                <a:solidFill>
                  <a:schemeClr val="bg2"/>
                </a:solidFill>
              </a:rPr>
              <a:t>до строки </a:t>
            </a:r>
            <a:r>
              <a:rPr lang="en-US" sz="1600" i="1" dirty="0" smtClean="0">
                <a:solidFill>
                  <a:schemeClr val="bg2"/>
                </a:solidFill>
              </a:rPr>
              <a:t>hare</a:t>
            </a:r>
            <a:r>
              <a:rPr lang="ru-RU" sz="1600" i="1" dirty="0" smtClean="0">
                <a:solidFill>
                  <a:schemeClr val="bg2"/>
                </a:solidFill>
              </a:rPr>
              <a:t>. Если источник находится не в рабочей папке, то содержимое рабочей папки будет игнорироваться.</a:t>
            </a:r>
          </a:p>
          <a:p>
            <a:pPr indent="-34290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2"/>
                </a:solidFill>
              </a:rPr>
              <a:t>Если файла настроек не существует, и в рабочей папке нет </a:t>
            </a:r>
            <a:r>
              <a:rPr lang="en-US" sz="1600" dirty="0" err="1" smtClean="0">
                <a:solidFill>
                  <a:schemeClr val="bg2"/>
                </a:solidFill>
              </a:rPr>
              <a:t>inp</a:t>
            </a:r>
            <a:r>
              <a:rPr lang="en-US" sz="1600" dirty="0" smtClean="0">
                <a:solidFill>
                  <a:schemeClr val="bg2"/>
                </a:solidFill>
              </a:rPr>
              <a:t>, </a:t>
            </a:r>
            <a:r>
              <a:rPr lang="ru-RU" sz="1600" dirty="0" smtClean="0">
                <a:solidFill>
                  <a:schemeClr val="bg2"/>
                </a:solidFill>
              </a:rPr>
              <a:t>то откроется новый конфиг с примером. Править нужно переменные после знака равенства в первых 10 строках. Пробелы  допускаются только в комментарии</a:t>
            </a:r>
            <a:endParaRPr lang="en-US" sz="1600" dirty="0" smtClean="0">
              <a:solidFill>
                <a:schemeClr val="bg2"/>
              </a:solidFill>
            </a:endParaRPr>
          </a:p>
          <a:p>
            <a:pPr indent="-34290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2"/>
                </a:solidFill>
              </a:rPr>
              <a:t>Если файла настроек не существует, но в рабочей папке есть </a:t>
            </a:r>
            <a:r>
              <a:rPr lang="en-US" sz="1600" dirty="0" err="1" smtClean="0">
                <a:solidFill>
                  <a:schemeClr val="bg2"/>
                </a:solidFill>
              </a:rPr>
              <a:t>inp</a:t>
            </a:r>
            <a:r>
              <a:rPr lang="en-US" sz="1600" dirty="0" smtClean="0">
                <a:solidFill>
                  <a:schemeClr val="bg2"/>
                </a:solidFill>
              </a:rPr>
              <a:t>, </a:t>
            </a:r>
            <a:r>
              <a:rPr lang="ru-RU" sz="1600" dirty="0" smtClean="0">
                <a:solidFill>
                  <a:schemeClr val="bg2"/>
                </a:solidFill>
              </a:rPr>
              <a:t>то он будет выбран в качестве источника</a:t>
            </a:r>
          </a:p>
          <a:p>
            <a:pPr indent="-342900"/>
            <a:r>
              <a:rPr lang="ru-RU" sz="1600" dirty="0" smtClean="0">
                <a:solidFill>
                  <a:schemeClr val="bg2"/>
                </a:solidFill>
              </a:rPr>
              <a:t>Для всех расчетов из пакетного списка операции будут выполняться автоматически с одинаковыми параметрами процессора и памяти.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Б. Использование файла параметров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2" y="908720"/>
            <a:ext cx="95050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>
                <a:solidFill>
                  <a:schemeClr val="bg2"/>
                </a:solidFill>
              </a:rPr>
              <a:t>Пример конфига: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1600" b="1" dirty="0" smtClean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1600" b="1" dirty="0" smtClean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1600" b="1" dirty="0" smtClean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1600" b="1" dirty="0" smtClean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1600" b="1" dirty="0" smtClean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1600" b="1" dirty="0" smtClean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1600" b="1" dirty="0" smtClean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1600" b="1" dirty="0" smtClean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1600" b="1" dirty="0" smtClean="0">
              <a:latin typeface="Consolas" pitchFamily="49" charset="0"/>
            </a:endParaRPr>
          </a:p>
          <a:p>
            <a:pPr marL="342900" indent="-342900"/>
            <a:endParaRPr lang="ru-RU" sz="1600" b="1" dirty="0" smtClean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>
                <a:latin typeface="Consolas" pitchFamily="49" charset="0"/>
              </a:rPr>
              <a:t>name </a:t>
            </a:r>
            <a:r>
              <a:rPr lang="en-US" sz="1600" dirty="0" smtClean="0">
                <a:latin typeface="Consolas" pitchFamily="49" charset="0"/>
              </a:rPr>
              <a:t>–</a:t>
            </a:r>
            <a:r>
              <a:rPr lang="ru-RU" sz="1600" dirty="0" smtClean="0">
                <a:latin typeface="Consolas" pitchFamily="49" charset="0"/>
              </a:rPr>
              <a:t> ваше имя</a:t>
            </a:r>
            <a:endParaRPr lang="en-US" sz="1600" dirty="0" smtClean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>
                <a:latin typeface="Consolas" pitchFamily="49" charset="0"/>
              </a:rPr>
              <a:t>email </a:t>
            </a:r>
            <a:r>
              <a:rPr lang="en-US" sz="1600" dirty="0" smtClean="0">
                <a:latin typeface="Consolas" pitchFamily="49" charset="0"/>
              </a:rPr>
              <a:t>– </a:t>
            </a:r>
            <a:r>
              <a:rPr lang="ru-RU" sz="1600" dirty="0" smtClean="0">
                <a:latin typeface="Consolas" pitchFamily="49" charset="0"/>
              </a:rPr>
              <a:t>ваш почтовый аккаунт</a:t>
            </a:r>
            <a:endParaRPr lang="en-US" sz="1600" dirty="0" smtClean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>
                <a:latin typeface="Consolas" pitchFamily="49" charset="0"/>
              </a:rPr>
              <a:t>source</a:t>
            </a:r>
            <a:r>
              <a:rPr lang="en-US" sz="1600" dirty="0" smtClean="0">
                <a:latin typeface="Consolas" pitchFamily="49" charset="0"/>
              </a:rPr>
              <a:t> – </a:t>
            </a:r>
            <a:r>
              <a:rPr lang="ru-RU" sz="1600" dirty="0" smtClean="0">
                <a:latin typeface="Consolas" pitchFamily="49" charset="0"/>
              </a:rPr>
              <a:t>путь к источнику (пусто = текущая папка)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>
                <a:latin typeface="Consolas" pitchFamily="49" charset="0"/>
              </a:rPr>
              <a:t>comment</a:t>
            </a:r>
            <a:r>
              <a:rPr lang="en-US" sz="1600" dirty="0" smtClean="0">
                <a:latin typeface="Consolas" pitchFamily="49" charset="0"/>
              </a:rPr>
              <a:t> – </a:t>
            </a:r>
            <a:r>
              <a:rPr lang="ru-RU" sz="1600" dirty="0" smtClean="0">
                <a:latin typeface="Consolas" pitchFamily="49" charset="0"/>
              </a:rPr>
              <a:t>комментарий пользователя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err="1" smtClean="0">
                <a:latin typeface="Consolas" pitchFamily="49" charset="0"/>
              </a:rPr>
              <a:t>abaqus</a:t>
            </a:r>
            <a:r>
              <a:rPr lang="en-US" sz="1600" dirty="0" smtClean="0">
                <a:latin typeface="Consolas" pitchFamily="49" charset="0"/>
              </a:rPr>
              <a:t> – </a:t>
            </a:r>
            <a:r>
              <a:rPr lang="ru-RU" sz="1600" dirty="0" smtClean="0">
                <a:latin typeface="Consolas" pitchFamily="49" charset="0"/>
              </a:rPr>
              <a:t>версия абакуса (</a:t>
            </a:r>
            <a:r>
              <a:rPr lang="en-US" sz="1600" dirty="0" smtClean="0">
                <a:latin typeface="Consolas" pitchFamily="49" charset="0"/>
              </a:rPr>
              <a:t>6.7</a:t>
            </a:r>
            <a:r>
              <a:rPr lang="ru-RU" sz="1600" dirty="0" smtClean="0">
                <a:latin typeface="Consolas" pitchFamily="49" charset="0"/>
              </a:rPr>
              <a:t>, 6.11 или 6.12)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>
                <a:latin typeface="Consolas" pitchFamily="49" charset="0"/>
              </a:rPr>
              <a:t>memory</a:t>
            </a:r>
            <a:r>
              <a:rPr lang="en-US" sz="1600" dirty="0" smtClean="0">
                <a:latin typeface="Consolas" pitchFamily="49" charset="0"/>
              </a:rPr>
              <a:t> – </a:t>
            </a:r>
            <a:r>
              <a:rPr lang="ru-RU" sz="1600" dirty="0" smtClean="0">
                <a:latin typeface="Consolas" pitchFamily="49" charset="0"/>
              </a:rPr>
              <a:t>значение памяти абакуса: в МБ для 6.7 и в процентах для 6.11/6.12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>
                <a:latin typeface="Consolas" pitchFamily="49" charset="0"/>
              </a:rPr>
              <a:t>log</a:t>
            </a:r>
            <a:r>
              <a:rPr lang="en-US" sz="1600" dirty="0" smtClean="0">
                <a:latin typeface="Consolas" pitchFamily="49" charset="0"/>
              </a:rPr>
              <a:t> – </a:t>
            </a:r>
            <a:r>
              <a:rPr lang="ru-RU" sz="1600" dirty="0" smtClean="0">
                <a:latin typeface="Consolas" pitchFamily="49" charset="0"/>
              </a:rPr>
              <a:t>приложение логов ко второму отчету (</a:t>
            </a:r>
            <a:r>
              <a:rPr lang="en-US" sz="1600" dirty="0" smtClean="0">
                <a:latin typeface="Consolas" pitchFamily="49" charset="0"/>
              </a:rPr>
              <a:t>yes/no)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>
                <a:latin typeface="Consolas" pitchFamily="49" charset="0"/>
              </a:rPr>
              <a:t>mail</a:t>
            </a:r>
            <a:r>
              <a:rPr lang="en-US" sz="1600" dirty="0" smtClean="0">
                <a:latin typeface="Consolas" pitchFamily="49" charset="0"/>
              </a:rPr>
              <a:t> – </a:t>
            </a:r>
            <a:r>
              <a:rPr lang="ru-RU" sz="1600" dirty="0" smtClean="0">
                <a:latin typeface="Consolas" pitchFamily="49" charset="0"/>
              </a:rPr>
              <a:t>список дополнительных получателей через запятую без пробелов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err="1" smtClean="0">
                <a:latin typeface="Consolas" pitchFamily="49" charset="0"/>
              </a:rPr>
              <a:t>cpus</a:t>
            </a:r>
            <a:r>
              <a:rPr lang="en-US" sz="1600" dirty="0" smtClean="0">
                <a:latin typeface="Consolas" pitchFamily="49" charset="0"/>
              </a:rPr>
              <a:t> – </a:t>
            </a:r>
            <a:r>
              <a:rPr lang="ru-RU" sz="1600" dirty="0" smtClean="0">
                <a:latin typeface="Consolas" pitchFamily="49" charset="0"/>
              </a:rPr>
              <a:t>число ядер процессора (от 1)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>
                <a:latin typeface="Consolas" pitchFamily="49" charset="0"/>
              </a:rPr>
              <a:t>backup</a:t>
            </a:r>
            <a:r>
              <a:rPr lang="en-US" sz="1600" dirty="0" smtClean="0">
                <a:latin typeface="Consolas" pitchFamily="49" charset="0"/>
              </a:rPr>
              <a:t> – </a:t>
            </a:r>
            <a:r>
              <a:rPr lang="ru-RU" sz="1600" dirty="0" smtClean="0">
                <a:latin typeface="Consolas" pitchFamily="49" charset="0"/>
              </a:rPr>
              <a:t>папка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ru-RU" sz="1600" dirty="0" smtClean="0">
                <a:latin typeface="Consolas" pitchFamily="49" charset="0"/>
              </a:rPr>
              <a:t>на сервере для бекапов (опционально)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8704" y="908720"/>
            <a:ext cx="4953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fr-FR" dirty="0" err="1" smtClean="0">
                <a:latin typeface="Consolas" pitchFamily="49" charset="0"/>
              </a:rPr>
              <a:t>name</a:t>
            </a:r>
            <a:r>
              <a:rPr lang="fr-FR" dirty="0" smtClean="0">
                <a:latin typeface="Consolas" pitchFamily="49" charset="0"/>
              </a:rPr>
              <a:t>=</a:t>
            </a:r>
            <a:r>
              <a:rPr lang="fr-FR" dirty="0" smtClean="0">
                <a:solidFill>
                  <a:srgbClr val="0B830E"/>
                </a:solidFill>
                <a:latin typeface="Consolas" pitchFamily="49" charset="0"/>
              </a:rPr>
              <a:t>Ivan </a:t>
            </a:r>
            <a:r>
              <a:rPr lang="fr-FR" dirty="0" err="1" smtClean="0">
                <a:solidFill>
                  <a:srgbClr val="0B830E"/>
                </a:solidFill>
                <a:latin typeface="Consolas" pitchFamily="49" charset="0"/>
              </a:rPr>
              <a:t>Dorn</a:t>
            </a:r>
            <a:endParaRPr lang="fr-FR" dirty="0" smtClean="0">
              <a:solidFill>
                <a:srgbClr val="0B830E"/>
              </a:solidFill>
              <a:latin typeface="Consolas" pitchFamily="49" charset="0"/>
            </a:endParaRPr>
          </a:p>
          <a:p>
            <a:r>
              <a:rPr lang="fr-FR" dirty="0" smtClean="0">
                <a:latin typeface="Consolas" pitchFamily="49" charset="0"/>
              </a:rPr>
              <a:t>email=</a:t>
            </a:r>
            <a:r>
              <a:rPr lang="fr-FR" dirty="0" smtClean="0">
                <a:solidFill>
                  <a:srgbClr val="0B830E"/>
                </a:solidFill>
                <a:latin typeface="Consolas" pitchFamily="49" charset="0"/>
              </a:rPr>
              <a:t>i</a:t>
            </a:r>
            <a:r>
              <a:rPr lang="en-US" dirty="0" err="1" smtClean="0">
                <a:solidFill>
                  <a:srgbClr val="0B830E"/>
                </a:solidFill>
                <a:latin typeface="Consolas" pitchFamily="49" charset="0"/>
              </a:rPr>
              <a:t>dorn</a:t>
            </a:r>
            <a:r>
              <a:rPr lang="fr-FR" dirty="0" smtClean="0">
                <a:solidFill>
                  <a:srgbClr val="0B830E"/>
                </a:solidFill>
                <a:latin typeface="Consolas" pitchFamily="49" charset="0"/>
              </a:rPr>
              <a:t>@</a:t>
            </a:r>
            <a:r>
              <a:rPr lang="fr-FR" dirty="0" err="1" smtClean="0">
                <a:solidFill>
                  <a:srgbClr val="0B830E"/>
                </a:solidFill>
                <a:latin typeface="Consolas" pitchFamily="49" charset="0"/>
              </a:rPr>
              <a:t>samara.dosmartec.ru</a:t>
            </a:r>
            <a:endParaRPr lang="fr-FR" dirty="0" smtClean="0">
              <a:solidFill>
                <a:srgbClr val="0B830E"/>
              </a:solidFill>
              <a:latin typeface="Consolas" pitchFamily="49" charset="0"/>
            </a:endParaRPr>
          </a:p>
          <a:p>
            <a:r>
              <a:rPr lang="fr-FR" dirty="0" smtClean="0">
                <a:latin typeface="Consolas" pitchFamily="49" charset="0"/>
              </a:rPr>
              <a:t>source=</a:t>
            </a:r>
            <a:r>
              <a:rPr lang="fr-FR" dirty="0" smtClean="0">
                <a:solidFill>
                  <a:srgbClr val="0B830E"/>
                </a:solidFill>
                <a:latin typeface="Consolas" pitchFamily="49" charset="0"/>
              </a:rPr>
              <a:t>\\ws-0\E\usr\sr00000\MECH1\</a:t>
            </a:r>
          </a:p>
          <a:p>
            <a:r>
              <a:rPr lang="fr-FR" dirty="0" smtClean="0">
                <a:latin typeface="Consolas" pitchFamily="49" charset="0"/>
              </a:rPr>
              <a:t>comment=</a:t>
            </a:r>
            <a:r>
              <a:rPr lang="ru-RU" dirty="0" smtClean="0">
                <a:solidFill>
                  <a:srgbClr val="0B830E"/>
                </a:solidFill>
                <a:latin typeface="Consolas" pitchFamily="49" charset="0"/>
              </a:rPr>
              <a:t>тестовая точка</a:t>
            </a:r>
            <a:r>
              <a:rPr lang="fr-FR" dirty="0" smtClean="0">
                <a:solidFill>
                  <a:srgbClr val="0B830E"/>
                </a:solidFill>
                <a:latin typeface="Consolas" pitchFamily="49" charset="0"/>
              </a:rPr>
              <a:t> point 1.5</a:t>
            </a:r>
          </a:p>
          <a:p>
            <a:r>
              <a:rPr lang="fr-FR" dirty="0" err="1" smtClean="0">
                <a:latin typeface="Consolas" pitchFamily="49" charset="0"/>
              </a:rPr>
              <a:t>abaqus</a:t>
            </a:r>
            <a:r>
              <a:rPr lang="fr-FR" dirty="0" smtClean="0">
                <a:latin typeface="Consolas" pitchFamily="49" charset="0"/>
              </a:rPr>
              <a:t>=</a:t>
            </a:r>
            <a:r>
              <a:rPr lang="fr-FR" dirty="0" smtClean="0">
                <a:solidFill>
                  <a:srgbClr val="0B830E"/>
                </a:solidFill>
                <a:latin typeface="Consolas" pitchFamily="49" charset="0"/>
              </a:rPr>
              <a:t>6.7</a:t>
            </a:r>
          </a:p>
          <a:p>
            <a:r>
              <a:rPr lang="fr-FR" dirty="0" err="1" smtClean="0">
                <a:latin typeface="Consolas" pitchFamily="49" charset="0"/>
              </a:rPr>
              <a:t>memory</a:t>
            </a:r>
            <a:r>
              <a:rPr lang="fr-FR" dirty="0" smtClean="0">
                <a:latin typeface="Consolas" pitchFamily="49" charset="0"/>
              </a:rPr>
              <a:t>=</a:t>
            </a:r>
            <a:r>
              <a:rPr lang="fr-FR" dirty="0" smtClean="0">
                <a:solidFill>
                  <a:srgbClr val="0B830E"/>
                </a:solidFill>
                <a:latin typeface="Consolas" pitchFamily="49" charset="0"/>
              </a:rPr>
              <a:t>8000</a:t>
            </a:r>
          </a:p>
          <a:p>
            <a:r>
              <a:rPr lang="fr-FR" dirty="0" smtClean="0">
                <a:latin typeface="Consolas" pitchFamily="49" charset="0"/>
              </a:rPr>
              <a:t>log=</a:t>
            </a:r>
            <a:r>
              <a:rPr lang="fr-FR" dirty="0" err="1" smtClean="0">
                <a:solidFill>
                  <a:srgbClr val="0B830E"/>
                </a:solidFill>
                <a:latin typeface="Consolas" pitchFamily="49" charset="0"/>
              </a:rPr>
              <a:t>yes</a:t>
            </a:r>
            <a:endParaRPr lang="fr-FR" dirty="0" smtClean="0">
              <a:solidFill>
                <a:srgbClr val="0B830E"/>
              </a:solidFill>
              <a:latin typeface="Consolas" pitchFamily="49" charset="0"/>
            </a:endParaRPr>
          </a:p>
          <a:p>
            <a:r>
              <a:rPr lang="fr-FR" dirty="0" smtClean="0">
                <a:latin typeface="Consolas" pitchFamily="49" charset="0"/>
              </a:rPr>
              <a:t>mail=</a:t>
            </a:r>
            <a:r>
              <a:rPr lang="fr-FR" dirty="0" smtClean="0">
                <a:solidFill>
                  <a:srgbClr val="0B830E"/>
                </a:solidFill>
                <a:latin typeface="Consolas" pitchFamily="49" charset="0"/>
              </a:rPr>
              <a:t>biven@dosmartec.ru</a:t>
            </a:r>
            <a:r>
              <a:rPr lang="en-US" dirty="0" smtClean="0">
                <a:solidFill>
                  <a:srgbClr val="0B830E"/>
                </a:solidFill>
                <a:latin typeface="Consolas" pitchFamily="49" charset="0"/>
              </a:rPr>
              <a:t>,biven@ya.ru</a:t>
            </a:r>
            <a:endParaRPr lang="fr-FR" dirty="0" smtClean="0">
              <a:solidFill>
                <a:srgbClr val="0B830E"/>
              </a:solidFill>
              <a:latin typeface="Consolas" pitchFamily="49" charset="0"/>
            </a:endParaRPr>
          </a:p>
          <a:p>
            <a:r>
              <a:rPr lang="fr-FR" dirty="0" err="1" smtClean="0">
                <a:latin typeface="Consolas" pitchFamily="49" charset="0"/>
              </a:rPr>
              <a:t>cpus</a:t>
            </a:r>
            <a:r>
              <a:rPr lang="fr-FR" dirty="0" smtClean="0">
                <a:latin typeface="Consolas" pitchFamily="49" charset="0"/>
              </a:rPr>
              <a:t>=</a:t>
            </a:r>
            <a:r>
              <a:rPr lang="fr-FR" dirty="0" smtClean="0">
                <a:solidFill>
                  <a:srgbClr val="0B830E"/>
                </a:solidFill>
                <a:latin typeface="Consolas" pitchFamily="49" charset="0"/>
              </a:rPr>
              <a:t>8</a:t>
            </a:r>
          </a:p>
          <a:p>
            <a:r>
              <a:rPr lang="fr-FR" dirty="0" smtClean="0">
                <a:latin typeface="Consolas" pitchFamily="49" charset="0"/>
              </a:rPr>
              <a:t>backup=</a:t>
            </a:r>
            <a:r>
              <a:rPr lang="fr-FR" dirty="0" smtClean="0">
                <a:solidFill>
                  <a:srgbClr val="0B830E"/>
                </a:solidFill>
                <a:latin typeface="Consolas" pitchFamily="49" charset="0"/>
              </a:rPr>
              <a:t>\\arc.smartec.com\backup\biven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В. Интерактивный режим (прочитайте полностью!)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2" y="908720"/>
            <a:ext cx="9505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2"/>
                </a:solidFill>
              </a:rPr>
              <a:t>Подготовьте исходный каталог с </a:t>
            </a:r>
            <a:r>
              <a:rPr lang="en-US" dirty="0" err="1" smtClean="0">
                <a:solidFill>
                  <a:schemeClr val="bg2"/>
                </a:solidFill>
              </a:rPr>
              <a:t>inp</a:t>
            </a:r>
            <a:r>
              <a:rPr lang="en-US" dirty="0" smtClean="0">
                <a:solidFill>
                  <a:schemeClr val="bg2"/>
                </a:solidFill>
              </a:rPr>
              <a:t>. </a:t>
            </a:r>
            <a:r>
              <a:rPr lang="ru-RU" dirty="0" smtClean="0">
                <a:solidFill>
                  <a:schemeClr val="bg2"/>
                </a:solidFill>
              </a:rPr>
              <a:t>Запустите файл </a:t>
            </a:r>
            <a:r>
              <a:rPr lang="en-US" b="1" dirty="0" smtClean="0">
                <a:solidFill>
                  <a:schemeClr val="bg2"/>
                </a:solidFill>
              </a:rPr>
              <a:t>calculaba.exe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bg2"/>
                </a:solidFill>
              </a:rPr>
              <a:t>Архив с утилитами перезаписывает папку </a:t>
            </a:r>
            <a:r>
              <a:rPr lang="en-US" b="1" dirty="0" smtClean="0">
                <a:solidFill>
                  <a:schemeClr val="bg2"/>
                </a:solidFill>
              </a:rPr>
              <a:t>%</a:t>
            </a:r>
            <a:r>
              <a:rPr lang="en-US" b="1" dirty="0" err="1" smtClean="0">
                <a:solidFill>
                  <a:schemeClr val="bg2"/>
                </a:solidFill>
              </a:rPr>
              <a:t>userprofile</a:t>
            </a:r>
            <a:r>
              <a:rPr lang="en-US" b="1" dirty="0" smtClean="0">
                <a:solidFill>
                  <a:schemeClr val="bg2"/>
                </a:solidFill>
              </a:rPr>
              <a:t>%\</a:t>
            </a:r>
            <a:r>
              <a:rPr lang="en-US" b="1" dirty="0" err="1" smtClean="0">
                <a:solidFill>
                  <a:schemeClr val="bg2"/>
                </a:solidFill>
              </a:rPr>
              <a:t>therm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u-RU" dirty="0" smtClean="0">
                <a:solidFill>
                  <a:schemeClr val="bg2"/>
                </a:solidFill>
              </a:rPr>
              <a:t>, и этот каталог добавляется к переменным окружения.</a:t>
            </a:r>
            <a:endParaRPr lang="en-US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ru-RU" dirty="0" smtClean="0">
                <a:solidFill>
                  <a:schemeClr val="bg2"/>
                </a:solidFill>
              </a:rPr>
              <a:t>Для активации режима пакетного запуска нажмите </a:t>
            </a:r>
            <a:r>
              <a:rPr lang="en-US" dirty="0" smtClean="0">
                <a:solidFill>
                  <a:schemeClr val="bg2"/>
                </a:solidFill>
              </a:rPr>
              <a:t>Y. </a:t>
            </a:r>
            <a:r>
              <a:rPr lang="ru-RU" dirty="0" smtClean="0">
                <a:solidFill>
                  <a:schemeClr val="bg2"/>
                </a:solidFill>
              </a:rPr>
              <a:t>В этом режиме калькуляба должна лежать рядом с папками с </a:t>
            </a:r>
            <a:r>
              <a:rPr lang="en-US" dirty="0" err="1" smtClean="0">
                <a:solidFill>
                  <a:schemeClr val="bg2"/>
                </a:solidFill>
              </a:rPr>
              <a:t>inp</a:t>
            </a:r>
            <a:r>
              <a:rPr lang="en-US" dirty="0" smtClean="0">
                <a:solidFill>
                  <a:schemeClr val="bg2"/>
                </a:solidFill>
              </a:rPr>
              <a:t> (</a:t>
            </a:r>
            <a:r>
              <a:rPr lang="ru-RU" dirty="0" smtClean="0">
                <a:solidFill>
                  <a:schemeClr val="bg2"/>
                </a:solidFill>
              </a:rPr>
              <a:t>вложенность не ограничивается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  <a:r>
              <a:rPr lang="ru-RU" dirty="0" smtClean="0">
                <a:solidFill>
                  <a:schemeClr val="bg2"/>
                </a:solidFill>
              </a:rPr>
              <a:t>. Текущий каталог будет периодически затираться новым расчетом, а результаты будут высылаться архивом в специальную папку </a:t>
            </a:r>
            <a:r>
              <a:rPr lang="en-US" b="1" dirty="0" smtClean="0">
                <a:solidFill>
                  <a:schemeClr val="bg2"/>
                </a:solidFill>
              </a:rPr>
              <a:t>%</a:t>
            </a:r>
            <a:r>
              <a:rPr lang="en-US" b="1" dirty="0" err="1" smtClean="0">
                <a:solidFill>
                  <a:schemeClr val="bg2"/>
                </a:solidFill>
              </a:rPr>
              <a:t>userprofile</a:t>
            </a:r>
            <a:r>
              <a:rPr lang="en-US" b="1" dirty="0" smtClean="0">
                <a:solidFill>
                  <a:schemeClr val="bg2"/>
                </a:solidFill>
              </a:rPr>
              <a:t>%\</a:t>
            </a:r>
            <a:r>
              <a:rPr lang="en-US" b="1" dirty="0" err="1" smtClean="0">
                <a:solidFill>
                  <a:schemeClr val="bg2"/>
                </a:solidFill>
              </a:rPr>
              <a:t>calculaba</a:t>
            </a:r>
            <a:r>
              <a:rPr lang="en-US" b="1" dirty="0" smtClean="0">
                <a:solidFill>
                  <a:schemeClr val="bg2"/>
                </a:solidFill>
              </a:rPr>
              <a:t>\%</a:t>
            </a:r>
            <a:r>
              <a:rPr lang="en-US" b="1" dirty="0" err="1" smtClean="0">
                <a:solidFill>
                  <a:schemeClr val="bg2"/>
                </a:solidFill>
              </a:rPr>
              <a:t>yyyymm</a:t>
            </a:r>
            <a:r>
              <a:rPr lang="en-US" b="1" dirty="0" smtClean="0">
                <a:solidFill>
                  <a:schemeClr val="bg2"/>
                </a:solidFill>
              </a:rPr>
              <a:t>%</a:t>
            </a:r>
            <a:r>
              <a:rPr lang="ru-RU" dirty="0" smtClean="0">
                <a:solidFill>
                  <a:schemeClr val="bg2"/>
                </a:solidFill>
              </a:rPr>
              <a:t>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ru-RU" dirty="0" smtClean="0">
                <a:solidFill>
                  <a:schemeClr val="bg2"/>
                </a:solidFill>
              </a:rPr>
              <a:t>Пользователь идентифицируется и получает приветствие. В случае неудачи пользователю присваивается имя </a:t>
            </a:r>
            <a:r>
              <a:rPr lang="en-US" dirty="0" smtClean="0">
                <a:solidFill>
                  <a:schemeClr val="bg2"/>
                </a:solidFill>
              </a:rPr>
              <a:t>Engineer </a:t>
            </a:r>
            <a:r>
              <a:rPr lang="ru-RU" dirty="0" smtClean="0">
                <a:solidFill>
                  <a:schemeClr val="bg2"/>
                </a:solidFill>
              </a:rPr>
              <a:t>и пользователем вводится рабочий почтовый адрес.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472" y="3717032"/>
            <a:ext cx="9505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bg2"/>
                </a:solidFill>
              </a:rPr>
              <a:t>Это обязательное условие 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ru-RU" dirty="0" smtClean="0">
                <a:solidFill>
                  <a:schemeClr val="bg2"/>
                </a:solidFill>
              </a:rPr>
              <a:t>требуется для отправки уведомлений</a:t>
            </a:r>
            <a:r>
              <a:rPr lang="en-US" dirty="0" smtClean="0">
                <a:solidFill>
                  <a:schemeClr val="bg2"/>
                </a:solidFill>
              </a:rPr>
              <a:t>),</a:t>
            </a:r>
            <a:r>
              <a:rPr lang="ru-RU" dirty="0" smtClean="0">
                <a:solidFill>
                  <a:schemeClr val="bg2"/>
                </a:solidFill>
              </a:rPr>
              <a:t> но можно пропустить этот шаг, тогда в этом случае скрипт будет использовать адрес автора скрипта.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bg2"/>
                </a:solidFill>
              </a:rPr>
              <a:t>В качестве почтового сервера используется самарский сервер 192.168.77.2 либо московский .2.9 (определяется по домену, иначе утилита не работает).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ru-RU" dirty="0" smtClean="0">
                <a:solidFill>
                  <a:schemeClr val="bg2"/>
                </a:solidFill>
              </a:rPr>
              <a:t>Если утилита работает не в </a:t>
            </a:r>
            <a:r>
              <a:rPr lang="en-US" dirty="0" smtClean="0">
                <a:solidFill>
                  <a:schemeClr val="bg2"/>
                </a:solidFill>
              </a:rPr>
              <a:t>batch-</a:t>
            </a:r>
            <a:r>
              <a:rPr lang="ru-RU" dirty="0" smtClean="0">
                <a:solidFill>
                  <a:schemeClr val="bg2"/>
                </a:solidFill>
              </a:rPr>
              <a:t>режиме, то указывается путь размещения исходных файлов. Если калькуляба запущена в той же папке, где находится </a:t>
            </a:r>
            <a:r>
              <a:rPr lang="en-US" dirty="0" err="1" smtClean="0">
                <a:solidFill>
                  <a:schemeClr val="bg2"/>
                </a:solidFill>
              </a:rPr>
              <a:t>inp</a:t>
            </a:r>
            <a:r>
              <a:rPr lang="ru-RU" dirty="0" smtClean="0">
                <a:solidFill>
                  <a:schemeClr val="bg2"/>
                </a:solidFill>
              </a:rPr>
              <a:t>, просто нажимается </a:t>
            </a:r>
            <a:r>
              <a:rPr lang="en-US" dirty="0" smtClean="0">
                <a:solidFill>
                  <a:schemeClr val="bg2"/>
                </a:solidFill>
              </a:rPr>
              <a:t>Enter</a:t>
            </a:r>
            <a:r>
              <a:rPr lang="ru-RU" dirty="0" smtClean="0">
                <a:solidFill>
                  <a:schemeClr val="bg2"/>
                </a:solidFill>
              </a:rPr>
              <a:t>. Можно указывать сетевые папки, начинающиеся с \\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ru-RU" dirty="0" smtClean="0">
                <a:solidFill>
                  <a:schemeClr val="bg2"/>
                </a:solidFill>
              </a:rPr>
              <a:t>После ввода пути скрипт копирует содержимое источника в текущий каталог.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Интерактивный режим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472" y="980728"/>
            <a:ext cx="9505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bg2"/>
                </a:solidFill>
              </a:rPr>
              <a:t>Скрипт перезаписывает файлы без подтверждения. Счетчик показывает количество скопированных файлов. Скрипт ищет все </a:t>
            </a:r>
            <a:r>
              <a:rPr lang="en-US" dirty="0" smtClean="0">
                <a:solidFill>
                  <a:schemeClr val="bg2"/>
                </a:solidFill>
              </a:rPr>
              <a:t>INP </a:t>
            </a:r>
            <a:r>
              <a:rPr lang="ru-RU" dirty="0" smtClean="0">
                <a:solidFill>
                  <a:schemeClr val="bg2"/>
                </a:solidFill>
              </a:rPr>
              <a:t>в текущей (</a:t>
            </a:r>
            <a:r>
              <a:rPr lang="en-US" dirty="0" smtClean="0">
                <a:solidFill>
                  <a:schemeClr val="bg2"/>
                </a:solidFill>
              </a:rPr>
              <a:t>source=</a:t>
            </a:r>
            <a:r>
              <a:rPr lang="ru-RU" dirty="0" smtClean="0">
                <a:solidFill>
                  <a:schemeClr val="bg2"/>
                </a:solidFill>
              </a:rPr>
              <a:t>пусто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  <a:r>
              <a:rPr lang="ru-RU" dirty="0" smtClean="0">
                <a:solidFill>
                  <a:schemeClr val="bg2"/>
                </a:solidFill>
              </a:rPr>
              <a:t> и вложенных папках, записывает пути к ним в </a:t>
            </a:r>
            <a:r>
              <a:rPr lang="en-US" b="1" dirty="0" smtClean="0">
                <a:solidFill>
                  <a:schemeClr val="bg2"/>
                </a:solidFill>
              </a:rPr>
              <a:t>mech.txt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u-RU" dirty="0" smtClean="0">
                <a:solidFill>
                  <a:schemeClr val="bg2"/>
                </a:solidFill>
              </a:rPr>
              <a:t>и использует их в цикле последовательного запуска.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bg2"/>
                </a:solidFill>
              </a:rPr>
              <a:t>С версии 1.3 в интерактивном режиме к отчету можно добавлять комментарий, в консоли поддерживается русский язык. Потом переключите раскладку обратно!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ru-RU" dirty="0" smtClean="0">
                <a:solidFill>
                  <a:schemeClr val="bg2"/>
                </a:solidFill>
              </a:rPr>
              <a:t>Название проекта читается из </a:t>
            </a:r>
            <a:r>
              <a:rPr lang="en-US" dirty="0" smtClean="0">
                <a:solidFill>
                  <a:schemeClr val="bg2"/>
                </a:solidFill>
              </a:rPr>
              <a:t>INP</a:t>
            </a:r>
            <a:r>
              <a:rPr lang="ru-RU" dirty="0" smtClean="0">
                <a:solidFill>
                  <a:schemeClr val="bg2"/>
                </a:solidFill>
              </a:rPr>
              <a:t> и </a:t>
            </a:r>
            <a:r>
              <a:rPr lang="en-US" dirty="0" smtClean="0">
                <a:solidFill>
                  <a:schemeClr val="bg2"/>
                </a:solidFill>
              </a:rPr>
              <a:t>CCA</a:t>
            </a:r>
            <a:r>
              <a:rPr lang="ru-RU" dirty="0" smtClean="0">
                <a:solidFill>
                  <a:schemeClr val="bg2"/>
                </a:solidFill>
              </a:rPr>
              <a:t>, оно используется в теме письма.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472" y="2924944"/>
            <a:ext cx="95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ru-RU" dirty="0" smtClean="0">
                <a:solidFill>
                  <a:schemeClr val="bg2"/>
                </a:solidFill>
              </a:rPr>
              <a:t>Текущие настройки памяти </a:t>
            </a:r>
            <a:r>
              <a:rPr lang="en-US" b="1" dirty="0" err="1" smtClean="0">
                <a:solidFill>
                  <a:schemeClr val="bg2"/>
                </a:solidFill>
              </a:rPr>
              <a:t>abaqus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u-RU" dirty="0" smtClean="0">
                <a:solidFill>
                  <a:schemeClr val="bg2"/>
                </a:solidFill>
              </a:rPr>
              <a:t>можно изменить. Используйте кнопки «</a:t>
            </a:r>
            <a:r>
              <a:rPr lang="en-US" dirty="0" smtClean="0">
                <a:solidFill>
                  <a:schemeClr val="bg2"/>
                </a:solidFill>
              </a:rPr>
              <a:t>Y</a:t>
            </a:r>
            <a:r>
              <a:rPr lang="ru-RU" dirty="0" smtClean="0">
                <a:solidFill>
                  <a:schemeClr val="bg2"/>
                </a:solidFill>
              </a:rPr>
              <a:t>» или «</a:t>
            </a:r>
            <a:r>
              <a:rPr lang="en-US" dirty="0" smtClean="0">
                <a:solidFill>
                  <a:schemeClr val="bg2"/>
                </a:solidFill>
              </a:rPr>
              <a:t>N</a:t>
            </a:r>
            <a:r>
              <a:rPr lang="ru-RU" dirty="0" smtClean="0">
                <a:solidFill>
                  <a:schemeClr val="bg2"/>
                </a:solidFill>
              </a:rPr>
              <a:t>» для выбора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472" y="4248963"/>
            <a:ext cx="9505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bg2"/>
                </a:solidFill>
              </a:rPr>
              <a:t>Если выбрано «</a:t>
            </a:r>
            <a:r>
              <a:rPr lang="en-US" dirty="0" smtClean="0">
                <a:solidFill>
                  <a:schemeClr val="bg2"/>
                </a:solidFill>
              </a:rPr>
              <a:t>Y</a:t>
            </a:r>
            <a:r>
              <a:rPr lang="ru-RU" dirty="0" smtClean="0">
                <a:solidFill>
                  <a:schemeClr val="bg2"/>
                </a:solidFill>
              </a:rPr>
              <a:t>»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ru-RU" dirty="0" smtClean="0">
                <a:solidFill>
                  <a:schemeClr val="bg2"/>
                </a:solidFill>
              </a:rPr>
              <a:t>то откроется диалог ввода нового значения </a:t>
            </a:r>
            <a:r>
              <a:rPr lang="en-US" b="1" dirty="0" err="1" smtClean="0">
                <a:solidFill>
                  <a:schemeClr val="bg2"/>
                </a:solidFill>
              </a:rPr>
              <a:t>pre_memory</a:t>
            </a:r>
            <a:r>
              <a:rPr lang="ru-RU" dirty="0" smtClean="0">
                <a:solidFill>
                  <a:schemeClr val="bg2"/>
                </a:solidFill>
              </a:rPr>
              <a:t> = </a:t>
            </a:r>
            <a:r>
              <a:rPr lang="en-US" b="1" dirty="0" err="1" smtClean="0">
                <a:solidFill>
                  <a:schemeClr val="bg2"/>
                </a:solidFill>
              </a:rPr>
              <a:t>standard_memory</a:t>
            </a:r>
            <a:r>
              <a:rPr lang="en-US" dirty="0" smtClean="0">
                <a:solidFill>
                  <a:schemeClr val="bg2"/>
                </a:solidFill>
              </a:rPr>
              <a:t>. </a:t>
            </a:r>
            <a:r>
              <a:rPr lang="ru-RU" dirty="0" smtClean="0">
                <a:solidFill>
                  <a:schemeClr val="bg2"/>
                </a:solidFill>
              </a:rPr>
              <a:t>Значение, общее для обоих, вводится в МБ (абакус 6.7) или в процентах от общей памяти (абакус 6.11/6.12).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ru-RU" dirty="0" smtClean="0">
                <a:solidFill>
                  <a:schemeClr val="bg2"/>
                </a:solidFill>
              </a:rPr>
              <a:t>Проверяются ресурсы, окружение, зависимости и правильность установки </a:t>
            </a:r>
            <a:r>
              <a:rPr lang="en-US" dirty="0" err="1" smtClean="0">
                <a:solidFill>
                  <a:schemeClr val="bg2"/>
                </a:solidFill>
              </a:rPr>
              <a:t>Abaqus</a:t>
            </a:r>
            <a:r>
              <a:rPr lang="en-US" dirty="0" smtClean="0">
                <a:solidFill>
                  <a:schemeClr val="bg2"/>
                </a:solidFill>
              </a:rPr>
              <a:t>. </a:t>
            </a:r>
            <a:r>
              <a:rPr lang="ru-RU" dirty="0" smtClean="0">
                <a:solidFill>
                  <a:schemeClr val="bg2"/>
                </a:solidFill>
              </a:rPr>
              <a:t>Результаты сохраняются в логи </a:t>
            </a:r>
            <a:r>
              <a:rPr lang="en-US" b="1" dirty="0" smtClean="0">
                <a:solidFill>
                  <a:schemeClr val="bg2"/>
                </a:solidFill>
              </a:rPr>
              <a:t>requir.log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u-RU" dirty="0" smtClean="0">
                <a:solidFill>
                  <a:schemeClr val="bg2"/>
                </a:solidFill>
              </a:rPr>
              <a:t>и </a:t>
            </a:r>
            <a:r>
              <a:rPr lang="en-US" b="1" dirty="0" smtClean="0">
                <a:solidFill>
                  <a:schemeClr val="bg2"/>
                </a:solidFill>
              </a:rPr>
              <a:t>system.log</a:t>
            </a:r>
            <a:r>
              <a:rPr lang="ru-RU" dirty="0" smtClean="0">
                <a:solidFill>
                  <a:schemeClr val="bg2"/>
                </a:solidFill>
              </a:rPr>
              <a:t>.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ru-RU" dirty="0" smtClean="0">
                <a:solidFill>
                  <a:schemeClr val="bg2"/>
                </a:solidFill>
              </a:rPr>
              <a:t>После расчета выполняется аналогичная проверка.</a:t>
            </a:r>
            <a:endParaRPr lang="ru-RU" b="1" dirty="0" smtClean="0">
              <a:solidFill>
                <a:schemeClr val="bg2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 t="80392" b="614"/>
          <a:stretch>
            <a:fillRect/>
          </a:stretch>
        </p:blipFill>
        <p:spPr bwMode="auto">
          <a:xfrm>
            <a:off x="632520" y="3528883"/>
            <a:ext cx="6410325" cy="72008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Интерактивный режим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472" y="908720"/>
            <a:ext cx="95050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ru-RU" dirty="0" smtClean="0">
                <a:solidFill>
                  <a:schemeClr val="bg2"/>
                </a:solidFill>
              </a:rPr>
              <a:t>Проверяется файл ССА на наличие параметров </a:t>
            </a:r>
            <a:r>
              <a:rPr lang="en-US" dirty="0" smtClean="0">
                <a:solidFill>
                  <a:schemeClr val="bg2"/>
                </a:solidFill>
              </a:rPr>
              <a:t>FREQUENCY</a:t>
            </a:r>
            <a:r>
              <a:rPr lang="ru-RU" dirty="0" smtClean="0">
                <a:solidFill>
                  <a:schemeClr val="bg2"/>
                </a:solidFill>
              </a:rPr>
              <a:t> и </a:t>
            </a:r>
            <a:r>
              <a:rPr lang="en-US" dirty="0" smtClean="0">
                <a:solidFill>
                  <a:schemeClr val="bg2"/>
                </a:solidFill>
              </a:rPr>
              <a:t>TEMOIN=NON. </a:t>
            </a:r>
            <a:r>
              <a:rPr lang="ru-RU" dirty="0" smtClean="0">
                <a:solidFill>
                  <a:schemeClr val="bg2"/>
                </a:solidFill>
              </a:rPr>
              <a:t>При отсутствии первого либо несоответствии второго или сразу двух параметров скрипт исправляет их значения и записывает их в файл. В отчет пишется замечание. 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ru-RU" dirty="0" smtClean="0">
                <a:solidFill>
                  <a:schemeClr val="bg2"/>
                </a:solidFill>
              </a:rPr>
              <a:t>Проверяется в файле </a:t>
            </a:r>
            <a:r>
              <a:rPr lang="en-US" dirty="0" smtClean="0">
                <a:solidFill>
                  <a:schemeClr val="bg2"/>
                </a:solidFill>
              </a:rPr>
              <a:t>INP </a:t>
            </a:r>
            <a:r>
              <a:rPr lang="ru-RU" dirty="0" smtClean="0">
                <a:solidFill>
                  <a:schemeClr val="bg2"/>
                </a:solidFill>
              </a:rPr>
              <a:t>строку </a:t>
            </a:r>
            <a:r>
              <a:rPr lang="ru-RU" dirty="0" smtClean="0"/>
              <a:t>*HEAT TRANSFER, DELTMX=5, END=PERIOD </a:t>
            </a:r>
            <a:r>
              <a:rPr lang="ru-RU" dirty="0" smtClean="0">
                <a:solidFill>
                  <a:schemeClr val="bg2"/>
                </a:solidFill>
              </a:rPr>
              <a:t>и если такая есть, то берет из нее шесть крайних символов и сравнивает со словом </a:t>
            </a:r>
            <a:r>
              <a:rPr lang="en-US" dirty="0" smtClean="0">
                <a:solidFill>
                  <a:schemeClr val="bg2"/>
                </a:solidFill>
              </a:rPr>
              <a:t>PERIOD</a:t>
            </a:r>
            <a:r>
              <a:rPr lang="ru-RU" dirty="0" smtClean="0">
                <a:solidFill>
                  <a:schemeClr val="bg2"/>
                </a:solidFill>
              </a:rPr>
              <a:t>. Если сходство найдено, то тип расчета определяется как нестационарный, иначе тип расчета принимается стационарным. Аналогично работает алгоритм проверки строки со словом </a:t>
            </a:r>
            <a:r>
              <a:rPr lang="en-US" dirty="0" smtClean="0">
                <a:solidFill>
                  <a:schemeClr val="bg2"/>
                </a:solidFill>
              </a:rPr>
              <a:t>CONTROLS</a:t>
            </a:r>
            <a:r>
              <a:rPr lang="ru-RU" dirty="0" smtClean="0">
                <a:solidFill>
                  <a:schemeClr val="bg2"/>
                </a:solidFill>
              </a:rPr>
              <a:t>. Если слово не найдено, то в файл после строки </a:t>
            </a:r>
            <a:r>
              <a:rPr lang="en-US" dirty="0" smtClean="0">
                <a:solidFill>
                  <a:schemeClr val="bg2"/>
                </a:solidFill>
              </a:rPr>
              <a:t>SOLVE FOR STEP 1 </a:t>
            </a:r>
            <a:r>
              <a:rPr lang="ru-RU" dirty="0" smtClean="0">
                <a:solidFill>
                  <a:schemeClr val="bg2"/>
                </a:solidFill>
              </a:rPr>
              <a:t>с отступом в 5 строк добавляются параметры </a:t>
            </a:r>
            <a:r>
              <a:rPr lang="ru-RU" dirty="0" smtClean="0"/>
              <a:t>*CONTROLS, PARAMETERS=TIME INCREMENTATION </a:t>
            </a:r>
            <a:r>
              <a:rPr lang="ru-RU" dirty="0" smtClean="0">
                <a:solidFill>
                  <a:schemeClr val="bg2"/>
                </a:solidFill>
              </a:rPr>
              <a:t>и </a:t>
            </a:r>
            <a:r>
              <a:rPr lang="ru-RU" dirty="0" smtClean="0"/>
              <a:t>,,,,,,,30,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ru-RU" dirty="0" smtClean="0">
                <a:solidFill>
                  <a:schemeClr val="bg2"/>
                </a:solidFill>
              </a:rPr>
              <a:t>По-умолчанию к отчету прикрепляется лог 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ru-RU" dirty="0" smtClean="0">
                <a:solidFill>
                  <a:schemeClr val="bg2"/>
                </a:solidFill>
              </a:rPr>
              <a:t>несколько кБ). В первом отчете при пакетном запуске вложен </a:t>
            </a:r>
            <a:r>
              <a:rPr lang="en-US" dirty="0" smtClean="0">
                <a:solidFill>
                  <a:schemeClr val="bg2"/>
                </a:solidFill>
              </a:rPr>
              <a:t>mech.txt</a:t>
            </a:r>
            <a:endParaRPr lang="ru-RU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ru-RU" dirty="0" smtClean="0">
                <a:solidFill>
                  <a:schemeClr val="bg2"/>
                </a:solidFill>
              </a:rPr>
              <a:t>Запрашивается пользователя ввести адресатов для получения уведомлений. По-умолчанию всегда выбрана группа </a:t>
            </a:r>
            <a:r>
              <a:rPr lang="en-US" dirty="0" smtClean="0">
                <a:solidFill>
                  <a:schemeClr val="bg2"/>
                </a:solidFill>
              </a:rPr>
              <a:t>S_CT</a:t>
            </a:r>
            <a:r>
              <a:rPr lang="ru-RU" dirty="0" smtClean="0">
                <a:solidFill>
                  <a:schemeClr val="bg2"/>
                </a:solidFill>
              </a:rPr>
              <a:t>/</a:t>
            </a:r>
            <a:r>
              <a:rPr lang="en-US" dirty="0" smtClean="0">
                <a:solidFill>
                  <a:schemeClr val="bg2"/>
                </a:solidFill>
              </a:rPr>
              <a:t>M_CT. </a:t>
            </a:r>
            <a:r>
              <a:rPr lang="ru-RU" dirty="0" smtClean="0">
                <a:solidFill>
                  <a:schemeClr val="bg2"/>
                </a:solidFill>
              </a:rPr>
              <a:t>Можно добавлять адреса через запятую без пробелов, или игнорировать этот диалог, нажимая </a:t>
            </a:r>
            <a:r>
              <a:rPr lang="en-US" dirty="0" smtClean="0">
                <a:solidFill>
                  <a:schemeClr val="bg2"/>
                </a:solidFill>
              </a:rPr>
              <a:t>ENTER, </a:t>
            </a:r>
            <a:r>
              <a:rPr lang="ru-RU" dirty="0" smtClean="0">
                <a:solidFill>
                  <a:schemeClr val="bg2"/>
                </a:solidFill>
              </a:rPr>
              <a:t>тогда уведомления будут отправлены только на группу самарских или московских инженеров. В поле </a:t>
            </a:r>
            <a:r>
              <a:rPr lang="en-US" dirty="0" smtClean="0">
                <a:solidFill>
                  <a:schemeClr val="bg2"/>
                </a:solidFill>
              </a:rPr>
              <a:t>mailbox list </a:t>
            </a:r>
            <a:r>
              <a:rPr lang="ru-RU" dirty="0" smtClean="0">
                <a:solidFill>
                  <a:schemeClr val="bg2"/>
                </a:solidFill>
              </a:rPr>
              <a:t>будут указаны адреса доставки. *з.ы. на момент выхода версии 1.4а в Москве не существовало почтовой группы М_СТ</a:t>
            </a:r>
          </a:p>
          <a:p>
            <a:pPr marL="342900" indent="-342900">
              <a:buFont typeface="+mj-lt"/>
              <a:buAutoNum type="arabicPeriod" startAt="9"/>
            </a:pPr>
            <a:endParaRPr lang="ru-RU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Интерактивный режим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472" y="908720"/>
            <a:ext cx="950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ru-RU" dirty="0" smtClean="0">
                <a:solidFill>
                  <a:schemeClr val="bg2"/>
                </a:solidFill>
              </a:rPr>
              <a:t>Анализируется количество занятых токенов лицензии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bg2"/>
                </a:solidFill>
              </a:rPr>
              <a:t>Выводится таблица с информацией, сколько токенов будет взято при использовании </a:t>
            </a:r>
            <a:r>
              <a:rPr lang="en-US" dirty="0" smtClean="0">
                <a:solidFill>
                  <a:schemeClr val="bg2"/>
                </a:solidFill>
              </a:rPr>
              <a:t>n-</a:t>
            </a:r>
            <a:r>
              <a:rPr lang="ru-RU" dirty="0" smtClean="0">
                <a:solidFill>
                  <a:schemeClr val="bg2"/>
                </a:solidFill>
              </a:rPr>
              <a:t>количества потоков/ядер процессора. Максимально количество потоков процессора показывается в скобках.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472" y="3900497"/>
            <a:ext cx="95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ru-RU" dirty="0" smtClean="0">
                <a:solidFill>
                  <a:schemeClr val="bg2"/>
                </a:solidFill>
              </a:rPr>
              <a:t>После выбора количества потоков процессора отсылается первое уведомление. Для отсылки используется утилита </a:t>
            </a:r>
            <a:r>
              <a:rPr lang="en-US" dirty="0" smtClean="0">
                <a:solidFill>
                  <a:schemeClr val="bg2"/>
                </a:solidFill>
              </a:rPr>
              <a:t>blat.exe</a:t>
            </a:r>
            <a:endParaRPr lang="ru-RU" dirty="0" smtClean="0">
              <a:solidFill>
                <a:schemeClr val="bg2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 t="44302" b="8212"/>
          <a:stretch>
            <a:fillRect/>
          </a:stretch>
        </p:blipFill>
        <p:spPr bwMode="auto">
          <a:xfrm>
            <a:off x="632520" y="2100297"/>
            <a:ext cx="6408737" cy="1800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 t="15196" b="46201"/>
          <a:stretch>
            <a:fillRect/>
          </a:stretch>
        </p:blipFill>
        <p:spPr bwMode="auto">
          <a:xfrm>
            <a:off x="632520" y="4485853"/>
            <a:ext cx="6408737" cy="146342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Быстрый старт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472" y="980728"/>
          <a:ext cx="9577064" cy="527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88532"/>
                <a:gridCol w="4788532"/>
              </a:tblGrid>
              <a:tr h="348241">
                <a:tc>
                  <a:txBody>
                    <a:bodyPr/>
                    <a:lstStyle/>
                    <a:p>
                      <a:r>
                        <a:rPr lang="ru-RU" dirty="0" smtClean="0"/>
                        <a:t>Тип задачи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</a:t>
                      </a:r>
                      <a:r>
                        <a:rPr lang="ru-RU" baseline="0" dirty="0" smtClean="0"/>
                        <a:t> делать</a:t>
                      </a:r>
                      <a:endParaRPr lang="fr-FR" dirty="0"/>
                    </a:p>
                  </a:txBody>
                  <a:tcPr/>
                </a:tc>
              </a:tr>
              <a:tr h="1015704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1. </a:t>
                      </a:r>
                      <a:r>
                        <a:rPr lang="ru-RU" sz="160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Расчет</a:t>
                      </a:r>
                      <a:r>
                        <a:rPr lang="ru-RU" sz="1600" baseline="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 одного </a:t>
                      </a:r>
                      <a:r>
                        <a:rPr lang="en-US" sz="1600" baseline="0" dirty="0" err="1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inp</a:t>
                      </a:r>
                      <a:r>
                        <a:rPr lang="ru-RU" sz="1600" baseline="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 без конфига</a:t>
                      </a:r>
                      <a:endParaRPr lang="fr-FR" sz="16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dirty="0" smtClean="0"/>
                        <a:t>положить калькулябу</a:t>
                      </a:r>
                      <a:r>
                        <a:rPr lang="ru-RU" sz="1600" baseline="0" dirty="0" smtClean="0"/>
                        <a:t> в папку с </a:t>
                      </a:r>
                      <a:r>
                        <a:rPr lang="en-US" sz="1600" baseline="0" dirty="0" smtClean="0"/>
                        <a:t>abaqus.inp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ru-RU" sz="1600" baseline="0" dirty="0" smtClean="0"/>
                        <a:t>убедиться, что файл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config.txt </a:t>
                      </a:r>
                      <a:r>
                        <a:rPr lang="ru-RU" sz="1600" baseline="0" dirty="0" smtClean="0">
                          <a:solidFill>
                            <a:srgbClr val="FF0000"/>
                          </a:solidFill>
                        </a:rPr>
                        <a:t>отсутствует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baseline="0" dirty="0" smtClean="0"/>
                        <a:t>убедиться, что рядом </a:t>
                      </a:r>
                      <a:r>
                        <a:rPr lang="ru-RU" sz="1600" baseline="0" dirty="0" smtClean="0">
                          <a:solidFill>
                            <a:srgbClr val="FF0000"/>
                          </a:solidFill>
                        </a:rPr>
                        <a:t>нет других папок с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inp</a:t>
                      </a:r>
                      <a:r>
                        <a:rPr lang="ru-RU" sz="1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sz="1600" baseline="0" dirty="0" smtClean="0"/>
                        <a:t>( иначе другие </a:t>
                      </a:r>
                      <a:r>
                        <a:rPr lang="en-US" sz="1600" baseline="0" dirty="0" err="1" smtClean="0"/>
                        <a:t>inp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ru-RU" sz="1600" baseline="0" dirty="0" smtClean="0"/>
                        <a:t>тоже будут посчитаны)</a:t>
                      </a:r>
                      <a:endParaRPr lang="en-US" sz="16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baseline="0" dirty="0" smtClean="0"/>
                        <a:t>запустить калькулябу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ru-RU" sz="1600" baseline="0" dirty="0" smtClean="0">
                          <a:solidFill>
                            <a:srgbClr val="FF0000"/>
                          </a:solidFill>
                        </a:rPr>
                        <a:t>конфиг не создавать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600" baseline="0" dirty="0" smtClean="0"/>
                    </a:p>
                  </a:txBody>
                  <a:tcPr/>
                </a:tc>
              </a:tr>
              <a:tr h="1247865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2. </a:t>
                      </a:r>
                      <a:r>
                        <a:rPr lang="ru-RU" sz="160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Расчет одного/нескольких </a:t>
                      </a:r>
                      <a:r>
                        <a:rPr lang="en-US" sz="1600" dirty="0" err="1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inp</a:t>
                      </a:r>
                      <a:r>
                        <a:rPr lang="en-US" sz="160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ru-RU" sz="160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с конфигом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dirty="0" smtClean="0"/>
                        <a:t>положить калькулябу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baseline="0" dirty="0" smtClean="0">
                          <a:solidFill>
                            <a:srgbClr val="FF0000"/>
                          </a:solidFill>
                        </a:rPr>
                        <a:t>в любую папку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baseline="0" dirty="0" smtClean="0"/>
                        <a:t>создать </a:t>
                      </a:r>
                      <a:r>
                        <a:rPr lang="en-US" sz="1600" baseline="0" dirty="0" smtClean="0"/>
                        <a:t>config.txt</a:t>
                      </a:r>
                      <a:r>
                        <a:rPr lang="ru-RU" sz="1600" baseline="0" dirty="0" smtClean="0"/>
                        <a:t> с указанием целевой папки</a:t>
                      </a:r>
                      <a:endParaRPr lang="ru-RU" sz="1600" i="1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baseline="0" dirty="0" smtClean="0"/>
                        <a:t>запустить калькулябу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baseline="0" dirty="0" smtClean="0"/>
                        <a:t>в конфиге можно указать сетевой путь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baseline="0" dirty="0" smtClean="0"/>
                        <a:t>избегайте скобок и пробелов</a:t>
                      </a:r>
                      <a:endParaRPr lang="fr-FR" sz="1600" dirty="0"/>
                    </a:p>
                  </a:txBody>
                  <a:tcPr/>
                </a:tc>
              </a:tr>
              <a:tr h="14800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3. </a:t>
                      </a:r>
                      <a:r>
                        <a:rPr lang="ru-RU" sz="160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Расчет одного/нескольких </a:t>
                      </a:r>
                      <a:r>
                        <a:rPr lang="en-US" sz="1600" dirty="0" err="1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inp</a:t>
                      </a:r>
                      <a:r>
                        <a:rPr lang="ru-RU" sz="1600" baseline="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 без конфига</a:t>
                      </a:r>
                      <a:endParaRPr lang="en-US" sz="1600" baseline="0" dirty="0" smtClean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ru-RU" sz="1600" dirty="0" smtClean="0"/>
                        <a:t>положить калькулябу </a:t>
                      </a:r>
                      <a:r>
                        <a:rPr lang="ru-RU" sz="1600" dirty="0" smtClean="0">
                          <a:solidFill>
                            <a:srgbClr val="FF0000"/>
                          </a:solidFill>
                        </a:rPr>
                        <a:t>рядом</a:t>
                      </a:r>
                      <a:r>
                        <a:rPr lang="ru-RU" sz="1600" baseline="0" dirty="0" smtClean="0">
                          <a:solidFill>
                            <a:srgbClr val="FF0000"/>
                          </a:solidFill>
                        </a:rPr>
                        <a:t> с расчетн.</a:t>
                      </a:r>
                      <a:r>
                        <a:rPr lang="ru-RU" sz="1600" dirty="0" smtClean="0">
                          <a:solidFill>
                            <a:srgbClr val="FF0000"/>
                          </a:solidFill>
                        </a:rPr>
                        <a:t> папками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ru-RU" sz="1600" dirty="0" smtClean="0"/>
                        <a:t>убедиться,</a:t>
                      </a:r>
                      <a:r>
                        <a:rPr lang="ru-RU" sz="1600" baseline="0" dirty="0" smtClean="0"/>
                        <a:t> что </a:t>
                      </a:r>
                      <a:r>
                        <a:rPr lang="ru-RU" sz="1600" baseline="0" dirty="0" smtClean="0">
                          <a:solidFill>
                            <a:srgbClr val="FF0000"/>
                          </a:solidFill>
                        </a:rPr>
                        <a:t>все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inp</a:t>
                      </a:r>
                      <a:r>
                        <a:rPr lang="ru-RU" sz="1600" baseline="0" dirty="0" smtClean="0">
                          <a:solidFill>
                            <a:srgbClr val="FF0000"/>
                          </a:solidFill>
                        </a:rPr>
                        <a:t>/сса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sz="1600" baseline="0" dirty="0" smtClean="0">
                          <a:solidFill>
                            <a:srgbClr val="FF0000"/>
                          </a:solidFill>
                        </a:rPr>
                        <a:t>находятся в этих папках</a:t>
                      </a:r>
                      <a:endParaRPr lang="ru-RU" sz="16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ru-RU" sz="1600" baseline="0" dirty="0" smtClean="0"/>
                        <a:t>убедиться, что файл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config.txt </a:t>
                      </a:r>
                      <a:r>
                        <a:rPr lang="ru-RU" sz="1600" baseline="0" dirty="0" smtClean="0">
                          <a:solidFill>
                            <a:srgbClr val="FF0000"/>
                          </a:solidFill>
                        </a:rPr>
                        <a:t>отсутствует</a:t>
                      </a:r>
                      <a:endParaRPr lang="ru-RU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baseline="0" dirty="0" smtClean="0"/>
                        <a:t>запустить калькулябу</a:t>
                      </a:r>
                      <a:r>
                        <a:rPr lang="en-US" sz="1600" baseline="0" dirty="0" smtClean="0"/>
                        <a:t>,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i="1" baseline="0" dirty="0" smtClean="0"/>
                        <a:t>для расчета в текущей папке</a:t>
                      </a:r>
                      <a:r>
                        <a:rPr lang="en-US" sz="1600" i="1" baseline="0" dirty="0" smtClean="0"/>
                        <a:t> </a:t>
                      </a:r>
                      <a:r>
                        <a:rPr lang="ru-RU" sz="1600" i="1" baseline="0" dirty="0" smtClean="0">
                          <a:solidFill>
                            <a:srgbClr val="FF0000"/>
                          </a:solidFill>
                        </a:rPr>
                        <a:t>конфиг не создавать</a:t>
                      </a:r>
                      <a:endParaRPr lang="fr-FR" sz="1600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ru-RU" sz="1600" i="0" dirty="0" smtClean="0"/>
                        <a:t>если выбран интерактивный режим, то нужно указать</a:t>
                      </a:r>
                      <a:r>
                        <a:rPr lang="ru-RU" sz="1600" i="0" baseline="0" dirty="0" smtClean="0"/>
                        <a:t> путь к целевой папке</a:t>
                      </a:r>
                      <a:endParaRPr lang="fr-FR" sz="1600" i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037" y="1637723"/>
            <a:ext cx="4543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272480" y="1628800"/>
            <a:ext cx="720080" cy="2160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2480" y="1628800"/>
            <a:ext cx="720080" cy="2160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454" y="4797152"/>
            <a:ext cx="2000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1568624" y="4840982"/>
            <a:ext cx="720080" cy="2160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568624" y="4840982"/>
            <a:ext cx="720080" cy="2160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2720" y="3234680"/>
            <a:ext cx="24288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Straight Connector 20"/>
          <p:cNvCxnSpPr/>
          <p:nvPr/>
        </p:nvCxnSpPr>
        <p:spPr>
          <a:xfrm>
            <a:off x="3728864" y="3810744"/>
            <a:ext cx="720080" cy="2160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728864" y="3810744"/>
            <a:ext cx="720080" cy="2160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2480" y="3234680"/>
            <a:ext cx="18669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Striped Right Arrow 25"/>
          <p:cNvSpPr/>
          <p:nvPr/>
        </p:nvSpPr>
        <p:spPr>
          <a:xfrm>
            <a:off x="1928664" y="3522712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Интерактивный режим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472" y="908720"/>
            <a:ext cx="95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ru-RU" dirty="0" smtClean="0">
                <a:solidFill>
                  <a:schemeClr val="bg2"/>
                </a:solidFill>
              </a:rPr>
              <a:t>Создается вспомогательный </a:t>
            </a:r>
            <a:r>
              <a:rPr lang="en-US" dirty="0" smtClean="0">
                <a:solidFill>
                  <a:schemeClr val="bg2"/>
                </a:solidFill>
              </a:rPr>
              <a:t>BAT </a:t>
            </a:r>
            <a:r>
              <a:rPr lang="ru-RU" dirty="0" smtClean="0">
                <a:solidFill>
                  <a:schemeClr val="bg2"/>
                </a:solidFill>
              </a:rPr>
              <a:t>файл для запуска </a:t>
            </a:r>
            <a:r>
              <a:rPr lang="en-US" b="1" dirty="0" err="1" smtClean="0">
                <a:solidFill>
                  <a:schemeClr val="bg2"/>
                </a:solidFill>
              </a:rPr>
              <a:t>abqx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u-RU" dirty="0" smtClean="0">
                <a:solidFill>
                  <a:schemeClr val="bg2"/>
                </a:solidFill>
              </a:rPr>
              <a:t>и остановки счета – </a:t>
            </a:r>
            <a:r>
              <a:rPr lang="en-US" b="1" dirty="0" err="1" smtClean="0">
                <a:solidFill>
                  <a:schemeClr val="bg2"/>
                </a:solidFill>
              </a:rPr>
              <a:t>abq_abort</a:t>
            </a:r>
            <a:r>
              <a:rPr lang="en-US" dirty="0" smtClean="0">
                <a:solidFill>
                  <a:schemeClr val="bg2"/>
                </a:solidFill>
              </a:rPr>
              <a:t>. </a:t>
            </a:r>
            <a:r>
              <a:rPr lang="ru-RU" dirty="0" smtClean="0">
                <a:solidFill>
                  <a:schemeClr val="bg2"/>
                </a:solidFill>
              </a:rPr>
              <a:t>Вызывается файл </a:t>
            </a:r>
            <a:r>
              <a:rPr lang="en-US" b="1" dirty="0" err="1" smtClean="0">
                <a:solidFill>
                  <a:schemeClr val="bg2"/>
                </a:solidFill>
              </a:rPr>
              <a:t>abqx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u-RU" dirty="0" smtClean="0">
                <a:solidFill>
                  <a:schemeClr val="bg2"/>
                </a:solidFill>
              </a:rPr>
              <a:t>и включается запись вывода в лог </a:t>
            </a:r>
            <a:r>
              <a:rPr lang="en-US" dirty="0" smtClean="0">
                <a:solidFill>
                  <a:schemeClr val="bg2"/>
                </a:solidFill>
              </a:rPr>
              <a:t>SES</a:t>
            </a:r>
            <a:endParaRPr lang="ru-RU" dirty="0" smtClean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472" y="4941168"/>
            <a:ext cx="950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6"/>
            </a:pPr>
            <a:r>
              <a:rPr lang="ru-RU" dirty="0" smtClean="0">
                <a:solidFill>
                  <a:schemeClr val="bg2"/>
                </a:solidFill>
              </a:rPr>
              <a:t>После окончания/прерывания счета происходит повторный сбор системной информации (</a:t>
            </a:r>
            <a:r>
              <a:rPr lang="en-US" dirty="0" smtClean="0">
                <a:solidFill>
                  <a:schemeClr val="bg2"/>
                </a:solidFill>
              </a:rPr>
              <a:t>requir.log, system.log) </a:t>
            </a:r>
            <a:r>
              <a:rPr lang="ru-RU" dirty="0" smtClean="0">
                <a:solidFill>
                  <a:schemeClr val="bg2"/>
                </a:solidFill>
              </a:rPr>
              <a:t>и анализ логов. Найденные ошибки передаются текстом, и финальные части логов прикрепляются к письму.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ru-RU" dirty="0" smtClean="0">
                <a:solidFill>
                  <a:schemeClr val="bg2"/>
                </a:solidFill>
              </a:rPr>
              <a:t>После окончания расчета внимательно проверьте логи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u-RU" dirty="0" smtClean="0">
                <a:solidFill>
                  <a:schemeClr val="bg2"/>
                </a:solidFill>
              </a:rPr>
              <a:t>на ошибки!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 t="8212" b="2513"/>
          <a:stretch>
            <a:fillRect/>
          </a:stretch>
        </p:blipFill>
        <p:spPr bwMode="auto">
          <a:xfrm>
            <a:off x="632520" y="1556792"/>
            <a:ext cx="6408737" cy="338437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Настройка фильтра почты 1/</a:t>
            </a:r>
            <a:r>
              <a:rPr lang="en-US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0472" y="980728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Для отчетов создана папка </a:t>
            </a:r>
            <a:r>
              <a:rPr lang="en-US" dirty="0" smtClean="0">
                <a:solidFill>
                  <a:schemeClr val="bg2"/>
                </a:solidFill>
              </a:rPr>
              <a:t>S</a:t>
            </a:r>
            <a:r>
              <a:rPr lang="ru-RU" dirty="0" smtClean="0">
                <a:solidFill>
                  <a:schemeClr val="bg2"/>
                </a:solidFill>
              </a:rPr>
              <a:t>_</a:t>
            </a:r>
            <a:r>
              <a:rPr lang="en-US" dirty="0" smtClean="0">
                <a:solidFill>
                  <a:schemeClr val="bg2"/>
                </a:solidFill>
              </a:rPr>
              <a:t>CT report auto</a:t>
            </a:r>
            <a:r>
              <a:rPr lang="ru-RU" dirty="0" smtClean="0">
                <a:solidFill>
                  <a:schemeClr val="bg2"/>
                </a:solidFill>
              </a:rPr>
              <a:t>, в ней подпапки </a:t>
            </a:r>
            <a:r>
              <a:rPr lang="en-US" dirty="0" smtClean="0">
                <a:solidFill>
                  <a:schemeClr val="bg2"/>
                </a:solidFill>
              </a:rPr>
              <a:t>Leap</a:t>
            </a:r>
            <a:r>
              <a:rPr lang="ru-RU" dirty="0" smtClean="0">
                <a:solidFill>
                  <a:schemeClr val="bg2"/>
                </a:solidFill>
              </a:rPr>
              <a:t>-1</a:t>
            </a:r>
            <a:r>
              <a:rPr lang="en-US" dirty="0" smtClean="0">
                <a:solidFill>
                  <a:schemeClr val="bg2"/>
                </a:solidFill>
              </a:rPr>
              <a:t>A</a:t>
            </a:r>
            <a:r>
              <a:rPr lang="ru-RU" dirty="0" smtClean="0">
                <a:solidFill>
                  <a:schemeClr val="bg2"/>
                </a:solidFill>
              </a:rPr>
              <a:t>, </a:t>
            </a:r>
            <a:r>
              <a:rPr lang="en-US" dirty="0" smtClean="0">
                <a:solidFill>
                  <a:schemeClr val="bg2"/>
                </a:solidFill>
              </a:rPr>
              <a:t>Leap</a:t>
            </a:r>
            <a:r>
              <a:rPr lang="ru-RU" dirty="0" smtClean="0">
                <a:solidFill>
                  <a:schemeClr val="bg2"/>
                </a:solidFill>
              </a:rPr>
              <a:t>-1</a:t>
            </a:r>
            <a:r>
              <a:rPr lang="en-US" dirty="0" smtClean="0">
                <a:solidFill>
                  <a:schemeClr val="bg2"/>
                </a:solidFill>
              </a:rPr>
              <a:t>B</a:t>
            </a:r>
            <a:r>
              <a:rPr lang="ru-RU" dirty="0" smtClean="0">
                <a:solidFill>
                  <a:schemeClr val="bg2"/>
                </a:solidFill>
              </a:rPr>
              <a:t>, </a:t>
            </a:r>
            <a:r>
              <a:rPr lang="en-US" dirty="0" smtClean="0">
                <a:solidFill>
                  <a:schemeClr val="bg2"/>
                </a:solidFill>
              </a:rPr>
              <a:t>SC</a:t>
            </a:r>
            <a:r>
              <a:rPr lang="ru-RU" dirty="0" smtClean="0">
                <a:solidFill>
                  <a:schemeClr val="bg2"/>
                </a:solidFill>
              </a:rPr>
              <a:t>264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18" name="Picture 1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80" y="1367408"/>
            <a:ext cx="1905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2576736" y="1484784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Созданы правила </a:t>
            </a:r>
            <a:r>
              <a:rPr lang="en-US" dirty="0" smtClean="0">
                <a:solidFill>
                  <a:schemeClr val="bg2"/>
                </a:solidFill>
              </a:rPr>
              <a:t>Tools – Rules and alerts. </a:t>
            </a:r>
            <a:r>
              <a:rPr lang="ru-RU" dirty="0" smtClean="0">
                <a:solidFill>
                  <a:schemeClr val="bg2"/>
                </a:solidFill>
              </a:rPr>
              <a:t>Их можно закачать из файла </a:t>
            </a:r>
            <a:r>
              <a:rPr lang="en-US" dirty="0" smtClean="0">
                <a:solidFill>
                  <a:schemeClr val="bg2"/>
                </a:solidFill>
              </a:rPr>
              <a:t>CalculAba_S_CT.rwz</a:t>
            </a:r>
            <a:r>
              <a:rPr lang="ru-RU" dirty="0" smtClean="0">
                <a:solidFill>
                  <a:schemeClr val="bg2"/>
                </a:solidFill>
              </a:rPr>
              <a:t> (кнопка </a:t>
            </a:r>
            <a:r>
              <a:rPr lang="en-US" dirty="0" smtClean="0">
                <a:solidFill>
                  <a:schemeClr val="bg2"/>
                </a:solidFill>
              </a:rPr>
              <a:t>Options </a:t>
            </a:r>
            <a:r>
              <a:rPr lang="ru-RU" dirty="0" smtClean="0">
                <a:solidFill>
                  <a:schemeClr val="bg2"/>
                </a:solidFill>
              </a:rPr>
              <a:t>– </a:t>
            </a:r>
            <a:r>
              <a:rPr lang="en-US" dirty="0" smtClean="0">
                <a:solidFill>
                  <a:schemeClr val="bg2"/>
                </a:solidFill>
              </a:rPr>
              <a:t>Import rules</a:t>
            </a:r>
            <a:r>
              <a:rPr lang="ru-RU" dirty="0" smtClean="0">
                <a:solidFill>
                  <a:schemeClr val="bg2"/>
                </a:solidFill>
              </a:rPr>
              <a:t>)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20" name="Picture 1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8744" y="2564507"/>
            <a:ext cx="24955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286486" y="3895888"/>
            <a:ext cx="94190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ru-RU" dirty="0" smtClean="0">
                <a:solidFill>
                  <a:schemeClr val="bg2"/>
                </a:solidFill>
              </a:rPr>
              <a:t>Первое правило ставит зеленую метку, если в письме будут слова </a:t>
            </a:r>
            <a:r>
              <a:rPr lang="en-US" dirty="0" smtClean="0">
                <a:solidFill>
                  <a:schemeClr val="bg2"/>
                </a:solidFill>
              </a:rPr>
              <a:t>The analysis has completed successfully</a:t>
            </a:r>
            <a:endParaRPr lang="ru-RU" dirty="0" smtClean="0">
              <a:solidFill>
                <a:schemeClr val="bg2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ru-RU" dirty="0" smtClean="0">
                <a:solidFill>
                  <a:schemeClr val="bg2"/>
                </a:solidFill>
              </a:rPr>
              <a:t>Второе правило ставит красную метку, если в письме будут слова </a:t>
            </a:r>
            <a:r>
              <a:rPr lang="en-US" dirty="0" smtClean="0">
                <a:solidFill>
                  <a:schemeClr val="bg2"/>
                </a:solidFill>
              </a:rPr>
              <a:t>Failed </a:t>
            </a:r>
            <a:r>
              <a:rPr lang="ru-RU" dirty="0" smtClean="0">
                <a:solidFill>
                  <a:schemeClr val="bg2"/>
                </a:solidFill>
              </a:rPr>
              <a:t>и пр.</a:t>
            </a:r>
          </a:p>
          <a:p>
            <a:pPr lvl="0">
              <a:buFont typeface="Arial" pitchFamily="34" charset="0"/>
              <a:buChar char="•"/>
            </a:pPr>
            <a:r>
              <a:rPr lang="ru-RU" dirty="0" smtClean="0">
                <a:solidFill>
                  <a:schemeClr val="bg2"/>
                </a:solidFill>
              </a:rPr>
              <a:t>Далее письма сортируются по проектам </a:t>
            </a:r>
            <a:r>
              <a:rPr lang="en-US" dirty="0" smtClean="0">
                <a:solidFill>
                  <a:schemeClr val="bg2"/>
                </a:solidFill>
              </a:rPr>
              <a:t>Leap</a:t>
            </a:r>
            <a:r>
              <a:rPr lang="ru-RU" dirty="0" smtClean="0">
                <a:solidFill>
                  <a:schemeClr val="bg2"/>
                </a:solidFill>
              </a:rPr>
              <a:t>-1</a:t>
            </a:r>
            <a:r>
              <a:rPr lang="en-US" dirty="0" smtClean="0">
                <a:solidFill>
                  <a:schemeClr val="bg2"/>
                </a:solidFill>
              </a:rPr>
              <a:t>A</a:t>
            </a:r>
            <a:r>
              <a:rPr lang="ru-RU" dirty="0" smtClean="0">
                <a:solidFill>
                  <a:schemeClr val="bg2"/>
                </a:solidFill>
              </a:rPr>
              <a:t>/</a:t>
            </a:r>
            <a:r>
              <a:rPr lang="en-US" dirty="0" smtClean="0">
                <a:solidFill>
                  <a:schemeClr val="bg2"/>
                </a:solidFill>
              </a:rPr>
              <a:t>B</a:t>
            </a:r>
            <a:r>
              <a:rPr lang="ru-RU" dirty="0" smtClean="0">
                <a:solidFill>
                  <a:schemeClr val="bg2"/>
                </a:solidFill>
              </a:rPr>
              <a:t>/</a:t>
            </a:r>
            <a:r>
              <a:rPr lang="en-US" dirty="0" smtClean="0">
                <a:solidFill>
                  <a:schemeClr val="bg2"/>
                </a:solidFill>
              </a:rPr>
              <a:t>SC </a:t>
            </a:r>
            <a:r>
              <a:rPr lang="ru-RU" dirty="0" smtClean="0">
                <a:solidFill>
                  <a:schemeClr val="bg2"/>
                </a:solidFill>
              </a:rPr>
              <a:t>в зависимости от заголовка письма, а заголовок как известно, берется из </a:t>
            </a:r>
            <a:r>
              <a:rPr lang="en-US" dirty="0" smtClean="0">
                <a:solidFill>
                  <a:schemeClr val="bg2"/>
                </a:solidFill>
              </a:rPr>
              <a:t>INP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2480" y="5408056"/>
            <a:ext cx="9419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>
                <a:solidFill>
                  <a:schemeClr val="bg2"/>
                </a:solidFill>
              </a:rPr>
              <a:t>Чтобы настроить правила вручную, см. следующий слайд</a:t>
            </a:r>
            <a:endParaRPr lang="ru-RU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Настройка фильтра почты </a:t>
            </a:r>
            <a:r>
              <a:rPr lang="en-US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80" y="1124744"/>
            <a:ext cx="30575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512840" y="1052736"/>
            <a:ext cx="61206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solidFill>
                  <a:schemeClr val="bg2"/>
                </a:solidFill>
              </a:rPr>
              <a:t>Первый отчет, который пришел в папку </a:t>
            </a:r>
            <a:r>
              <a:rPr lang="en-US" sz="1400" dirty="0" smtClean="0">
                <a:solidFill>
                  <a:schemeClr val="bg2"/>
                </a:solidFill>
              </a:rPr>
              <a:t>Inbox,</a:t>
            </a:r>
            <a:r>
              <a:rPr lang="ru-RU" sz="1400" dirty="0" smtClean="0">
                <a:solidFill>
                  <a:schemeClr val="bg2"/>
                </a:solidFill>
              </a:rPr>
              <a:t> щелкнуть правой кнопкой и выбрать «</a:t>
            </a:r>
            <a:r>
              <a:rPr lang="en-US" sz="1400" dirty="0" smtClean="0">
                <a:solidFill>
                  <a:schemeClr val="bg2"/>
                </a:solidFill>
              </a:rPr>
              <a:t>Create Rule…</a:t>
            </a:r>
            <a:r>
              <a:rPr lang="ru-RU" sz="1400" dirty="0" smtClean="0">
                <a:solidFill>
                  <a:schemeClr val="bg2"/>
                </a:solidFill>
              </a:rPr>
              <a:t>»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solidFill>
                  <a:schemeClr val="bg2"/>
                </a:solidFill>
              </a:rPr>
              <a:t>Отметить в новом правиле «</a:t>
            </a:r>
            <a:r>
              <a:rPr lang="en-US" sz="1400" dirty="0" smtClean="0">
                <a:solidFill>
                  <a:schemeClr val="bg2"/>
                </a:solidFill>
              </a:rPr>
              <a:t>Subject contains</a:t>
            </a:r>
            <a:r>
              <a:rPr lang="ru-RU" sz="1400" dirty="0" smtClean="0">
                <a:solidFill>
                  <a:schemeClr val="bg2"/>
                </a:solidFill>
              </a:rPr>
              <a:t>»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ru-RU" sz="1400" dirty="0" smtClean="0">
                <a:solidFill>
                  <a:schemeClr val="bg2"/>
                </a:solidFill>
              </a:rPr>
              <a:t>и записать в поле «</a:t>
            </a:r>
            <a:r>
              <a:rPr lang="en-US" sz="1400" dirty="0" smtClean="0">
                <a:solidFill>
                  <a:schemeClr val="bg2"/>
                </a:solidFill>
              </a:rPr>
              <a:t>S_CT report </a:t>
            </a:r>
            <a:r>
              <a:rPr lang="en-US" sz="1400" dirty="0" err="1" smtClean="0">
                <a:solidFill>
                  <a:schemeClr val="bg2"/>
                </a:solidFill>
              </a:rPr>
              <a:t>automatique</a:t>
            </a:r>
            <a:r>
              <a:rPr lang="ru-RU" sz="1400" dirty="0" smtClean="0">
                <a:solidFill>
                  <a:schemeClr val="bg2"/>
                </a:solidFill>
              </a:rPr>
              <a:t>»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solidFill>
                  <a:schemeClr val="bg2"/>
                </a:solidFill>
              </a:rPr>
              <a:t>Отметить поле «</a:t>
            </a:r>
            <a:r>
              <a:rPr lang="en-US" sz="1400" dirty="0" smtClean="0">
                <a:solidFill>
                  <a:schemeClr val="bg2"/>
                </a:solidFill>
              </a:rPr>
              <a:t>Move the item to folder</a:t>
            </a:r>
            <a:r>
              <a:rPr lang="ru-RU" sz="1400" dirty="0" smtClean="0">
                <a:solidFill>
                  <a:schemeClr val="bg2"/>
                </a:solidFill>
              </a:rPr>
              <a:t>»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ru-RU" sz="1400" dirty="0" smtClean="0">
                <a:solidFill>
                  <a:schemeClr val="bg2"/>
                </a:solidFill>
              </a:rPr>
              <a:t>и выбрать нужную папку, нажав кнопку «</a:t>
            </a:r>
            <a:r>
              <a:rPr lang="en-US" sz="1400" dirty="0" smtClean="0">
                <a:solidFill>
                  <a:schemeClr val="bg2"/>
                </a:solidFill>
              </a:rPr>
              <a:t>Select folder…</a:t>
            </a:r>
            <a:r>
              <a:rPr lang="ru-RU" sz="1400" dirty="0" smtClean="0">
                <a:solidFill>
                  <a:schemeClr val="bg2"/>
                </a:solidFill>
              </a:rPr>
              <a:t>»</a:t>
            </a:r>
          </a:p>
          <a:p>
            <a:pPr marL="342900" indent="-342900">
              <a:buFont typeface="+mj-lt"/>
              <a:buAutoNum type="arabicPeriod"/>
            </a:pP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/>
            <a:r>
              <a:rPr lang="ru-RU" sz="1400" dirty="0" smtClean="0">
                <a:solidFill>
                  <a:srgbClr val="0B830E"/>
                </a:solidFill>
              </a:rPr>
              <a:t>Теперь все отчеты будут направляться в указанную почтовую папку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4888" y="3344763"/>
            <a:ext cx="41243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/>
          <p:nvPr/>
        </p:nvSpPr>
        <p:spPr>
          <a:xfrm>
            <a:off x="2648744" y="3789040"/>
            <a:ext cx="360040" cy="396624"/>
          </a:xfrm>
          <a:prstGeom prst="wedgeRoundRectCallout">
            <a:avLst/>
          </a:prstGeom>
          <a:solidFill>
            <a:srgbClr val="FFC000">
              <a:alpha val="50000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2"/>
                </a:solidFill>
              </a:rPr>
              <a:t>1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512840" y="3789040"/>
            <a:ext cx="360040" cy="396624"/>
          </a:xfrm>
          <a:prstGeom prst="wedgeRoundRectCallout">
            <a:avLst>
              <a:gd name="adj1" fmla="val 71761"/>
              <a:gd name="adj2" fmla="val 21674"/>
              <a:gd name="adj3" fmla="val 16667"/>
            </a:avLst>
          </a:prstGeom>
          <a:solidFill>
            <a:srgbClr val="FFC000">
              <a:alpha val="50000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2"/>
                </a:solidFill>
              </a:rPr>
              <a:t>2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512840" y="5120608"/>
            <a:ext cx="360040" cy="396624"/>
          </a:xfrm>
          <a:prstGeom prst="wedgeRoundRectCallout">
            <a:avLst>
              <a:gd name="adj1" fmla="val 74406"/>
              <a:gd name="adj2" fmla="val 19273"/>
              <a:gd name="adj3" fmla="val 16667"/>
            </a:avLst>
          </a:prstGeom>
          <a:solidFill>
            <a:srgbClr val="FFC000">
              <a:alpha val="50000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2"/>
                </a:solidFill>
              </a:rPr>
              <a:t>3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16896" y="4077072"/>
            <a:ext cx="3888432" cy="216024"/>
          </a:xfrm>
          <a:prstGeom prst="rect">
            <a:avLst/>
          </a:prstGeom>
          <a:solidFill>
            <a:srgbClr val="FFD54F">
              <a:alpha val="50000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4016896" y="5301208"/>
            <a:ext cx="3888432" cy="216024"/>
          </a:xfrm>
          <a:prstGeom prst="rect">
            <a:avLst/>
          </a:prstGeom>
          <a:solidFill>
            <a:srgbClr val="FFD54F">
              <a:alpha val="50000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64" y="4941168"/>
            <a:ext cx="35147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r="11261" b="24967"/>
          <a:stretch>
            <a:fillRect/>
          </a:stretch>
        </p:blipFill>
        <p:spPr bwMode="auto">
          <a:xfrm>
            <a:off x="56456" y="1052736"/>
            <a:ext cx="3744416" cy="381642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Настройка фильтра почты (опционально) </a:t>
            </a:r>
            <a:r>
              <a:rPr lang="en-US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0872" y="1052736"/>
            <a:ext cx="41044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ru-RU" sz="1400" dirty="0" smtClean="0">
                <a:solidFill>
                  <a:schemeClr val="bg2"/>
                </a:solidFill>
              </a:rPr>
              <a:t>Создайте новое правило, указав опцию:  «с особыми словами в теле» 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ru-RU" sz="1400" dirty="0" smtClean="0">
                <a:solidFill>
                  <a:schemeClr val="bg2"/>
                </a:solidFill>
              </a:rPr>
              <a:t>Введите особые слова: </a:t>
            </a:r>
            <a:r>
              <a:rPr lang="en-US" sz="1400" dirty="0" smtClean="0">
                <a:solidFill>
                  <a:schemeClr val="bg2"/>
                </a:solidFill>
              </a:rPr>
              <a:t>THE ANALYSIS HAS COMPLETED SUCCESSFULLY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ru-RU" sz="1400" dirty="0" smtClean="0">
                <a:solidFill>
                  <a:schemeClr val="bg2"/>
                </a:solidFill>
              </a:rPr>
              <a:t>Отметьте поле «</a:t>
            </a:r>
            <a:r>
              <a:rPr lang="en-US" sz="1400" dirty="0" smtClean="0">
                <a:solidFill>
                  <a:schemeClr val="bg2"/>
                </a:solidFill>
              </a:rPr>
              <a:t>assign it to the category</a:t>
            </a:r>
            <a:r>
              <a:rPr lang="ru-RU" sz="1400" dirty="0" smtClean="0">
                <a:solidFill>
                  <a:schemeClr val="bg2"/>
                </a:solidFill>
              </a:rPr>
              <a:t>»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ru-RU" sz="1400" dirty="0" smtClean="0">
                <a:solidFill>
                  <a:schemeClr val="bg2"/>
                </a:solidFill>
              </a:rPr>
              <a:t>Поставьте галочку напротив зеленой метки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ru-RU" sz="1400" dirty="0" smtClean="0">
                <a:solidFill>
                  <a:schemeClr val="bg2"/>
                </a:solidFill>
              </a:rPr>
              <a:t>Повторите п.п.4-7 еще раз для слова «</a:t>
            </a:r>
            <a:r>
              <a:rPr lang="en-US" sz="1400" dirty="0" smtClean="0">
                <a:solidFill>
                  <a:schemeClr val="bg2"/>
                </a:solidFill>
              </a:rPr>
              <a:t>Aborted</a:t>
            </a:r>
            <a:r>
              <a:rPr lang="ru-RU" sz="1400" dirty="0" smtClean="0">
                <a:solidFill>
                  <a:schemeClr val="bg2"/>
                </a:solidFill>
              </a:rPr>
              <a:t>»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ru-RU" sz="1400" dirty="0" smtClean="0">
                <a:solidFill>
                  <a:schemeClr val="bg2"/>
                </a:solidFill>
              </a:rPr>
              <a:t>и выберите красную метку.</a:t>
            </a:r>
          </a:p>
          <a:p>
            <a:pPr marL="342900" indent="-342900"/>
            <a:endParaRPr lang="ru-RU" sz="1400" dirty="0" smtClean="0">
              <a:solidFill>
                <a:srgbClr val="0B830E"/>
              </a:solidFill>
            </a:endParaRPr>
          </a:p>
          <a:p>
            <a:pPr indent="-342900"/>
            <a:r>
              <a:rPr lang="ru-RU" sz="1400" dirty="0" smtClean="0">
                <a:solidFill>
                  <a:srgbClr val="0B830E"/>
                </a:solidFill>
              </a:rPr>
              <a:t>Теперь всем финальным отчетам будут присваиваться категории: </a:t>
            </a:r>
            <a:r>
              <a:rPr lang="ru-RU" sz="1400" b="1" dirty="0" smtClean="0">
                <a:solidFill>
                  <a:srgbClr val="0B830E"/>
                </a:solidFill>
              </a:rPr>
              <a:t>зеленая</a:t>
            </a:r>
            <a:r>
              <a:rPr lang="ru-RU" sz="1400" dirty="0" smtClean="0">
                <a:solidFill>
                  <a:srgbClr val="0B830E"/>
                </a:solidFill>
              </a:rPr>
              <a:t> для успешных расчетов и </a:t>
            </a:r>
            <a:r>
              <a:rPr lang="ru-RU" sz="1400" b="1" dirty="0" smtClean="0">
                <a:solidFill>
                  <a:srgbClr val="FF0000"/>
                </a:solidFill>
              </a:rPr>
              <a:t>красная</a:t>
            </a:r>
            <a:r>
              <a:rPr lang="ru-RU" sz="1400" dirty="0" smtClean="0">
                <a:solidFill>
                  <a:srgbClr val="0B830E"/>
                </a:solidFill>
              </a:rPr>
              <a:t> для незавершенных: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368824" y="2996952"/>
            <a:ext cx="360040" cy="396624"/>
          </a:xfrm>
          <a:prstGeom prst="wedgeRoundRectCallout">
            <a:avLst/>
          </a:prstGeom>
          <a:solidFill>
            <a:srgbClr val="FFC000">
              <a:alpha val="50000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2"/>
                </a:solidFill>
              </a:rPr>
              <a:t>4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7473280" y="1556792"/>
            <a:ext cx="360040" cy="396624"/>
          </a:xfrm>
          <a:prstGeom prst="wedgeRoundRectCallout">
            <a:avLst>
              <a:gd name="adj1" fmla="val 74406"/>
              <a:gd name="adj2" fmla="val 19273"/>
              <a:gd name="adj3" fmla="val 16667"/>
            </a:avLst>
          </a:prstGeom>
          <a:solidFill>
            <a:srgbClr val="FFC000">
              <a:alpha val="50000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6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0471" y="4509120"/>
            <a:ext cx="3584719" cy="360592"/>
          </a:xfrm>
          <a:prstGeom prst="rect">
            <a:avLst/>
          </a:prstGeom>
          <a:solidFill>
            <a:srgbClr val="FFD54F">
              <a:alpha val="50000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 r="55429" b="41847"/>
          <a:stretch>
            <a:fillRect/>
          </a:stretch>
        </p:blipFill>
        <p:spPr bwMode="auto">
          <a:xfrm>
            <a:off x="7905328" y="1052736"/>
            <a:ext cx="1872208" cy="29523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200473" y="3540642"/>
            <a:ext cx="3574086" cy="176942"/>
          </a:xfrm>
          <a:prstGeom prst="rect">
            <a:avLst/>
          </a:prstGeom>
          <a:solidFill>
            <a:srgbClr val="FFD54F">
              <a:alpha val="50000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258813" y="5877272"/>
            <a:ext cx="3368695" cy="360592"/>
          </a:xfrm>
          <a:prstGeom prst="rect">
            <a:avLst/>
          </a:prstGeom>
          <a:solidFill>
            <a:srgbClr val="FFD54F">
              <a:alpha val="50000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7985051" y="1956390"/>
            <a:ext cx="1776804" cy="177017"/>
          </a:xfrm>
          <a:prstGeom prst="rect">
            <a:avLst/>
          </a:prstGeom>
          <a:solidFill>
            <a:srgbClr val="FFD54F">
              <a:alpha val="50000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7977336" y="3068960"/>
            <a:ext cx="1776804" cy="177017"/>
          </a:xfrm>
          <a:prstGeom prst="rect">
            <a:avLst/>
          </a:prstGeom>
          <a:solidFill>
            <a:srgbClr val="FFD54F">
              <a:alpha val="50000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ounded Rectangular Callout 18"/>
          <p:cNvSpPr/>
          <p:nvPr/>
        </p:nvSpPr>
        <p:spPr>
          <a:xfrm>
            <a:off x="3368824" y="4005064"/>
            <a:ext cx="360040" cy="396624"/>
          </a:xfrm>
          <a:prstGeom prst="wedgeRoundRectCallout">
            <a:avLst/>
          </a:prstGeom>
          <a:solidFill>
            <a:srgbClr val="FFC000">
              <a:alpha val="50000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2"/>
                </a:solidFill>
              </a:rPr>
              <a:t>5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7473280" y="3032376"/>
            <a:ext cx="360040" cy="396624"/>
          </a:xfrm>
          <a:prstGeom prst="wedgeRoundRectCallout">
            <a:avLst>
              <a:gd name="adj1" fmla="val 74406"/>
              <a:gd name="adj2" fmla="val 19273"/>
              <a:gd name="adj3" fmla="val 16667"/>
            </a:avLst>
          </a:prstGeom>
          <a:solidFill>
            <a:srgbClr val="FFC000">
              <a:alpha val="50000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2"/>
                </a:solidFill>
              </a:rPr>
              <a:t>7</a:t>
            </a:r>
            <a:endParaRPr lang="ru-RU" b="1" dirty="0">
              <a:solidFill>
                <a:schemeClr val="bg2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32920" y="3933056"/>
            <a:ext cx="31908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4062"/>
          <a:stretch>
            <a:fillRect/>
          </a:stretch>
        </p:blipFill>
        <p:spPr bwMode="auto">
          <a:xfrm>
            <a:off x="119063" y="2698287"/>
            <a:ext cx="9666287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Результаты тестирования производительности</a:t>
            </a:r>
            <a:r>
              <a:rPr lang="en-US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 1/</a:t>
            </a: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lang="fr-FR" sz="2800" b="1" kern="0" dirty="0" smtClean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2" y="1124744"/>
            <a:ext cx="5040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2"/>
                </a:solidFill>
              </a:rPr>
              <a:t>Повышение частоты процессора ускоряет расчет:</a:t>
            </a:r>
          </a:p>
          <a:p>
            <a:r>
              <a:rPr lang="ru-RU" sz="1200" dirty="0" smtClean="0">
                <a:solidFill>
                  <a:schemeClr val="bg2"/>
                </a:solidFill>
              </a:rPr>
              <a:t>+3% частоты </a:t>
            </a:r>
            <a:r>
              <a:rPr lang="en-US" sz="1200" dirty="0" smtClean="0">
                <a:solidFill>
                  <a:schemeClr val="bg2"/>
                </a:solidFill>
                <a:sym typeface="Wingdings" pitchFamily="2" charset="2"/>
              </a:rPr>
              <a:t></a:t>
            </a:r>
            <a:r>
              <a:rPr lang="ru-RU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~ +</a:t>
            </a:r>
            <a:r>
              <a:rPr lang="ru-RU" sz="1200" dirty="0" smtClean="0">
                <a:solidFill>
                  <a:schemeClr val="bg2"/>
                </a:solidFill>
              </a:rPr>
              <a:t>4</a:t>
            </a:r>
            <a:r>
              <a:rPr lang="en-US" sz="1200" dirty="0" smtClean="0">
                <a:solidFill>
                  <a:schemeClr val="bg2"/>
                </a:solidFill>
              </a:rPr>
              <a:t>%</a:t>
            </a:r>
            <a:r>
              <a:rPr lang="ru-RU" sz="1200" dirty="0" smtClean="0">
                <a:solidFill>
                  <a:schemeClr val="bg2"/>
                </a:solidFill>
              </a:rPr>
              <a:t> скорости</a:t>
            </a:r>
            <a:endParaRPr lang="en-US" sz="1200" dirty="0" smtClean="0">
              <a:solidFill>
                <a:schemeClr val="bg2"/>
              </a:solidFill>
            </a:endParaRPr>
          </a:p>
          <a:p>
            <a:r>
              <a:rPr lang="ru-RU" sz="1200" dirty="0" smtClean="0">
                <a:solidFill>
                  <a:schemeClr val="bg2"/>
                </a:solidFill>
              </a:rPr>
              <a:t>+20% частоты </a:t>
            </a:r>
            <a:r>
              <a:rPr lang="en-US" sz="1200" dirty="0" smtClean="0">
                <a:solidFill>
                  <a:schemeClr val="bg2"/>
                </a:solidFill>
                <a:sym typeface="Wingdings" pitchFamily="2" charset="2"/>
              </a:rPr>
              <a:t></a:t>
            </a:r>
            <a:r>
              <a:rPr lang="ru-RU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+</a:t>
            </a:r>
            <a:r>
              <a:rPr lang="ru-RU" sz="1200" dirty="0" smtClean="0">
                <a:solidFill>
                  <a:schemeClr val="bg2"/>
                </a:solidFill>
              </a:rPr>
              <a:t>32</a:t>
            </a:r>
            <a:r>
              <a:rPr lang="en-US" sz="1200" dirty="0" smtClean="0">
                <a:solidFill>
                  <a:schemeClr val="bg2"/>
                </a:solidFill>
              </a:rPr>
              <a:t>%</a:t>
            </a:r>
            <a:r>
              <a:rPr lang="ru-RU" sz="1200" dirty="0" smtClean="0">
                <a:solidFill>
                  <a:schemeClr val="bg2"/>
                </a:solidFill>
              </a:rPr>
              <a:t> (1 поток), +35% (8 потоков)</a:t>
            </a:r>
            <a:endParaRPr lang="en-US" sz="1200" dirty="0" smtClean="0">
              <a:solidFill>
                <a:schemeClr val="bg2"/>
              </a:solidFill>
            </a:endParaRPr>
          </a:p>
          <a:p>
            <a:endParaRPr lang="ru-RU" sz="1200" dirty="0" smtClean="0">
              <a:solidFill>
                <a:schemeClr val="bg2"/>
              </a:solidFill>
            </a:endParaRPr>
          </a:p>
          <a:p>
            <a:r>
              <a:rPr lang="ru-RU" sz="1200" dirty="0" smtClean="0">
                <a:solidFill>
                  <a:schemeClr val="bg2"/>
                </a:solidFill>
              </a:rPr>
              <a:t>Увеличение расчетных ядер дает меньший прирост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ru-RU" sz="1200" dirty="0" smtClean="0">
                <a:solidFill>
                  <a:schemeClr val="bg2"/>
                </a:solidFill>
              </a:rPr>
              <a:t>скорости:</a:t>
            </a:r>
          </a:p>
          <a:p>
            <a:r>
              <a:rPr lang="ru-RU" sz="1200" dirty="0" smtClean="0">
                <a:solidFill>
                  <a:schemeClr val="bg2"/>
                </a:solidFill>
              </a:rPr>
              <a:t>1х до 2х</a:t>
            </a:r>
            <a:r>
              <a:rPr lang="en-US" sz="1200" dirty="0" smtClean="0">
                <a:solidFill>
                  <a:schemeClr val="bg2"/>
                </a:solidFill>
                <a:sym typeface="Wingdings" pitchFamily="2" charset="2"/>
              </a:rPr>
              <a:t> </a:t>
            </a:r>
            <a:r>
              <a:rPr lang="en-US" sz="1200" dirty="0" smtClean="0">
                <a:solidFill>
                  <a:schemeClr val="bg2"/>
                </a:solidFill>
              </a:rPr>
              <a:t> +1</a:t>
            </a:r>
            <a:r>
              <a:rPr lang="ru-RU" sz="1200" dirty="0" smtClean="0">
                <a:solidFill>
                  <a:schemeClr val="bg2"/>
                </a:solidFill>
              </a:rPr>
              <a:t>3</a:t>
            </a:r>
            <a:r>
              <a:rPr lang="en-US" sz="1200" dirty="0" smtClean="0">
                <a:solidFill>
                  <a:schemeClr val="bg2"/>
                </a:solidFill>
              </a:rPr>
              <a:t>%</a:t>
            </a:r>
            <a:r>
              <a:rPr lang="ru-RU" sz="1200" dirty="0" smtClean="0">
                <a:solidFill>
                  <a:schemeClr val="bg2"/>
                </a:solidFill>
              </a:rPr>
              <a:t> скорости</a:t>
            </a:r>
            <a:endParaRPr lang="en-US" sz="1200" dirty="0" smtClean="0">
              <a:solidFill>
                <a:schemeClr val="bg2"/>
              </a:solidFill>
            </a:endParaRPr>
          </a:p>
          <a:p>
            <a:r>
              <a:rPr lang="ru-RU" sz="1200" dirty="0" smtClean="0">
                <a:solidFill>
                  <a:schemeClr val="bg2"/>
                </a:solidFill>
              </a:rPr>
              <a:t>1х до 8х</a:t>
            </a:r>
            <a:r>
              <a:rPr lang="en-US" sz="1200" dirty="0" smtClean="0">
                <a:solidFill>
                  <a:schemeClr val="bg2"/>
                </a:solidFill>
                <a:sym typeface="Wingdings" pitchFamily="2" charset="2"/>
              </a:rPr>
              <a:t> </a:t>
            </a:r>
            <a:r>
              <a:rPr lang="en-US" sz="1200" dirty="0" smtClean="0">
                <a:solidFill>
                  <a:schemeClr val="bg2"/>
                </a:solidFill>
              </a:rPr>
              <a:t> +</a:t>
            </a:r>
            <a:r>
              <a:rPr lang="ru-RU" sz="1200" dirty="0" smtClean="0">
                <a:solidFill>
                  <a:schemeClr val="bg2"/>
                </a:solidFill>
              </a:rPr>
              <a:t>31</a:t>
            </a:r>
            <a:r>
              <a:rPr lang="en-US" sz="1200" dirty="0" smtClean="0">
                <a:solidFill>
                  <a:schemeClr val="bg2"/>
                </a:solidFill>
              </a:rPr>
              <a:t>%</a:t>
            </a:r>
            <a:r>
              <a:rPr lang="ru-RU" sz="1200" dirty="0" smtClean="0">
                <a:solidFill>
                  <a:schemeClr val="bg2"/>
                </a:solidFill>
              </a:rPr>
              <a:t> (равносильно увеличению частоты на 20%)</a:t>
            </a:r>
            <a:endParaRPr lang="en-US" sz="1200" dirty="0" smtClean="0">
              <a:solidFill>
                <a:srgbClr val="003F8A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241032" y="1052736"/>
          <a:ext cx="4464495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68152"/>
                <a:gridCol w="864096"/>
                <a:gridCol w="1368152"/>
                <a:gridCol w="864095"/>
              </a:tblGrid>
              <a:tr h="2400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CPU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Threads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Frequency, MHz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RAM, GB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core i7 3770K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3500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core i7 2600K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2"/>
                          </a:solidFill>
                        </a:rPr>
                        <a:t>1,</a:t>
                      </a: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2,6,8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3400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core i7 930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1,2,8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2800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core2 quad 8400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ru-RU" sz="12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67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core2 quad 6600</a:t>
                      </a:r>
                      <a:endParaRPr lang="fr-FR" sz="1200" dirty="0" smtClean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1,4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2400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25008" y="6021288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b="1" dirty="0" smtClean="0"/>
              <a:t>время, ч</a:t>
            </a:r>
            <a:endParaRPr lang="fr-FR" sz="1000" b="1" dirty="0"/>
          </a:p>
        </p:txBody>
      </p:sp>
      <p:sp>
        <p:nvSpPr>
          <p:cNvPr id="13" name="Rectangle 12"/>
          <p:cNvSpPr/>
          <p:nvPr/>
        </p:nvSpPr>
        <p:spPr>
          <a:xfrm>
            <a:off x="7257256" y="4365104"/>
            <a:ext cx="1944216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err="1" smtClean="0">
                <a:solidFill>
                  <a:schemeClr val="bg2"/>
                </a:solidFill>
              </a:rPr>
              <a:t>Abaqus</a:t>
            </a:r>
            <a:r>
              <a:rPr lang="en-US" sz="1200" dirty="0" smtClean="0">
                <a:solidFill>
                  <a:schemeClr val="bg2"/>
                </a:solidFill>
              </a:rPr>
              <a:t> 6.7-3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Windows XP64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mesh 20000 elements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periodic </a:t>
            </a:r>
            <a:r>
              <a:rPr lang="en-US" sz="1200" dirty="0" err="1" smtClean="0">
                <a:solidFill>
                  <a:schemeClr val="bg2"/>
                </a:solidFill>
              </a:rPr>
              <a:t>radiancy</a:t>
            </a:r>
            <a:endParaRPr lang="en-US" sz="12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mission 2h30 bras </a:t>
            </a:r>
            <a:r>
              <a:rPr lang="en-US" sz="1200" dirty="0" err="1" smtClean="0">
                <a:solidFill>
                  <a:schemeClr val="bg2"/>
                </a:solidFill>
              </a:rPr>
              <a:t>chape</a:t>
            </a:r>
            <a:endParaRPr lang="ru-RU" sz="12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55837"/>
            <a:ext cx="944721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Результаты тестирования производительности</a:t>
            </a:r>
            <a:r>
              <a:rPr lang="en-US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 2/</a:t>
            </a: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lang="fr-FR" sz="2800" b="1" kern="0" dirty="0" smtClean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241032" y="1052736"/>
          <a:ext cx="4464495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68152"/>
                <a:gridCol w="864096"/>
                <a:gridCol w="1368152"/>
                <a:gridCol w="864095"/>
              </a:tblGrid>
              <a:tr h="2400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CPU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Threads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Frequency, MHz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RAM, GB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core i7 3770K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3500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core i7 2600K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2,6,8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3400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core i7 930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1,2,8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2800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fr-F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80992" y="5661248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b="1" dirty="0" smtClean="0"/>
              <a:t>время, ч</a:t>
            </a:r>
            <a:endParaRPr lang="fr-FR" sz="1000" b="1" dirty="0"/>
          </a:p>
        </p:txBody>
      </p:sp>
      <p:sp>
        <p:nvSpPr>
          <p:cNvPr id="13" name="Rectangle 12"/>
          <p:cNvSpPr/>
          <p:nvPr/>
        </p:nvSpPr>
        <p:spPr>
          <a:xfrm>
            <a:off x="7617296" y="2996952"/>
            <a:ext cx="180020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err="1" smtClean="0">
                <a:solidFill>
                  <a:schemeClr val="bg2"/>
                </a:solidFill>
              </a:rPr>
              <a:t>Abaqus</a:t>
            </a:r>
            <a:r>
              <a:rPr lang="en-US" sz="1200" dirty="0" smtClean="0">
                <a:solidFill>
                  <a:schemeClr val="bg2"/>
                </a:solidFill>
              </a:rPr>
              <a:t> 6.7-3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Windows XP64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mesh 20000 elements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periodic </a:t>
            </a:r>
            <a:r>
              <a:rPr lang="en-US" sz="1200" dirty="0" err="1" smtClean="0">
                <a:solidFill>
                  <a:schemeClr val="bg2"/>
                </a:solidFill>
              </a:rPr>
              <a:t>radiancy</a:t>
            </a:r>
            <a:endParaRPr lang="en-US" sz="12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missions 1h, 7h30, 12h bras </a:t>
            </a:r>
            <a:r>
              <a:rPr lang="en-US" sz="1200" dirty="0" err="1" smtClean="0">
                <a:solidFill>
                  <a:schemeClr val="bg2"/>
                </a:solidFill>
              </a:rPr>
              <a:t>chape</a:t>
            </a:r>
            <a:endParaRPr lang="ru-RU" sz="1200" dirty="0" smtClean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472" y="1126485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2"/>
                </a:solidFill>
              </a:rPr>
              <a:t>Пакетный запуск 5 расчетов на 8 ядрах работает на 25% быстрее, чем такой же расчет на 1 ядре (для </a:t>
            </a:r>
            <a:r>
              <a:rPr lang="en-US" sz="1200" dirty="0" smtClean="0">
                <a:solidFill>
                  <a:schemeClr val="bg2"/>
                </a:solidFill>
              </a:rPr>
              <a:t>core i7 2.8</a:t>
            </a:r>
            <a:r>
              <a:rPr lang="ru-RU" sz="1200" dirty="0" smtClean="0">
                <a:solidFill>
                  <a:schemeClr val="bg2"/>
                </a:solidFill>
              </a:rPr>
              <a:t>ГГц), и занимает 21ч против 27 часов.</a:t>
            </a:r>
            <a:endParaRPr lang="en-US" sz="1200" dirty="0" smtClean="0">
              <a:solidFill>
                <a:srgbClr val="003F8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5256" y="908720"/>
            <a:ext cx="758074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Результаты тестирования производительности</a:t>
            </a:r>
            <a:r>
              <a:rPr lang="en-US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lang="fr-FR" sz="2800" b="1" kern="0" dirty="0" smtClean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0992" y="5661248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b="1" dirty="0" smtClean="0"/>
              <a:t>время, ч</a:t>
            </a:r>
            <a:endParaRPr lang="fr-FR" sz="1000" b="1" dirty="0"/>
          </a:p>
        </p:txBody>
      </p:sp>
      <p:sp>
        <p:nvSpPr>
          <p:cNvPr id="13" name="Rectangle 12"/>
          <p:cNvSpPr/>
          <p:nvPr/>
        </p:nvSpPr>
        <p:spPr>
          <a:xfrm>
            <a:off x="6105128" y="1196752"/>
            <a:ext cx="194421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err="1" smtClean="0">
                <a:solidFill>
                  <a:schemeClr val="bg2"/>
                </a:solidFill>
              </a:rPr>
              <a:t>Abaqus</a:t>
            </a:r>
            <a:r>
              <a:rPr lang="en-US" sz="1200" dirty="0" smtClean="0">
                <a:solidFill>
                  <a:schemeClr val="bg2"/>
                </a:solidFill>
              </a:rPr>
              <a:t> 6.7-3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Windows XP64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mesh 20000 elements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periodic </a:t>
            </a:r>
            <a:r>
              <a:rPr lang="en-US" sz="1200" dirty="0" err="1" smtClean="0">
                <a:solidFill>
                  <a:schemeClr val="bg2"/>
                </a:solidFill>
              </a:rPr>
              <a:t>radiancy</a:t>
            </a:r>
            <a:endParaRPr lang="en-US" sz="12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missions 1h, 7h30, 12h bras </a:t>
            </a:r>
            <a:r>
              <a:rPr lang="en-US" sz="1200" dirty="0" err="1" smtClean="0">
                <a:solidFill>
                  <a:schemeClr val="bg2"/>
                </a:solidFill>
              </a:rPr>
              <a:t>chape</a:t>
            </a:r>
            <a:endParaRPr lang="ru-RU" sz="1200" dirty="0" smtClean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464" y="1124744"/>
            <a:ext cx="23042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2"/>
                </a:solidFill>
              </a:rPr>
              <a:t>Различные процессоры показывают разное масштабирование расчетов.</a:t>
            </a:r>
          </a:p>
          <a:p>
            <a:endParaRPr lang="ru-RU" sz="1200" dirty="0" smtClean="0">
              <a:solidFill>
                <a:schemeClr val="bg2"/>
              </a:solidFill>
            </a:endParaRPr>
          </a:p>
          <a:p>
            <a:r>
              <a:rPr lang="ru-RU" sz="1200" dirty="0" smtClean="0">
                <a:solidFill>
                  <a:schemeClr val="bg2"/>
                </a:solidFill>
              </a:rPr>
              <a:t>Максимальный рост производительности </a:t>
            </a:r>
            <a:r>
              <a:rPr lang="en-US" sz="1200" dirty="0" err="1" smtClean="0">
                <a:solidFill>
                  <a:schemeClr val="bg2"/>
                </a:solidFill>
              </a:rPr>
              <a:t>abaqus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ru-RU" sz="1200" dirty="0" smtClean="0">
                <a:solidFill>
                  <a:schemeClr val="bg2"/>
                </a:solidFill>
              </a:rPr>
              <a:t>на оборудовании Смартека для данной задачи происходит до </a:t>
            </a:r>
            <a:r>
              <a:rPr lang="en-US" sz="1200" dirty="0" err="1" smtClean="0">
                <a:solidFill>
                  <a:schemeClr val="bg2"/>
                </a:solidFill>
              </a:rPr>
              <a:t>cpus</a:t>
            </a:r>
            <a:r>
              <a:rPr lang="en-US" sz="1200" dirty="0" smtClean="0">
                <a:solidFill>
                  <a:schemeClr val="bg2"/>
                </a:solidFill>
              </a:rPr>
              <a:t>=4. </a:t>
            </a:r>
            <a:r>
              <a:rPr lang="ru-RU" sz="1200" dirty="0" smtClean="0">
                <a:solidFill>
                  <a:schemeClr val="bg2"/>
                </a:solidFill>
              </a:rPr>
              <a:t>Далее рост производительности незначителен.</a:t>
            </a:r>
          </a:p>
          <a:p>
            <a:endParaRPr lang="ru-RU" sz="1200" dirty="0" smtClean="0">
              <a:solidFill>
                <a:schemeClr val="bg2"/>
              </a:solidFill>
            </a:endParaRPr>
          </a:p>
          <a:p>
            <a:r>
              <a:rPr lang="ru-RU" sz="1200" dirty="0" smtClean="0">
                <a:solidFill>
                  <a:schemeClr val="bg2"/>
                </a:solidFill>
              </a:rPr>
              <a:t>Решающее значение в скорости расчета оказывает тактовая частота процессора, в меньшей степени количество ядер, но не объем памяти и не скорость диска</a:t>
            </a:r>
            <a:endParaRPr lang="en-US" sz="1200" dirty="0" smtClean="0">
              <a:solidFill>
                <a:srgbClr val="003F8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Поддержка</a:t>
            </a:r>
            <a:endParaRPr lang="fr-FR" sz="2800" b="1" kern="0" dirty="0" smtClean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2" y="1124744"/>
            <a:ext cx="9433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Благодарю за использование калькулябы!</a:t>
            </a:r>
          </a:p>
          <a:p>
            <a:endParaRPr lang="ru-RU" dirty="0" smtClean="0">
              <a:solidFill>
                <a:schemeClr val="bg2"/>
              </a:solidFill>
            </a:endParaRPr>
          </a:p>
          <a:p>
            <a:r>
              <a:rPr lang="ru-RU" dirty="0" smtClean="0">
                <a:solidFill>
                  <a:schemeClr val="bg2"/>
                </a:solidFill>
              </a:rPr>
              <a:t>Замечания, ошибки и пожелания просьба сообщать на </a:t>
            </a:r>
            <a:r>
              <a:rPr lang="en-US" dirty="0" smtClean="0">
                <a:solidFill>
                  <a:schemeClr val="bg2"/>
                </a:solidFill>
              </a:rPr>
              <a:t>e-mail:</a:t>
            </a:r>
          </a:p>
          <a:p>
            <a:r>
              <a:rPr lang="en-US" dirty="0" smtClean="0">
                <a:solidFill>
                  <a:schemeClr val="bg2"/>
                </a:solidFill>
                <a:hlinkClick r:id="rId3"/>
              </a:rPr>
              <a:t>irabkesov@samara.dosmartec.ru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Цель работы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3" y="1124744"/>
            <a:ext cx="950505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Цель работы - создать простую утилиту для:</a:t>
            </a:r>
          </a:p>
          <a:p>
            <a:pPr marL="342900" indent="-342900">
              <a:buFont typeface="+mj-lt"/>
              <a:buAutoNum type="alphaLcParenR"/>
            </a:pPr>
            <a:r>
              <a:rPr lang="ru-RU" dirty="0" smtClean="0">
                <a:solidFill>
                  <a:schemeClr val="bg2"/>
                </a:solidFill>
              </a:rPr>
              <a:t>упрощения постановки расчетов </a:t>
            </a:r>
            <a:r>
              <a:rPr lang="en-US" dirty="0" err="1" smtClean="0">
                <a:solidFill>
                  <a:schemeClr val="bg2"/>
                </a:solidFill>
              </a:rPr>
              <a:t>Abaqus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u-RU" dirty="0" smtClean="0">
                <a:solidFill>
                  <a:schemeClr val="bg2"/>
                </a:solidFill>
              </a:rPr>
              <a:t>на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u-RU" dirty="0" smtClean="0">
                <a:solidFill>
                  <a:schemeClr val="bg2"/>
                </a:solidFill>
              </a:rPr>
              <a:t>станциях и серверах в отделе </a:t>
            </a:r>
            <a:r>
              <a:rPr lang="en-US" dirty="0" smtClean="0">
                <a:solidFill>
                  <a:schemeClr val="bg2"/>
                </a:solidFill>
              </a:rPr>
              <a:t>S_CT</a:t>
            </a:r>
            <a:r>
              <a:rPr lang="ru-RU" dirty="0" smtClean="0">
                <a:solidFill>
                  <a:schemeClr val="bg2"/>
                </a:solidFill>
              </a:rPr>
              <a:t>*  *версия 1.</a:t>
            </a:r>
            <a:r>
              <a:rPr lang="en-US" dirty="0" smtClean="0">
                <a:solidFill>
                  <a:schemeClr val="bg2"/>
                </a:solidFill>
              </a:rPr>
              <a:t>x</a:t>
            </a:r>
            <a:r>
              <a:rPr lang="ru-RU" dirty="0" smtClean="0">
                <a:solidFill>
                  <a:schemeClr val="bg2"/>
                </a:solidFill>
              </a:rPr>
              <a:t> предназначена для ОС </a:t>
            </a:r>
            <a:r>
              <a:rPr lang="en-US" dirty="0" smtClean="0">
                <a:solidFill>
                  <a:schemeClr val="bg2"/>
                </a:solidFill>
              </a:rPr>
              <a:t>Windows</a:t>
            </a:r>
            <a:r>
              <a:rPr lang="ru-RU" dirty="0" smtClean="0">
                <a:solidFill>
                  <a:schemeClr val="bg2"/>
                </a:solidFill>
              </a:rPr>
              <a:t>, однако код легко преобразовать в     </a:t>
            </a:r>
            <a:r>
              <a:rPr lang="en-US" dirty="0" smtClean="0">
                <a:solidFill>
                  <a:schemeClr val="bg2"/>
                </a:solidFill>
              </a:rPr>
              <a:t>UNIX-</a:t>
            </a:r>
            <a:r>
              <a:rPr lang="ru-RU" dirty="0" smtClean="0">
                <a:solidFill>
                  <a:schemeClr val="bg2"/>
                </a:solidFill>
              </a:rPr>
              <a:t>подобный</a:t>
            </a:r>
          </a:p>
          <a:p>
            <a:pPr marL="342900" indent="-342900">
              <a:buFont typeface="+mj-lt"/>
              <a:buAutoNum type="alphaLcParenR"/>
            </a:pPr>
            <a:r>
              <a:rPr lang="ru-RU" dirty="0" smtClean="0">
                <a:solidFill>
                  <a:schemeClr val="bg2"/>
                </a:solidFill>
              </a:rPr>
              <a:t>систематизации термических расчетов </a:t>
            </a:r>
            <a:r>
              <a:rPr lang="en-US" dirty="0" err="1" smtClean="0">
                <a:solidFill>
                  <a:schemeClr val="bg2"/>
                </a:solidFill>
              </a:rPr>
              <a:t>Abaqus</a:t>
            </a:r>
            <a:endParaRPr lang="ru-RU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dirty="0" smtClean="0">
                <a:solidFill>
                  <a:schemeClr val="bg2"/>
                </a:solidFill>
              </a:rPr>
              <a:t>интеграции множества расчетов с системой управления проектов</a:t>
            </a:r>
          </a:p>
          <a:p>
            <a:pPr marL="342900" indent="-342900">
              <a:buFont typeface="+mj-lt"/>
              <a:buAutoNum type="alphaLcParenR"/>
            </a:pPr>
            <a:r>
              <a:rPr lang="ru-RU" dirty="0" smtClean="0">
                <a:solidFill>
                  <a:schemeClr val="bg2"/>
                </a:solidFill>
              </a:rPr>
              <a:t>получения уведомлений по почте о расчетах, выполняемых в отделе (в т.ч. с указанием ошибок)</a:t>
            </a:r>
            <a:endParaRPr lang="en-US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dirty="0" smtClean="0">
                <a:solidFill>
                  <a:schemeClr val="bg2"/>
                </a:solidFill>
              </a:rPr>
              <a:t>упрощения процедуры подготовки к расчетам</a:t>
            </a:r>
          </a:p>
          <a:p>
            <a:pPr marL="342900" indent="-342900">
              <a:buFont typeface="+mj-lt"/>
              <a:buAutoNum type="alphaLcParenR"/>
            </a:pPr>
            <a:r>
              <a:rPr lang="ru-RU" dirty="0" smtClean="0">
                <a:solidFill>
                  <a:schemeClr val="bg2"/>
                </a:solidFill>
              </a:rPr>
              <a:t>интеграции расчетов </a:t>
            </a:r>
            <a:r>
              <a:rPr lang="en-US" dirty="0" err="1" smtClean="0">
                <a:solidFill>
                  <a:schemeClr val="bg2"/>
                </a:solidFill>
              </a:rPr>
              <a:t>Abaqus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u-RU" dirty="0" smtClean="0">
                <a:solidFill>
                  <a:schemeClr val="bg2"/>
                </a:solidFill>
              </a:rPr>
              <a:t>в среду </a:t>
            </a:r>
            <a:r>
              <a:rPr lang="en-US" dirty="0" smtClean="0">
                <a:solidFill>
                  <a:schemeClr val="bg2"/>
                </a:solidFill>
              </a:rPr>
              <a:t>Workbench</a:t>
            </a:r>
          </a:p>
          <a:p>
            <a:pPr marL="342900" indent="-342900">
              <a:buFont typeface="+mj-lt"/>
              <a:buAutoNum type="alphaLcParenR"/>
            </a:pPr>
            <a:r>
              <a:rPr lang="ru-RU" dirty="0" smtClean="0">
                <a:solidFill>
                  <a:schemeClr val="bg2"/>
                </a:solidFill>
              </a:rPr>
              <a:t>пакетного запуска расчетов</a:t>
            </a:r>
            <a:endParaRPr lang="en-US" b="1" i="1" baseline="30000" dirty="0" smtClean="0">
              <a:solidFill>
                <a:srgbClr val="0B830E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dirty="0" smtClean="0">
                <a:solidFill>
                  <a:schemeClr val="bg2"/>
                </a:solidFill>
              </a:rPr>
              <a:t>запуска расчетов с использованием файла параметров (конфига)</a:t>
            </a:r>
            <a:endParaRPr lang="en-US" b="1" i="1" baseline="30000" dirty="0" smtClean="0">
              <a:solidFill>
                <a:srgbClr val="0B830E"/>
              </a:solidFill>
            </a:endParaRPr>
          </a:p>
          <a:p>
            <a:pPr marL="342900" indent="-342900">
              <a:buFont typeface="+mj-lt"/>
              <a:buAutoNum type="alphaLcParenR"/>
            </a:pPr>
            <a:endParaRPr lang="en-US" b="1" i="1" baseline="30000" dirty="0" smtClean="0">
              <a:solidFill>
                <a:srgbClr val="0B830E"/>
              </a:solidFill>
            </a:endParaRPr>
          </a:p>
          <a:p>
            <a:pPr marL="342900" indent="-342900">
              <a:buFont typeface="+mj-lt"/>
              <a:buAutoNum type="alphaLcParenR"/>
            </a:pPr>
            <a:endParaRPr lang="ru-RU" b="1" dirty="0" smtClean="0">
              <a:solidFill>
                <a:srgbClr val="0B830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Известные проблемы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473" y="1124744"/>
            <a:ext cx="95050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ru-RU" strike="sngStrike" dirty="0" smtClean="0">
                <a:solidFill>
                  <a:schemeClr val="bg1">
                    <a:lumMod val="65000"/>
                  </a:schemeClr>
                </a:solidFill>
              </a:rPr>
              <a:t>Невозможно запустить калькулябу на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X64 </a:t>
            </a:r>
            <a:r>
              <a:rPr lang="ru-RU" strike="sngStrike" dirty="0" smtClean="0">
                <a:solidFill>
                  <a:schemeClr val="bg1">
                    <a:lumMod val="65000"/>
                  </a:schemeClr>
                </a:solidFill>
              </a:rPr>
              <a:t>для запуска </a:t>
            </a:r>
            <a:r>
              <a:rPr lang="en-US" strike="sngStrike" dirty="0" err="1" smtClean="0">
                <a:solidFill>
                  <a:schemeClr val="bg1">
                    <a:lumMod val="65000"/>
                  </a:schemeClr>
                </a:solidFill>
              </a:rPr>
              <a:t>Abaqus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6.7-3 32bit</a:t>
            </a:r>
            <a:endParaRPr lang="ru-RU" strike="sngStrike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ru-RU" strike="sngStrike" dirty="0" smtClean="0">
                <a:solidFill>
                  <a:schemeClr val="bg1">
                    <a:lumMod val="65000"/>
                  </a:schemeClr>
                </a:solidFill>
              </a:rPr>
              <a:t>Нежелательно запускать калькулябу в папке, где находятся каталоги с расчетами и при этом записывать в конфиг сетевой путь к этой же папке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ru-RU" strike="sngStrike" dirty="0" smtClean="0">
                <a:solidFill>
                  <a:schemeClr val="bg1">
                    <a:lumMod val="65000"/>
                  </a:schemeClr>
                </a:solidFill>
              </a:rPr>
              <a:t>пути будут дублироваться</a:t>
            </a:r>
          </a:p>
          <a:p>
            <a:pPr marL="342900" indent="-342900">
              <a:buAutoNum type="arabicParenR"/>
            </a:pPr>
            <a:r>
              <a:rPr lang="ru-RU" strike="sngStrike" dirty="0" smtClean="0">
                <a:solidFill>
                  <a:schemeClr val="bg1">
                    <a:lumMod val="65000"/>
                  </a:schemeClr>
                </a:solidFill>
              </a:rPr>
              <a:t>Невозможно обновить счетчик расчетов после изменения их количества в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mech.txt</a:t>
            </a: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chemeClr val="bg2"/>
                </a:solidFill>
              </a:rPr>
              <a:t>Невозможно встроить прогрессбар в код калькулябы и сделать его для точек стаб</a:t>
            </a:r>
            <a:endParaRPr lang="en-US" dirty="0" smtClean="0">
              <a:solidFill>
                <a:schemeClr val="bg2"/>
              </a:solidFill>
            </a:endParaRPr>
          </a:p>
          <a:p>
            <a:pPr marL="342900" indent="-342900">
              <a:buAutoNum type="arabicParenR"/>
            </a:pPr>
            <a:r>
              <a:rPr lang="ru-RU" strike="sngStrike" dirty="0" smtClean="0">
                <a:solidFill>
                  <a:schemeClr val="bg1">
                    <a:lumMod val="65000"/>
                  </a:schemeClr>
                </a:solidFill>
              </a:rPr>
              <a:t>Не работает вставка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controls 30 </a:t>
            </a:r>
            <a:r>
              <a:rPr lang="ru-RU" strike="sngStrike" dirty="0" smtClean="0">
                <a:solidFill>
                  <a:schemeClr val="bg1">
                    <a:lumMod val="65000"/>
                  </a:schemeClr>
                </a:solidFill>
              </a:rPr>
              <a:t>для второго и последующих расчетов на версиях ниже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1.5g6</a:t>
            </a:r>
          </a:p>
          <a:p>
            <a:pPr marL="342900" indent="-342900">
              <a:buAutoNum type="arabicParenR"/>
            </a:pPr>
            <a:r>
              <a:rPr lang="ru-RU" strike="sngStrike" dirty="0" smtClean="0">
                <a:solidFill>
                  <a:schemeClr val="bg1">
                    <a:lumMod val="65000"/>
                  </a:schemeClr>
                </a:solidFill>
              </a:rPr>
              <a:t>Калькуляба не может изменить значение памяти для решателя 6.7 в версии &gt;1.5g &lt;=1.5g6 </a:t>
            </a:r>
            <a:endParaRPr lang="en-US" strike="sngStrike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chemeClr val="bg2"/>
                </a:solidFill>
              </a:rPr>
              <a:t>Неверно записывается ODB в non-uniform расчетах (Depart chaud)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История изменений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3" y="1124744"/>
            <a:ext cx="950505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2"/>
                </a:solidFill>
              </a:rPr>
              <a:t>Новое в версии 1.5</a:t>
            </a:r>
            <a:r>
              <a:rPr lang="en-US" sz="1200" dirty="0" smtClean="0">
                <a:solidFill>
                  <a:schemeClr val="bg2"/>
                </a:solidFill>
              </a:rPr>
              <a:t>g8</a:t>
            </a:r>
            <a:r>
              <a:rPr lang="ru-RU" sz="1200" dirty="0" smtClean="0">
                <a:solidFill>
                  <a:schemeClr val="bg2"/>
                </a:solidFill>
              </a:rPr>
              <a:t>: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1200" b="1" dirty="0" err="1" smtClean="0">
                <a:solidFill>
                  <a:schemeClr val="bg2"/>
                </a:solidFill>
              </a:rPr>
              <a:t>Abacat</a:t>
            </a:r>
            <a:r>
              <a:rPr lang="en-US" sz="1200" b="1" dirty="0" smtClean="0">
                <a:solidFill>
                  <a:schemeClr val="bg2"/>
                </a:solidFill>
              </a:rPr>
              <a:t> </a:t>
            </a:r>
            <a:r>
              <a:rPr lang="ru-RU" sz="1200" b="1" dirty="0" smtClean="0">
                <a:solidFill>
                  <a:schemeClr val="bg2"/>
                </a:solidFill>
              </a:rPr>
              <a:t>обновлен до версии </a:t>
            </a:r>
            <a:r>
              <a:rPr lang="en-US" sz="1200" b="1" dirty="0" smtClean="0">
                <a:solidFill>
                  <a:schemeClr val="bg2"/>
                </a:solidFill>
              </a:rPr>
              <a:t>v03b02r06_c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Архиватор </a:t>
            </a:r>
            <a:r>
              <a:rPr lang="en-US" sz="1200" dirty="0" smtClean="0">
                <a:solidFill>
                  <a:schemeClr val="bg2"/>
                </a:solidFill>
              </a:rPr>
              <a:t>zip </a:t>
            </a:r>
            <a:r>
              <a:rPr lang="ru-RU" sz="1200" dirty="0" smtClean="0">
                <a:solidFill>
                  <a:schemeClr val="bg2"/>
                </a:solidFill>
              </a:rPr>
              <a:t>заменен на </a:t>
            </a:r>
            <a:r>
              <a:rPr lang="en-US" sz="1200" dirty="0" err="1" smtClean="0">
                <a:solidFill>
                  <a:schemeClr val="bg2"/>
                </a:solidFill>
              </a:rPr>
              <a:t>lzma</a:t>
            </a:r>
            <a:r>
              <a:rPr lang="en-US" sz="1200" dirty="0" smtClean="0">
                <a:solidFill>
                  <a:schemeClr val="bg2"/>
                </a:solidFill>
              </a:rPr>
              <a:t> (+tar), </a:t>
            </a:r>
            <a:r>
              <a:rPr lang="ru-RU" sz="1200" dirty="0" smtClean="0">
                <a:solidFill>
                  <a:schemeClr val="bg2"/>
                </a:solidFill>
              </a:rPr>
              <a:t>что уменьшает размер вложений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Параметр </a:t>
            </a:r>
            <a:r>
              <a:rPr lang="en-US" sz="1200" dirty="0" err="1" smtClean="0">
                <a:solidFill>
                  <a:schemeClr val="bg2"/>
                </a:solidFill>
              </a:rPr>
              <a:t>cpus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ru-RU" sz="1200" dirty="0" smtClean="0">
                <a:solidFill>
                  <a:schemeClr val="bg2"/>
                </a:solidFill>
              </a:rPr>
              <a:t>изменен на 8 (у нас снова в распоряжении 12 токенов на станцию)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Изменен </a:t>
            </a:r>
            <a:r>
              <a:rPr lang="ru-RU" sz="1200" dirty="0" smtClean="0">
                <a:solidFill>
                  <a:schemeClr val="bg2"/>
                </a:solidFill>
              </a:rPr>
              <a:t>формат даты в письмах: символ подчеркивания заменен на ноль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К списку известных пользователей добавлена Даша (</a:t>
            </a:r>
            <a:r>
              <a:rPr lang="en-US" sz="1200" dirty="0" smtClean="0">
                <a:solidFill>
                  <a:schemeClr val="bg2"/>
                </a:solidFill>
              </a:rPr>
              <a:t>sr01107)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В сборку добавлен файл с правилами для </a:t>
            </a:r>
            <a:r>
              <a:rPr lang="en-US" sz="1200" dirty="0" smtClean="0">
                <a:solidFill>
                  <a:schemeClr val="bg2"/>
                </a:solidFill>
              </a:rPr>
              <a:t>Outlook (</a:t>
            </a:r>
            <a:r>
              <a:rPr lang="ru-RU" sz="1200" dirty="0" smtClean="0">
                <a:solidFill>
                  <a:schemeClr val="bg2"/>
                </a:solidFill>
              </a:rPr>
              <a:t>распаковывается в </a:t>
            </a:r>
            <a:r>
              <a:rPr lang="en-US" sz="1200" dirty="0" err="1" smtClean="0">
                <a:solidFill>
                  <a:schemeClr val="bg2"/>
                </a:solidFill>
              </a:rPr>
              <a:t>therm</a:t>
            </a:r>
            <a:r>
              <a:rPr lang="en-US" sz="1200" dirty="0" smtClean="0">
                <a:solidFill>
                  <a:schemeClr val="bg2"/>
                </a:solidFill>
              </a:rPr>
              <a:t>; </a:t>
            </a:r>
            <a:r>
              <a:rPr lang="ru-RU" sz="1200" dirty="0" smtClean="0">
                <a:solidFill>
                  <a:schemeClr val="bg2"/>
                </a:solidFill>
              </a:rPr>
              <a:t>см. методу, как пользоваться)</a:t>
            </a:r>
            <a:endParaRPr lang="en-US" sz="1200" dirty="0" smtClean="0">
              <a:solidFill>
                <a:schemeClr val="bg2"/>
              </a:solidFill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endParaRPr lang="en-US" sz="1200" dirty="0" smtClean="0">
              <a:solidFill>
                <a:schemeClr val="bg2"/>
              </a:solidFill>
            </a:endParaRPr>
          </a:p>
          <a:p>
            <a:r>
              <a:rPr lang="ru-RU" sz="1200" dirty="0" smtClean="0">
                <a:solidFill>
                  <a:schemeClr val="bg2"/>
                </a:solidFill>
              </a:rPr>
              <a:t>В следующей версии: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1200" dirty="0" smtClean="0">
                <a:solidFill>
                  <a:schemeClr val="bg2"/>
                </a:solidFill>
              </a:rPr>
              <a:t>:: </a:t>
            </a:r>
            <a:r>
              <a:rPr lang="en-US" sz="1200" dirty="0" smtClean="0">
                <a:solidFill>
                  <a:schemeClr val="bg2"/>
                </a:solidFill>
              </a:rPr>
              <a:t>!added md5 hash sum creation for </a:t>
            </a:r>
            <a:r>
              <a:rPr lang="en-US" sz="1200" dirty="0" smtClean="0">
                <a:solidFill>
                  <a:schemeClr val="bg2"/>
                </a:solidFill>
              </a:rPr>
              <a:t>ODB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1200" dirty="0" smtClean="0">
                <a:solidFill>
                  <a:schemeClr val="bg2"/>
                </a:solidFill>
              </a:rPr>
              <a:t>:: !removed </a:t>
            </a:r>
            <a:r>
              <a:rPr lang="en-US" sz="1200" dirty="0" err="1" smtClean="0">
                <a:solidFill>
                  <a:schemeClr val="bg2"/>
                </a:solidFill>
              </a:rPr>
              <a:t>gpu</a:t>
            </a:r>
            <a:r>
              <a:rPr lang="en-US" sz="1200" dirty="0" smtClean="0">
                <a:solidFill>
                  <a:schemeClr val="bg2"/>
                </a:solidFill>
              </a:rPr>
              <a:t>=</a:t>
            </a:r>
            <a:r>
              <a:rPr lang="en-US" sz="1200" dirty="0" err="1" smtClean="0">
                <a:solidFill>
                  <a:schemeClr val="bg2"/>
                </a:solidFill>
              </a:rPr>
              <a:t>nvidia</a:t>
            </a:r>
            <a:r>
              <a:rPr lang="en-US" sz="1200" dirty="0" smtClean="0">
                <a:solidFill>
                  <a:schemeClr val="bg2"/>
                </a:solidFill>
              </a:rPr>
              <a:t> for 6.7</a:t>
            </a:r>
            <a:endParaRPr lang="en-US" sz="1200" dirty="0" smtClean="0">
              <a:solidFill>
                <a:schemeClr val="bg2"/>
              </a:solidFill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1200" dirty="0" smtClean="0">
                <a:solidFill>
                  <a:schemeClr val="bg2"/>
                </a:solidFill>
              </a:rPr>
              <a:t>:: !added select % of memory for 6.7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1200" dirty="0" smtClean="0">
                <a:solidFill>
                  <a:schemeClr val="bg2"/>
                </a:solidFill>
              </a:rPr>
              <a:t>:: !added infinitesimal=1000 to </a:t>
            </a:r>
            <a:r>
              <a:rPr lang="en-US" sz="1200" dirty="0" err="1" smtClean="0">
                <a:solidFill>
                  <a:schemeClr val="bg2"/>
                </a:solidFill>
              </a:rPr>
              <a:t>inp</a:t>
            </a:r>
            <a:r>
              <a:rPr lang="en-US" sz="1200" dirty="0" smtClean="0">
                <a:solidFill>
                  <a:schemeClr val="bg2"/>
                </a:solidFill>
              </a:rPr>
              <a:t> if error # appeared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1200" dirty="0" smtClean="0">
                <a:solidFill>
                  <a:schemeClr val="bg2"/>
                </a:solidFill>
              </a:rPr>
              <a:t>:: !turned back to token check using </a:t>
            </a:r>
            <a:r>
              <a:rPr lang="en-US" sz="1200" dirty="0" err="1" smtClean="0">
                <a:solidFill>
                  <a:schemeClr val="bg2"/>
                </a:solidFill>
              </a:rPr>
              <a:t>utils</a:t>
            </a:r>
            <a:r>
              <a:rPr lang="en-US" sz="1200" dirty="0" smtClean="0">
                <a:solidFill>
                  <a:schemeClr val="bg2"/>
                </a:solidFill>
              </a:rPr>
              <a:t> from 6.7 (6.11 has not them)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1200" dirty="0" smtClean="0">
                <a:solidFill>
                  <a:schemeClr val="bg2"/>
                </a:solidFill>
              </a:rPr>
              <a:t>:: !added ability to change </a:t>
            </a:r>
            <a:r>
              <a:rPr lang="en-US" sz="1200" dirty="0" err="1" smtClean="0">
                <a:solidFill>
                  <a:schemeClr val="bg2"/>
                </a:solidFill>
              </a:rPr>
              <a:t>params</a:t>
            </a:r>
            <a:r>
              <a:rPr lang="en-US" sz="1200" dirty="0" smtClean="0">
                <a:solidFill>
                  <a:schemeClr val="bg2"/>
                </a:solidFill>
              </a:rPr>
              <a:t> (</a:t>
            </a:r>
            <a:r>
              <a:rPr lang="en-US" sz="1200" dirty="0" err="1" smtClean="0">
                <a:solidFill>
                  <a:schemeClr val="bg2"/>
                </a:solidFill>
              </a:rPr>
              <a:t>cpus</a:t>
            </a:r>
            <a:r>
              <a:rPr lang="en-US" sz="1200" dirty="0" smtClean="0">
                <a:solidFill>
                  <a:schemeClr val="bg2"/>
                </a:solidFill>
              </a:rPr>
              <a:t>, </a:t>
            </a:r>
            <a:r>
              <a:rPr lang="en-US" sz="1200" dirty="0" err="1" smtClean="0">
                <a:solidFill>
                  <a:schemeClr val="bg2"/>
                </a:solidFill>
              </a:rPr>
              <a:t>mem</a:t>
            </a:r>
            <a:r>
              <a:rPr lang="en-US" sz="1200" dirty="0" smtClean="0">
                <a:solidFill>
                  <a:schemeClr val="bg2"/>
                </a:solidFill>
              </a:rPr>
              <a:t>) for next </a:t>
            </a:r>
            <a:r>
              <a:rPr lang="en-US" sz="1200" dirty="0" err="1" smtClean="0">
                <a:solidFill>
                  <a:schemeClr val="bg2"/>
                </a:solidFill>
              </a:rPr>
              <a:t>calculs</a:t>
            </a:r>
            <a:r>
              <a:rPr lang="en-US" sz="1200" dirty="0" smtClean="0">
                <a:solidFill>
                  <a:schemeClr val="bg2"/>
                </a:solidFill>
              </a:rPr>
              <a:t> in batch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1200" dirty="0" smtClean="0">
                <a:solidFill>
                  <a:schemeClr val="bg2"/>
                </a:solidFill>
              </a:rPr>
              <a:t>:: !turned back </a:t>
            </a:r>
            <a:r>
              <a:rPr lang="en-US" sz="1200" dirty="0" err="1" smtClean="0">
                <a:solidFill>
                  <a:schemeClr val="bg2"/>
                </a:solidFill>
              </a:rPr>
              <a:t>Tinit</a:t>
            </a:r>
            <a:r>
              <a:rPr lang="en-US" sz="1200" dirty="0" smtClean="0">
                <a:solidFill>
                  <a:schemeClr val="bg2"/>
                </a:solidFill>
              </a:rPr>
              <a:t> check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1200" dirty="0" smtClean="0">
                <a:solidFill>
                  <a:schemeClr val="bg2"/>
                </a:solidFill>
              </a:rPr>
              <a:t>:: !added analyze for </a:t>
            </a:r>
            <a:r>
              <a:rPr lang="en-US" sz="1200" dirty="0" err="1" smtClean="0">
                <a:solidFill>
                  <a:schemeClr val="bg2"/>
                </a:solidFill>
              </a:rPr>
              <a:t>stabi</a:t>
            </a:r>
            <a:r>
              <a:rPr lang="en-US" sz="1200" dirty="0" smtClean="0">
                <a:solidFill>
                  <a:schemeClr val="bg2"/>
                </a:solidFill>
              </a:rPr>
              <a:t> and make </a:t>
            </a:r>
            <a:r>
              <a:rPr lang="en-US" sz="1200" dirty="0" err="1" smtClean="0">
                <a:solidFill>
                  <a:schemeClr val="bg2"/>
                </a:solidFill>
              </a:rPr>
              <a:t>cpus</a:t>
            </a:r>
            <a:r>
              <a:rPr lang="en-US" sz="1200" dirty="0" smtClean="0">
                <a:solidFill>
                  <a:schemeClr val="bg2"/>
                </a:solidFill>
              </a:rPr>
              <a:t>=1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1200" dirty="0" smtClean="0">
                <a:solidFill>
                  <a:schemeClr val="bg2"/>
                </a:solidFill>
              </a:rPr>
              <a:t>:: !added sorting </a:t>
            </a:r>
            <a:r>
              <a:rPr lang="en-US" sz="1200" dirty="0" err="1" smtClean="0">
                <a:solidFill>
                  <a:schemeClr val="bg2"/>
                </a:solidFill>
              </a:rPr>
              <a:t>calculs</a:t>
            </a:r>
            <a:r>
              <a:rPr lang="en-US" sz="1200" dirty="0" smtClean="0">
                <a:solidFill>
                  <a:schemeClr val="bg2"/>
                </a:solidFill>
              </a:rPr>
              <a:t> by type: first stab points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1200" dirty="0" smtClean="0">
                <a:solidFill>
                  <a:schemeClr val="bg2"/>
                </a:solidFill>
              </a:rPr>
              <a:t>:: !allowed parallel </a:t>
            </a:r>
            <a:r>
              <a:rPr lang="en-US" sz="1200" dirty="0" err="1" smtClean="0">
                <a:solidFill>
                  <a:schemeClr val="bg2"/>
                </a:solidFill>
              </a:rPr>
              <a:t>calculs</a:t>
            </a:r>
            <a:r>
              <a:rPr lang="en-US" sz="1200" dirty="0" smtClean="0">
                <a:solidFill>
                  <a:schemeClr val="bg2"/>
                </a:solidFill>
              </a:rPr>
              <a:t>: up to 2 </a:t>
            </a:r>
            <a:r>
              <a:rPr lang="en-US" sz="1200" dirty="0" err="1" smtClean="0">
                <a:solidFill>
                  <a:schemeClr val="bg2"/>
                </a:solidFill>
              </a:rPr>
              <a:t>stabi</a:t>
            </a:r>
            <a:r>
              <a:rPr lang="en-US" sz="1200" dirty="0" smtClean="0">
                <a:solidFill>
                  <a:schemeClr val="bg2"/>
                </a:solidFill>
              </a:rPr>
              <a:t> (5+1 tokens each, </a:t>
            </a:r>
            <a:r>
              <a:rPr lang="en-US" sz="1200" dirty="0" err="1" smtClean="0">
                <a:solidFill>
                  <a:schemeClr val="bg2"/>
                </a:solidFill>
              </a:rPr>
              <a:t>cpus</a:t>
            </a:r>
            <a:r>
              <a:rPr lang="en-US" sz="1200" dirty="0" smtClean="0">
                <a:solidFill>
                  <a:schemeClr val="bg2"/>
                </a:solidFill>
              </a:rPr>
              <a:t>=2) or 1 stab (5 tokens) + 1 transient (5+2 tokens, </a:t>
            </a:r>
            <a:r>
              <a:rPr lang="en-US" sz="1200" dirty="0" err="1" smtClean="0">
                <a:solidFill>
                  <a:schemeClr val="bg2"/>
                </a:solidFill>
              </a:rPr>
              <a:t>cpus</a:t>
            </a:r>
            <a:r>
              <a:rPr lang="en-US" sz="1200" dirty="0" smtClean="0">
                <a:solidFill>
                  <a:schemeClr val="bg2"/>
                </a:solidFill>
              </a:rPr>
              <a:t>=3)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История изменений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3" y="1124744"/>
            <a:ext cx="95050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2"/>
                </a:solidFill>
              </a:rPr>
              <a:t>Новое в версии 1.5</a:t>
            </a:r>
            <a:r>
              <a:rPr lang="en-US" sz="1200" dirty="0" smtClean="0">
                <a:solidFill>
                  <a:schemeClr val="bg2"/>
                </a:solidFill>
              </a:rPr>
              <a:t>g</a:t>
            </a:r>
            <a:r>
              <a:rPr lang="ru-RU" sz="1200" dirty="0" smtClean="0">
                <a:solidFill>
                  <a:schemeClr val="bg2"/>
                </a:solidFill>
              </a:rPr>
              <a:t>7: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Исправлена корректировка памяти для абакус 6.7 во всех режимах (ручной/авто)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Исправлен алгоритм проверки существования конфига и inp (при существовании конфига старые файлы очищаются)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Новое исправление ошибки controls=30 для 2 и последующих расчетов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Исправлены проверка на стаб.точку и соотв.сообщения в письмах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Исправлена обработка frequency для стаб.точек (теперь этот параметр пропускается)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При редактировании </a:t>
            </a:r>
            <a:r>
              <a:rPr lang="en-US" sz="1200" dirty="0" err="1" smtClean="0">
                <a:solidFill>
                  <a:schemeClr val="bg2"/>
                </a:solidFill>
              </a:rPr>
              <a:t>mec</a:t>
            </a:r>
            <a:r>
              <a:rPr lang="fr-FR" sz="1200" dirty="0" smtClean="0">
                <a:solidFill>
                  <a:schemeClr val="bg2"/>
                </a:solidFill>
              </a:rPr>
              <a:t>h.txt </a:t>
            </a:r>
            <a:r>
              <a:rPr lang="ru-RU" sz="1200" dirty="0" smtClean="0">
                <a:solidFill>
                  <a:schemeClr val="bg2"/>
                </a:solidFill>
              </a:rPr>
              <a:t>во время диалога будет правильно пересчитано общее количество расчетов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Увеличено до 100 число строк в логах второго письма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Прекращена поддержка абакус 6.7 32-бит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Установлено значение cpus=2 по умолчанию из-за ограничений лицензии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Добавлен параметр gpu=nvidia по умолчанию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Установлено новое значение памяти для 6.11 – 50%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inp/cca теперь добавляются к первому письму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Локальные пути приводятся к </a:t>
            </a:r>
            <a:r>
              <a:rPr lang="ru-RU" sz="1200" dirty="0" smtClean="0">
                <a:solidFill>
                  <a:schemeClr val="bg2"/>
                </a:solidFill>
                <a:hlinkClick r:id="rId3"/>
              </a:rPr>
              <a:t>\\UNC</a:t>
            </a:r>
            <a:endParaRPr lang="ru-RU" sz="1200" dirty="0" smtClean="0">
              <a:solidFill>
                <a:schemeClr val="bg2"/>
              </a:solidFill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Мелкие улучшения кода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Письма расчетов, запущенных из-под московского домена, должны теперь приниматься в </a:t>
            </a:r>
            <a:r>
              <a:rPr lang="en-US" sz="1200" dirty="0" smtClean="0">
                <a:solidFill>
                  <a:schemeClr val="bg2"/>
                </a:solidFill>
              </a:rPr>
              <a:t>S</a:t>
            </a:r>
            <a:r>
              <a:rPr lang="ru-RU" sz="1200" dirty="0" smtClean="0">
                <a:solidFill>
                  <a:schemeClr val="bg2"/>
                </a:solidFill>
              </a:rPr>
              <a:t>_</a:t>
            </a:r>
            <a:r>
              <a:rPr lang="en-US" sz="1200" dirty="0" smtClean="0">
                <a:solidFill>
                  <a:schemeClr val="bg2"/>
                </a:solidFill>
              </a:rPr>
              <a:t>CT</a:t>
            </a:r>
            <a:r>
              <a:rPr lang="ru-RU" sz="1200" dirty="0" smtClean="0">
                <a:solidFill>
                  <a:schemeClr val="bg2"/>
                </a:solidFill>
              </a:rPr>
              <a:t> (временно)</a:t>
            </a:r>
          </a:p>
          <a:p>
            <a:endParaRPr lang="ru-RU" sz="1200" dirty="0" smtClean="0">
              <a:solidFill>
                <a:schemeClr val="bg2"/>
              </a:solidFill>
            </a:endParaRPr>
          </a:p>
          <a:p>
            <a:r>
              <a:rPr lang="ru-RU" sz="1200" dirty="0" smtClean="0">
                <a:solidFill>
                  <a:schemeClr val="bg2"/>
                </a:solidFill>
              </a:rPr>
              <a:t>Новое в версии 1.5</a:t>
            </a:r>
            <a:r>
              <a:rPr lang="en-US" sz="1200" dirty="0" smtClean="0">
                <a:solidFill>
                  <a:schemeClr val="bg2"/>
                </a:solidFill>
              </a:rPr>
              <a:t>g6</a:t>
            </a:r>
            <a:r>
              <a:rPr lang="ru-RU" sz="1200" dirty="0" smtClean="0">
                <a:solidFill>
                  <a:schemeClr val="bg2"/>
                </a:solidFill>
              </a:rPr>
              <a:t>: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200" dirty="0" smtClean="0">
                <a:solidFill>
                  <a:schemeClr val="bg2"/>
                </a:solidFill>
              </a:rPr>
              <a:t>исправлена ошибка вставки параметра </a:t>
            </a:r>
            <a:r>
              <a:rPr lang="en-US" sz="1200" dirty="0" smtClean="0">
                <a:solidFill>
                  <a:schemeClr val="bg2"/>
                </a:solidFill>
              </a:rPr>
              <a:t>30U (controls 30…) </a:t>
            </a:r>
            <a:r>
              <a:rPr lang="ru-RU" sz="1200" dirty="0" smtClean="0">
                <a:solidFill>
                  <a:schemeClr val="bg2"/>
                </a:solidFill>
              </a:rPr>
              <a:t>во второй и последующие расчеты (</a:t>
            </a:r>
            <a:r>
              <a:rPr lang="en-US" sz="1200" dirty="0" err="1" smtClean="0">
                <a:solidFill>
                  <a:schemeClr val="bg2"/>
                </a:solidFill>
              </a:rPr>
              <a:t>setlocal</a:t>
            </a:r>
            <a:r>
              <a:rPr lang="en-US" sz="1200" dirty="0" smtClean="0">
                <a:solidFill>
                  <a:schemeClr val="bg2"/>
                </a:solidFill>
              </a:rPr>
              <a:t>)</a:t>
            </a:r>
            <a:endParaRPr lang="ru-RU" sz="12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200" dirty="0" smtClean="0">
                <a:solidFill>
                  <a:schemeClr val="bg2"/>
                </a:solidFill>
              </a:rPr>
              <a:t>мелкие улучшения в отчетах</a:t>
            </a:r>
            <a:endParaRPr lang="en-US" sz="12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endParaRPr lang="ru-RU" sz="1200" dirty="0" smtClean="0">
              <a:solidFill>
                <a:schemeClr val="bg2"/>
              </a:solidFill>
            </a:endParaRPr>
          </a:p>
          <a:p>
            <a:pPr marL="342900" indent="-342900"/>
            <a:r>
              <a:rPr lang="ru-RU" sz="1200" dirty="0" smtClean="0">
                <a:solidFill>
                  <a:schemeClr val="bg2"/>
                </a:solidFill>
              </a:rPr>
              <a:t>Документация: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200" dirty="0" smtClean="0">
                <a:solidFill>
                  <a:schemeClr val="bg2"/>
                </a:solidFill>
              </a:rPr>
              <a:t>добавлено описание новых ошибок</a:t>
            </a:r>
          </a:p>
          <a:p>
            <a:pPr marL="342900" indent="-342900">
              <a:buFont typeface="+mj-lt"/>
              <a:buAutoNum type="alphaLcParenR"/>
            </a:pPr>
            <a:endParaRPr lang="ru-RU" sz="1200" dirty="0" smtClean="0">
              <a:solidFill>
                <a:schemeClr val="bg2"/>
              </a:solidFill>
            </a:endParaRPr>
          </a:p>
          <a:p>
            <a:pPr marL="342900" indent="-342900"/>
            <a:r>
              <a:rPr lang="ru-RU" sz="1200" dirty="0" smtClean="0">
                <a:solidFill>
                  <a:schemeClr val="bg2"/>
                </a:solidFill>
              </a:rPr>
              <a:t>Новое в версии 1.5</a:t>
            </a:r>
            <a:r>
              <a:rPr lang="en-US" sz="1200" dirty="0" smtClean="0">
                <a:solidFill>
                  <a:schemeClr val="bg2"/>
                </a:solidFill>
              </a:rPr>
              <a:t>g</a:t>
            </a:r>
            <a:r>
              <a:rPr lang="ru-RU" sz="1200" dirty="0" smtClean="0">
                <a:solidFill>
                  <a:schemeClr val="bg2"/>
                </a:solidFill>
              </a:rPr>
              <a:t>5: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200" dirty="0" smtClean="0">
                <a:solidFill>
                  <a:schemeClr val="bg2"/>
                </a:solidFill>
              </a:rPr>
              <a:t>тестовая версия для алгоритма «каждому расчету – своя папка»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История изменений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3" y="1124744"/>
            <a:ext cx="95050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2"/>
                </a:solidFill>
              </a:rPr>
              <a:t>Новое в версии 1.5</a:t>
            </a:r>
            <a:r>
              <a:rPr lang="en-US" sz="1400" dirty="0" smtClean="0">
                <a:solidFill>
                  <a:schemeClr val="bg2"/>
                </a:solidFill>
              </a:rPr>
              <a:t>g</a:t>
            </a:r>
            <a:r>
              <a:rPr lang="ru-RU" sz="1400" dirty="0" smtClean="0">
                <a:solidFill>
                  <a:schemeClr val="bg2"/>
                </a:solidFill>
              </a:rPr>
              <a:t>4:</a:t>
            </a:r>
          </a:p>
          <a:p>
            <a:pPr marL="342900" indent="-342900">
              <a:buFont typeface="+mj-lt"/>
              <a:buAutoNum type="alphaLcParenR"/>
            </a:pP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версия </a:t>
            </a:r>
            <a:r>
              <a:rPr lang="en-US" sz="1400" dirty="0" err="1" smtClean="0">
                <a:solidFill>
                  <a:schemeClr val="bg2"/>
                </a:solidFill>
              </a:rPr>
              <a:t>abacat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ru-RU" sz="1400" dirty="0" smtClean="0">
                <a:solidFill>
                  <a:schemeClr val="bg2"/>
                </a:solidFill>
              </a:rPr>
              <a:t>обновлена до </a:t>
            </a:r>
            <a:r>
              <a:rPr lang="en-US" sz="1400" dirty="0" smtClean="0">
                <a:solidFill>
                  <a:schemeClr val="bg2"/>
                </a:solidFill>
              </a:rPr>
              <a:t>v</a:t>
            </a:r>
            <a:r>
              <a:rPr lang="ru-RU" sz="1400" dirty="0" smtClean="0">
                <a:solidFill>
                  <a:schemeClr val="bg2"/>
                </a:solidFill>
              </a:rPr>
              <a:t>03</a:t>
            </a:r>
            <a:r>
              <a:rPr lang="en-US" sz="1400" dirty="0" smtClean="0">
                <a:solidFill>
                  <a:schemeClr val="bg2"/>
                </a:solidFill>
              </a:rPr>
              <a:t>b</a:t>
            </a:r>
            <a:r>
              <a:rPr lang="ru-RU" sz="1400" dirty="0" smtClean="0">
                <a:solidFill>
                  <a:schemeClr val="bg2"/>
                </a:solidFill>
              </a:rPr>
              <a:t>02</a:t>
            </a:r>
            <a:r>
              <a:rPr lang="en-US" sz="1400" dirty="0" smtClean="0">
                <a:solidFill>
                  <a:schemeClr val="bg2"/>
                </a:solidFill>
              </a:rPr>
              <a:t>r</a:t>
            </a:r>
            <a:r>
              <a:rPr lang="ru-RU" sz="1400" dirty="0" smtClean="0">
                <a:solidFill>
                  <a:schemeClr val="bg2"/>
                </a:solidFill>
              </a:rPr>
              <a:t>06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улучшен алгоритм работы, связанный с переменными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исправлена ошибка, приводящая к остановке пакетного режима если в папке нет </a:t>
            </a:r>
            <a:r>
              <a:rPr lang="en-US" sz="1400" dirty="0" err="1" smtClean="0">
                <a:solidFill>
                  <a:schemeClr val="bg2"/>
                </a:solidFill>
              </a:rPr>
              <a:t>inp</a:t>
            </a:r>
            <a:endParaRPr lang="ru-RU" sz="1400" dirty="0" smtClean="0">
              <a:solidFill>
                <a:schemeClr val="bg2"/>
              </a:solidFill>
            </a:endParaRPr>
          </a:p>
          <a:p>
            <a:endParaRPr lang="ru-RU" sz="1400" dirty="0" smtClean="0">
              <a:solidFill>
                <a:schemeClr val="bg2"/>
              </a:solidFill>
            </a:endParaRPr>
          </a:p>
          <a:p>
            <a:r>
              <a:rPr lang="ru-RU" sz="1400" dirty="0" smtClean="0">
                <a:solidFill>
                  <a:schemeClr val="bg2"/>
                </a:solidFill>
              </a:rPr>
              <a:t>Новое в версии 1.5</a:t>
            </a:r>
            <a:r>
              <a:rPr lang="en-US" sz="1400" dirty="0" smtClean="0">
                <a:solidFill>
                  <a:schemeClr val="bg2"/>
                </a:solidFill>
              </a:rPr>
              <a:t>g3</a:t>
            </a:r>
            <a:r>
              <a:rPr lang="ru-RU" sz="1400" dirty="0" smtClean="0">
                <a:solidFill>
                  <a:schemeClr val="bg2"/>
                </a:solidFill>
              </a:rPr>
              <a:t>:</a:t>
            </a:r>
          </a:p>
          <a:p>
            <a:pPr marL="342900" indent="-342900">
              <a:buFont typeface="+mj-lt"/>
              <a:buAutoNum type="alphaLcParenR"/>
            </a:pP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изменено представление времени расчета – теперь время выводится в часах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добавлены новые информационные поля в файл статистики</a:t>
            </a:r>
          </a:p>
          <a:p>
            <a:endParaRPr lang="ru-RU" sz="1400" dirty="0" smtClean="0">
              <a:solidFill>
                <a:schemeClr val="bg2"/>
              </a:solidFill>
            </a:endParaRPr>
          </a:p>
          <a:p>
            <a:endParaRPr lang="en-US" sz="1400" dirty="0" smtClean="0">
              <a:solidFill>
                <a:schemeClr val="bg2"/>
              </a:solidFill>
            </a:endParaRPr>
          </a:p>
          <a:p>
            <a:r>
              <a:rPr lang="ru-RU" sz="1400" dirty="0" smtClean="0">
                <a:solidFill>
                  <a:schemeClr val="bg2"/>
                </a:solidFill>
              </a:rPr>
              <a:t>Новое в версии 1.5</a:t>
            </a:r>
            <a:r>
              <a:rPr lang="en-US" sz="1400" dirty="0" smtClean="0">
                <a:solidFill>
                  <a:schemeClr val="bg2"/>
                </a:solidFill>
              </a:rPr>
              <a:t>g2</a:t>
            </a:r>
            <a:r>
              <a:rPr lang="ru-RU" sz="1400" dirty="0" smtClean="0">
                <a:solidFill>
                  <a:schemeClr val="bg2"/>
                </a:solidFill>
              </a:rPr>
              <a:t>:</a:t>
            </a:r>
          </a:p>
          <a:p>
            <a:pPr marL="342900" indent="-342900">
              <a:buFont typeface="+mj-lt"/>
              <a:buAutoNum type="alphaLcParenR"/>
            </a:pP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исправлена ошибка в процедуре вставки параметра </a:t>
            </a:r>
            <a:r>
              <a:rPr lang="en-US" sz="1400" dirty="0" smtClean="0">
                <a:solidFill>
                  <a:schemeClr val="bg2"/>
                </a:solidFill>
              </a:rPr>
              <a:t>CONTROLS </a:t>
            </a:r>
            <a:r>
              <a:rPr lang="ru-RU" sz="1400" dirty="0" smtClean="0">
                <a:solidFill>
                  <a:schemeClr val="bg2"/>
                </a:solidFill>
              </a:rPr>
              <a:t>для 2-го и последующих расчетов в пакетном расчете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улучшен алгоритм поиска папок с расчетами для пакетного запуска (</a:t>
            </a:r>
            <a:r>
              <a:rPr lang="en-US" sz="1400" dirty="0" smtClean="0">
                <a:solidFill>
                  <a:schemeClr val="bg2"/>
                </a:solidFill>
              </a:rPr>
              <a:t>abaqus.inp </a:t>
            </a:r>
            <a:r>
              <a:rPr lang="ru-RU" sz="1400" dirty="0" smtClean="0">
                <a:solidFill>
                  <a:schemeClr val="bg2"/>
                </a:solidFill>
              </a:rPr>
              <a:t>заменен на </a:t>
            </a:r>
            <a:r>
              <a:rPr lang="en-US" sz="1400" dirty="0" err="1" smtClean="0">
                <a:solidFill>
                  <a:schemeClr val="bg2"/>
                </a:solidFill>
              </a:rPr>
              <a:t>cca</a:t>
            </a:r>
            <a:r>
              <a:rPr lang="en-US" sz="1400" dirty="0" smtClean="0">
                <a:solidFill>
                  <a:schemeClr val="bg2"/>
                </a:solidFill>
              </a:rPr>
              <a:t>)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деактивирован </a:t>
            </a:r>
            <a:r>
              <a:rPr lang="en-US" sz="1400" dirty="0" smtClean="0">
                <a:solidFill>
                  <a:schemeClr val="bg2"/>
                </a:solidFill>
              </a:rPr>
              <a:t>logoff</a:t>
            </a: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к набору утилит добавлен консольный калькулятор </a:t>
            </a:r>
            <a:r>
              <a:rPr lang="en-US" sz="1400" dirty="0" smtClean="0">
                <a:solidFill>
                  <a:schemeClr val="bg2"/>
                </a:solidFill>
              </a:rPr>
              <a:t>clc.exe</a:t>
            </a:r>
            <a:r>
              <a:rPr lang="ru-RU" sz="1400" dirty="0" smtClean="0">
                <a:solidFill>
                  <a:schemeClr val="bg2"/>
                </a:solidFill>
              </a:rPr>
              <a:t> (требуется для прогрессбара)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к набору файлов добавлен скрипт </a:t>
            </a:r>
            <a:r>
              <a:rPr lang="en-US" sz="1400" dirty="0" smtClean="0">
                <a:solidFill>
                  <a:schemeClr val="bg2"/>
                </a:solidFill>
              </a:rPr>
              <a:t>pbar.cmd – </a:t>
            </a:r>
            <a:r>
              <a:rPr lang="ru-RU" sz="1400" dirty="0" smtClean="0">
                <a:solidFill>
                  <a:schemeClr val="bg2"/>
                </a:solidFill>
              </a:rPr>
              <a:t>прогрессбар для нестационарного расчета (запускать отдельно)</a:t>
            </a:r>
          </a:p>
          <a:p>
            <a:pPr marL="342900" indent="-342900">
              <a:buFont typeface="+mj-lt"/>
              <a:buAutoNum type="alphaLcParenR"/>
            </a:pPr>
            <a:endParaRPr lang="ru-RU" sz="14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История изменений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3" y="1124744"/>
            <a:ext cx="95050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2"/>
                </a:solidFill>
              </a:rPr>
              <a:t>Новое в версии 1.5</a:t>
            </a:r>
            <a:r>
              <a:rPr lang="en-US" sz="1400" dirty="0" smtClean="0">
                <a:solidFill>
                  <a:schemeClr val="bg2"/>
                </a:solidFill>
              </a:rPr>
              <a:t>g</a:t>
            </a:r>
            <a:r>
              <a:rPr lang="ru-RU" sz="1400" dirty="0" smtClean="0">
                <a:solidFill>
                  <a:schemeClr val="bg2"/>
                </a:solidFill>
              </a:rPr>
              <a:t>:</a:t>
            </a:r>
          </a:p>
          <a:p>
            <a:pPr marL="342900" indent="-342900">
              <a:buFont typeface="+mj-lt"/>
              <a:buAutoNum type="alphaLcParenR"/>
            </a:pP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добавлена поддержка абакус 6.11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поддержка графического процессора </a:t>
            </a:r>
            <a:r>
              <a:rPr lang="en-US" sz="1400" dirty="0" smtClean="0">
                <a:solidFill>
                  <a:schemeClr val="bg2"/>
                </a:solidFill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</a:rPr>
              <a:t>cpus</a:t>
            </a:r>
            <a:r>
              <a:rPr lang="en-US" sz="1400" dirty="0" smtClean="0">
                <a:solidFill>
                  <a:schemeClr val="bg2"/>
                </a:solidFill>
              </a:rPr>
              <a:t>=8 </a:t>
            </a:r>
            <a:r>
              <a:rPr lang="en-US" sz="1400" dirty="0" err="1" smtClean="0">
                <a:solidFill>
                  <a:schemeClr val="bg2"/>
                </a:solidFill>
              </a:rPr>
              <a:t>gpu</a:t>
            </a:r>
            <a:r>
              <a:rPr lang="en-US" sz="1400" dirty="0" smtClean="0">
                <a:solidFill>
                  <a:schemeClr val="bg2"/>
                </a:solidFill>
              </a:rPr>
              <a:t>=</a:t>
            </a:r>
            <a:r>
              <a:rPr lang="en-US" sz="1400" dirty="0" err="1" smtClean="0">
                <a:solidFill>
                  <a:schemeClr val="bg2"/>
                </a:solidFill>
              </a:rPr>
              <a:t>nvidia</a:t>
            </a:r>
            <a:r>
              <a:rPr lang="en-US" sz="1400" dirty="0" smtClean="0">
                <a:solidFill>
                  <a:schemeClr val="bg2"/>
                </a:solidFill>
              </a:rPr>
              <a:t>)</a:t>
            </a:r>
            <a:r>
              <a:rPr lang="ru-RU" sz="1400" dirty="0" smtClean="0">
                <a:solidFill>
                  <a:schemeClr val="bg2"/>
                </a:solidFill>
              </a:rPr>
              <a:t> не работает из-за отсутствия лицензии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исправлен </a:t>
            </a:r>
            <a:r>
              <a:rPr lang="en-US" sz="1400" dirty="0" smtClean="0">
                <a:solidFill>
                  <a:schemeClr val="bg2"/>
                </a:solidFill>
              </a:rPr>
              <a:t>abaqus_v6.env </a:t>
            </a:r>
            <a:r>
              <a:rPr lang="ru-RU" sz="1400" dirty="0" smtClean="0">
                <a:solidFill>
                  <a:schemeClr val="bg2"/>
                </a:solidFill>
              </a:rPr>
              <a:t>для абакус 6.11 (параметры </a:t>
            </a:r>
            <a:r>
              <a:rPr lang="en-US" sz="1400" dirty="0" err="1" smtClean="0">
                <a:solidFill>
                  <a:schemeClr val="bg2"/>
                </a:solidFill>
              </a:rPr>
              <a:t>standard_memory</a:t>
            </a:r>
            <a:r>
              <a:rPr lang="en-US" sz="1400" dirty="0" smtClean="0">
                <a:solidFill>
                  <a:schemeClr val="bg2"/>
                </a:solidFill>
              </a:rPr>
              <a:t> = , </a:t>
            </a:r>
            <a:r>
              <a:rPr lang="en-US" sz="1400" dirty="0" err="1" smtClean="0">
                <a:solidFill>
                  <a:schemeClr val="bg2"/>
                </a:solidFill>
              </a:rPr>
              <a:t>pre_memory</a:t>
            </a:r>
            <a:r>
              <a:rPr lang="en-US" sz="1400" dirty="0" smtClean="0">
                <a:solidFill>
                  <a:schemeClr val="bg2"/>
                </a:solidFill>
              </a:rPr>
              <a:t> = </a:t>
            </a:r>
            <a:r>
              <a:rPr lang="ru-RU" sz="1400" dirty="0" smtClean="0">
                <a:solidFill>
                  <a:schemeClr val="bg2"/>
                </a:solidFill>
              </a:rPr>
              <a:t>заменены на </a:t>
            </a:r>
            <a:r>
              <a:rPr lang="en-US" sz="1400" dirty="0" smtClean="0">
                <a:solidFill>
                  <a:schemeClr val="bg2"/>
                </a:solidFill>
              </a:rPr>
              <a:t>memory = ‘xx %’</a:t>
            </a:r>
            <a:r>
              <a:rPr lang="ru-RU" sz="1400" dirty="0" smtClean="0">
                <a:solidFill>
                  <a:schemeClr val="bg2"/>
                </a:solidFill>
              </a:rPr>
              <a:t> – для 6.11 память задается в процентах, число от 1 до 100 от свободной оперативки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исправлен алгоритм исправления размера памяти для абакус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исправлена ошибка удвоения количества расчетных папок в случае заполнения </a:t>
            </a:r>
            <a:r>
              <a:rPr lang="en-US" sz="1400" dirty="0" smtClean="0">
                <a:solidFill>
                  <a:schemeClr val="bg2"/>
                </a:solidFill>
              </a:rPr>
              <a:t>source= </a:t>
            </a:r>
            <a:r>
              <a:rPr lang="ru-RU" sz="1400" dirty="0" smtClean="0">
                <a:solidFill>
                  <a:schemeClr val="bg2"/>
                </a:solidFill>
              </a:rPr>
              <a:t>в конфиге и расчета в текущей папке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добавлен счетчик расчетов </a:t>
            </a:r>
            <a:r>
              <a:rPr lang="en-US" sz="1400" dirty="0" err="1" smtClean="0">
                <a:solidFill>
                  <a:schemeClr val="bg2"/>
                </a:solidFill>
              </a:rPr>
              <a:t>i</a:t>
            </a:r>
            <a:r>
              <a:rPr lang="en-US" sz="1400" dirty="0" smtClean="0">
                <a:solidFill>
                  <a:schemeClr val="bg2"/>
                </a:solidFill>
              </a:rPr>
              <a:t> / j, </a:t>
            </a:r>
            <a:r>
              <a:rPr lang="ru-RU" sz="1400" dirty="0" smtClean="0">
                <a:solidFill>
                  <a:schemeClr val="bg2"/>
                </a:solidFill>
              </a:rPr>
              <a:t>где </a:t>
            </a:r>
            <a:r>
              <a:rPr lang="en-US" sz="1400" dirty="0" err="1" smtClean="0">
                <a:solidFill>
                  <a:schemeClr val="bg2"/>
                </a:solidFill>
              </a:rPr>
              <a:t>i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ru-RU" sz="1400" dirty="0" smtClean="0">
                <a:solidFill>
                  <a:schemeClr val="bg2"/>
                </a:solidFill>
              </a:rPr>
              <a:t>текущий расчет, </a:t>
            </a:r>
            <a:r>
              <a:rPr lang="en-US" sz="1400" dirty="0" smtClean="0">
                <a:solidFill>
                  <a:schemeClr val="bg2"/>
                </a:solidFill>
              </a:rPr>
              <a:t>j – </a:t>
            </a:r>
            <a:r>
              <a:rPr lang="ru-RU" sz="1400" dirty="0" smtClean="0">
                <a:solidFill>
                  <a:schemeClr val="bg2"/>
                </a:solidFill>
              </a:rPr>
              <a:t>всего расчетов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исправлена ошибка показа начальной температуры в случае, когда она берется из другого расчета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добавлено число элементов модели в отчет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добавлено число уравнений (ст. свободы) в отчет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добавлено число операций с плав.точкой в отчет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улучшен фильтр ошибок в отчете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мелкие улучшения в отчетах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endParaRPr lang="ru-RU" sz="1400" dirty="0" smtClean="0">
              <a:solidFill>
                <a:schemeClr val="bg2"/>
              </a:solidFill>
            </a:endParaRPr>
          </a:p>
          <a:p>
            <a:pPr marL="342900" indent="-342900"/>
            <a:r>
              <a:rPr lang="ru-RU" sz="1400" dirty="0" smtClean="0">
                <a:solidFill>
                  <a:schemeClr val="bg2"/>
                </a:solidFill>
              </a:rPr>
              <a:t>Документация:</a:t>
            </a:r>
          </a:p>
          <a:p>
            <a:pPr marL="342900" indent="-342900">
              <a:buFont typeface="+mj-lt"/>
              <a:buAutoNum type="alphaLcParenR"/>
            </a:pPr>
            <a:r>
              <a:rPr lang="ru-RU" sz="1400" dirty="0" smtClean="0">
                <a:solidFill>
                  <a:schemeClr val="bg2"/>
                </a:solidFill>
              </a:rPr>
              <a:t>добавлено описание новых ошибок</a:t>
            </a:r>
          </a:p>
          <a:p>
            <a:pPr marL="342900" indent="-342900">
              <a:buFont typeface="+mj-lt"/>
              <a:buAutoNum type="alphaLcParenR"/>
            </a:pPr>
            <a:endParaRPr lang="ru-RU" sz="14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fran - Bleu">
  <a:themeElements>
    <a:clrScheme name="">
      <a:dk1>
        <a:srgbClr val="000000"/>
      </a:dk1>
      <a:lt1>
        <a:srgbClr val="FFFFFF"/>
      </a:lt1>
      <a:dk2>
        <a:srgbClr val="FFFFFF"/>
      </a:dk2>
      <a:lt2>
        <a:srgbClr val="003F8A"/>
      </a:lt2>
      <a:accent1>
        <a:srgbClr val="1F85B7"/>
      </a:accent1>
      <a:accent2>
        <a:srgbClr val="79B6D3"/>
      </a:accent2>
      <a:accent3>
        <a:srgbClr val="FFFFFF"/>
      </a:accent3>
      <a:accent4>
        <a:srgbClr val="000000"/>
      </a:accent4>
      <a:accent5>
        <a:srgbClr val="ABC2D8"/>
      </a:accent5>
      <a:accent6>
        <a:srgbClr val="6DA5BF"/>
      </a:accent6>
      <a:hlink>
        <a:srgbClr val="0000FF"/>
      </a:hlink>
      <a:folHlink>
        <a:srgbClr val="0000FF"/>
      </a:folHlink>
    </a:clrScheme>
    <a:fontScheme name="1_Safran - Bleu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afran - Ble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fran - Ble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fran - Ble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fran - Ble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fran - Ble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fran - Ble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fran - Ble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fran - Ble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fran - Ble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fran - Ble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fran - Ble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fran - Ble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fran - Bleu 13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79B6D3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6DA5BF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fran - Bleu 14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F29300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DB8500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fran - Bleu 15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A7C500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97B200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fran - Bleu 16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737373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Safran - Bleu">
  <a:themeElements>
    <a:clrScheme name="">
      <a:dk1>
        <a:srgbClr val="000000"/>
      </a:dk1>
      <a:lt1>
        <a:srgbClr val="FFFFFF"/>
      </a:lt1>
      <a:dk2>
        <a:srgbClr val="FFFFFF"/>
      </a:dk2>
      <a:lt2>
        <a:srgbClr val="003F8A"/>
      </a:lt2>
      <a:accent1>
        <a:srgbClr val="1F85B7"/>
      </a:accent1>
      <a:accent2>
        <a:srgbClr val="79B6D3"/>
      </a:accent2>
      <a:accent3>
        <a:srgbClr val="FFFFFF"/>
      </a:accent3>
      <a:accent4>
        <a:srgbClr val="000000"/>
      </a:accent4>
      <a:accent5>
        <a:srgbClr val="ABC2D8"/>
      </a:accent5>
      <a:accent6>
        <a:srgbClr val="6DA5BF"/>
      </a:accent6>
      <a:hlink>
        <a:srgbClr val="0000FF"/>
      </a:hlink>
      <a:folHlink>
        <a:srgbClr val="0000FF"/>
      </a:folHlink>
    </a:clrScheme>
    <a:fontScheme name="2_Safran - Bleu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fran - Ble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13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79B6D3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6DA5BF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14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F29300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DB8500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15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A7C500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97B200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16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737373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721B5F8F171BF4BA7DF5A3115E8BD42" ma:contentTypeVersion="0" ma:contentTypeDescription="Создание документа." ma:contentTypeScope="" ma:versionID="50ced117cb58b886ca32a42aea505212">
  <xsd:schema xmlns:xsd="http://www.w3.org/2001/XMLSchema" xmlns:p="http://schemas.microsoft.com/office/2006/metadata/properties" targetNamespace="http://schemas.microsoft.com/office/2006/metadata/properties" ma:root="true" ma:fieldsID="53974d1da0c14f073d2cc649cae9f3e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одержимого" ma:readOnly="true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56C1362-A0D3-45DB-98E9-FB1C8B10EB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B99C79-7E86-4540-AFCD-6D90FF9E95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14F168A-E747-4AAB-BC2B-8B0D71FA1F36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15001</TotalTime>
  <Words>4872</Words>
  <Application>Microsoft Office PowerPoint</Application>
  <PresentationFormat>A4 Paper (210x297 mm)</PresentationFormat>
  <Paragraphs>723</Paragraphs>
  <Slides>37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1_Safran - Bleu</vt:lpstr>
      <vt:lpstr>2_Safran - Bleu</vt:lpstr>
      <vt:lpstr> S_CT report automatique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>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Florian</dc:creator>
  <cp:lastModifiedBy>1</cp:lastModifiedBy>
  <cp:revision>1345</cp:revision>
  <dcterms:created xsi:type="dcterms:W3CDTF">2011-07-24T11:01:58Z</dcterms:created>
  <dcterms:modified xsi:type="dcterms:W3CDTF">2014-03-06T08:58:27Z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1340164099</vt:i4>
  </property>
  <property fmtid="{D5CDD505-2E9C-101B-9397-08002B2CF9AE}" pid="3" name="_NewReviewCycle">
    <vt:lpwstr/>
  </property>
  <property fmtid="{D5CDD505-2E9C-101B-9397-08002B2CF9AE}" pid="4" name="_EmailSubject">
    <vt:lpwstr>отчет за неделю 13</vt:lpwstr>
  </property>
  <property fmtid="{D5CDD505-2E9C-101B-9397-08002B2CF9AE}" pid="5" name="_AuthorEmail">
    <vt:lpwstr>irabkesov@samara.dosmartec.ru</vt:lpwstr>
  </property>
  <property fmtid="{D5CDD505-2E9C-101B-9397-08002B2CF9AE}" pid="6" name="_AuthorEmailDisplayName">
    <vt:lpwstr>RABKESOV Ivan (SMARTEC)</vt:lpwstr>
  </property>
  <property fmtid="{D5CDD505-2E9C-101B-9397-08002B2CF9AE}" pid="7" name="ContentTypeId">
    <vt:lpwstr>0x0101001721B5F8F171BF4BA7DF5A3115E8BD42</vt:lpwstr>
  </property>
</Properties>
</file>