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3">
  <p:sldMasterIdLst>
    <p:sldMasterId id="2147483670" r:id="rId4"/>
    <p:sldMasterId id="2147483682" r:id="rId5"/>
  </p:sldMasterIdLst>
  <p:notesMasterIdLst>
    <p:notesMasterId r:id="rId9"/>
  </p:notesMasterIdLst>
  <p:handoutMasterIdLst>
    <p:handoutMasterId r:id="rId10"/>
  </p:handoutMasterIdLst>
  <p:sldIdLst>
    <p:sldId id="493" r:id="rId6"/>
    <p:sldId id="461" r:id="rId7"/>
    <p:sldId id="492" r:id="rId8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30E"/>
    <a:srgbClr val="FF9900"/>
    <a:srgbClr val="993300"/>
    <a:srgbClr val="FFD54F"/>
    <a:srgbClr val="9954CC"/>
    <a:srgbClr val="FF3300"/>
    <a:srgbClr val="CC6600"/>
    <a:srgbClr val="0000CC"/>
    <a:srgbClr val="FF00FF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5" autoAdjust="0"/>
    <p:restoredTop sz="99621" autoAdjust="0"/>
  </p:normalViewPr>
  <p:slideViewPr>
    <p:cSldViewPr>
      <p:cViewPr varScale="1">
        <p:scale>
          <a:sx n="100" d="100"/>
          <a:sy n="100" d="100"/>
        </p:scale>
        <p:origin x="-108" y="-90"/>
      </p:cViewPr>
      <p:guideLst>
        <p:guide orient="horz" pos="2160"/>
        <p:guide orient="horz" pos="572"/>
        <p:guide pos="3120"/>
        <p:guide pos="122"/>
        <p:guide pos="6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52A289-39E2-4DFF-AAB3-212841D4B1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F3E06AF-9031-479A-AD27-147CF5C85A2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0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1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C365D-CFC0-40E0-9112-0E8229623EE2}" type="slidenum">
              <a:rPr lang="fr-FR" sz="1200"/>
              <a:pPr algn="r"/>
              <a:t>2</a:t>
            </a:fld>
            <a:endParaRPr lang="fr-FR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193675" y="6396038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F48DB81D-F348-4EB8-9BB0-2443E96C6824}" type="slidenum">
              <a:rPr lang="fr-FR" sz="800"/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fr-FR" sz="800" dirty="0"/>
              <a:t> /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" i="1">
                <a:solidFill>
                  <a:srgbClr val="9B9B9B"/>
                </a:solidFill>
              </a:rPr>
              <a:t>This document and the information therein are the property of Smartec, They must not be copied or communicated to a third party without the prior written authorization of Smartec.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3479 w 3479"/>
              <a:gd name="T1" fmla="*/ 23 h 23"/>
              <a:gd name="T2" fmla="*/ 2694 w 3479"/>
              <a:gd name="T3" fmla="*/ 23 h 23"/>
              <a:gd name="T4" fmla="*/ 2540 w 3479"/>
              <a:gd name="T5" fmla="*/ 0 h 23"/>
              <a:gd name="T6" fmla="*/ 2387 w 3479"/>
              <a:gd name="T7" fmla="*/ 23 h 23"/>
              <a:gd name="T8" fmla="*/ 0 w 3479"/>
              <a:gd name="T9" fmla="*/ 23 h 23"/>
              <a:gd name="connsiteX0" fmla="*/ 10000 w 10000"/>
              <a:gd name="connsiteY0" fmla="*/ 10000 h 10000"/>
              <a:gd name="connsiteX1" fmla="*/ 7744 w 10000"/>
              <a:gd name="connsiteY1" fmla="*/ 10000 h 10000"/>
              <a:gd name="connsiteX2" fmla="*/ 7301 w 10000"/>
              <a:gd name="connsiteY2" fmla="*/ 0 h 10000"/>
              <a:gd name="connsiteX3" fmla="*/ 6861 w 10000"/>
              <a:gd name="connsiteY3" fmla="*/ 10000 h 10000"/>
              <a:gd name="connsiteX4" fmla="*/ 0 w 10000"/>
              <a:gd name="connsiteY4" fmla="*/ 10000 h 10000"/>
              <a:gd name="connsiteX0" fmla="*/ 9410 w 9410"/>
              <a:gd name="connsiteY0" fmla="*/ 10000 h 10000"/>
              <a:gd name="connsiteX1" fmla="*/ 7744 w 9410"/>
              <a:gd name="connsiteY1" fmla="*/ 10000 h 10000"/>
              <a:gd name="connsiteX2" fmla="*/ 7301 w 9410"/>
              <a:gd name="connsiteY2" fmla="*/ 0 h 10000"/>
              <a:gd name="connsiteX3" fmla="*/ 6861 w 9410"/>
              <a:gd name="connsiteY3" fmla="*/ 10000 h 10000"/>
              <a:gd name="connsiteX4" fmla="*/ 0 w 9410"/>
              <a:gd name="connsiteY4" fmla="*/ 10000 h 10000"/>
              <a:gd name="connsiteX0" fmla="*/ 10635 w 10635"/>
              <a:gd name="connsiteY0" fmla="*/ 10000 h 10000"/>
              <a:gd name="connsiteX1" fmla="*/ 8865 w 10635"/>
              <a:gd name="connsiteY1" fmla="*/ 10000 h 10000"/>
              <a:gd name="connsiteX2" fmla="*/ 8394 w 10635"/>
              <a:gd name="connsiteY2" fmla="*/ 0 h 10000"/>
              <a:gd name="connsiteX3" fmla="*/ 7926 w 10635"/>
              <a:gd name="connsiteY3" fmla="*/ 10000 h 10000"/>
              <a:gd name="connsiteX4" fmla="*/ 0 w 10635"/>
              <a:gd name="connsiteY4" fmla="*/ 10000 h 10000"/>
              <a:gd name="connsiteX0" fmla="*/ 10701 w 10701"/>
              <a:gd name="connsiteY0" fmla="*/ 10000 h 10000"/>
              <a:gd name="connsiteX1" fmla="*/ 8865 w 10701"/>
              <a:gd name="connsiteY1" fmla="*/ 10000 h 10000"/>
              <a:gd name="connsiteX2" fmla="*/ 8394 w 10701"/>
              <a:gd name="connsiteY2" fmla="*/ 0 h 10000"/>
              <a:gd name="connsiteX3" fmla="*/ 7926 w 10701"/>
              <a:gd name="connsiteY3" fmla="*/ 10000 h 10000"/>
              <a:gd name="connsiteX4" fmla="*/ 0 w 10701"/>
              <a:gd name="connsiteY4" fmla="*/ 10000 h 10000"/>
              <a:gd name="connsiteX0" fmla="*/ 10629 w 10629"/>
              <a:gd name="connsiteY0" fmla="*/ 10000 h 10000"/>
              <a:gd name="connsiteX1" fmla="*/ 8793 w 10629"/>
              <a:gd name="connsiteY1" fmla="*/ 10000 h 10000"/>
              <a:gd name="connsiteX2" fmla="*/ 8322 w 10629"/>
              <a:gd name="connsiteY2" fmla="*/ 0 h 10000"/>
              <a:gd name="connsiteX3" fmla="*/ 7854 w 10629"/>
              <a:gd name="connsiteY3" fmla="*/ 10000 h 10000"/>
              <a:gd name="connsiteX4" fmla="*/ 0 w 10629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7" name="Picture 37" descr="S:\DAF\01 - ОБЩЕЕ УПРАВЛЕНИЕ\01 - COMMUNICATION\1-1 LOGO\2010\RVB_Smartec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825" y="6381750"/>
            <a:ext cx="14398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997200"/>
            <a:ext cx="8420100" cy="2952750"/>
          </a:xfrm>
          <a:noFill/>
          <a:ln algn="ctr">
            <a:miter lim="800000"/>
            <a:headEnd/>
            <a:tailEnd/>
          </a:ln>
        </p:spPr>
        <p:txBody>
          <a:bodyPr anchor="t"/>
          <a:lstStyle>
            <a:lvl1pPr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363" y="1171575"/>
            <a:ext cx="8423275" cy="1752600"/>
          </a:xfrm>
          <a:ln algn="ctr"/>
        </p:spPr>
        <p:txBody>
          <a:bodyPr anchor="b"/>
          <a:lstStyle>
            <a:lvl1pPr marL="0" indent="0">
              <a:buFont typeface="Wingdings" pitchFamily="2" charset="2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8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2663" y="0"/>
            <a:ext cx="2379662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675" y="0"/>
            <a:ext cx="6986588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" i="1">
                <a:solidFill>
                  <a:srgbClr val="9B9B9B"/>
                </a:solidFill>
              </a:rPr>
              <a:t>This document and the information therein are the property of Smartec, They must not be copied or communicated to a third party without the prior written authorization of Smartec.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3479 w 3479"/>
              <a:gd name="T1" fmla="*/ 23 h 23"/>
              <a:gd name="T2" fmla="*/ 2694 w 3479"/>
              <a:gd name="T3" fmla="*/ 23 h 23"/>
              <a:gd name="T4" fmla="*/ 2540 w 3479"/>
              <a:gd name="T5" fmla="*/ 0 h 23"/>
              <a:gd name="T6" fmla="*/ 2387 w 3479"/>
              <a:gd name="T7" fmla="*/ 23 h 23"/>
              <a:gd name="T8" fmla="*/ 0 w 3479"/>
              <a:gd name="T9" fmla="*/ 23 h 23"/>
              <a:gd name="connsiteX0" fmla="*/ 10000 w 10000"/>
              <a:gd name="connsiteY0" fmla="*/ 10000 h 10000"/>
              <a:gd name="connsiteX1" fmla="*/ 7744 w 10000"/>
              <a:gd name="connsiteY1" fmla="*/ 10000 h 10000"/>
              <a:gd name="connsiteX2" fmla="*/ 7301 w 10000"/>
              <a:gd name="connsiteY2" fmla="*/ 0 h 10000"/>
              <a:gd name="connsiteX3" fmla="*/ 6861 w 10000"/>
              <a:gd name="connsiteY3" fmla="*/ 10000 h 10000"/>
              <a:gd name="connsiteX4" fmla="*/ 0 w 10000"/>
              <a:gd name="connsiteY4" fmla="*/ 10000 h 10000"/>
              <a:gd name="connsiteX0" fmla="*/ 9410 w 9410"/>
              <a:gd name="connsiteY0" fmla="*/ 10000 h 10000"/>
              <a:gd name="connsiteX1" fmla="*/ 7744 w 9410"/>
              <a:gd name="connsiteY1" fmla="*/ 10000 h 10000"/>
              <a:gd name="connsiteX2" fmla="*/ 7301 w 9410"/>
              <a:gd name="connsiteY2" fmla="*/ 0 h 10000"/>
              <a:gd name="connsiteX3" fmla="*/ 6861 w 9410"/>
              <a:gd name="connsiteY3" fmla="*/ 10000 h 10000"/>
              <a:gd name="connsiteX4" fmla="*/ 0 w 9410"/>
              <a:gd name="connsiteY4" fmla="*/ 10000 h 10000"/>
              <a:gd name="connsiteX0" fmla="*/ 10635 w 10635"/>
              <a:gd name="connsiteY0" fmla="*/ 10000 h 10000"/>
              <a:gd name="connsiteX1" fmla="*/ 8865 w 10635"/>
              <a:gd name="connsiteY1" fmla="*/ 10000 h 10000"/>
              <a:gd name="connsiteX2" fmla="*/ 8394 w 10635"/>
              <a:gd name="connsiteY2" fmla="*/ 0 h 10000"/>
              <a:gd name="connsiteX3" fmla="*/ 7926 w 10635"/>
              <a:gd name="connsiteY3" fmla="*/ 10000 h 10000"/>
              <a:gd name="connsiteX4" fmla="*/ 0 w 10635"/>
              <a:gd name="connsiteY4" fmla="*/ 10000 h 10000"/>
              <a:gd name="connsiteX0" fmla="*/ 10701 w 10701"/>
              <a:gd name="connsiteY0" fmla="*/ 10000 h 10000"/>
              <a:gd name="connsiteX1" fmla="*/ 8865 w 10701"/>
              <a:gd name="connsiteY1" fmla="*/ 10000 h 10000"/>
              <a:gd name="connsiteX2" fmla="*/ 8394 w 10701"/>
              <a:gd name="connsiteY2" fmla="*/ 0 h 10000"/>
              <a:gd name="connsiteX3" fmla="*/ 7926 w 10701"/>
              <a:gd name="connsiteY3" fmla="*/ 10000 h 10000"/>
              <a:gd name="connsiteX4" fmla="*/ 0 w 10701"/>
              <a:gd name="connsiteY4" fmla="*/ 10000 h 10000"/>
              <a:gd name="connsiteX0" fmla="*/ 10629 w 10629"/>
              <a:gd name="connsiteY0" fmla="*/ 10000 h 10000"/>
              <a:gd name="connsiteX1" fmla="*/ 8793 w 10629"/>
              <a:gd name="connsiteY1" fmla="*/ 10000 h 10000"/>
              <a:gd name="connsiteX2" fmla="*/ 8322 w 10629"/>
              <a:gd name="connsiteY2" fmla="*/ 0 h 10000"/>
              <a:gd name="connsiteX3" fmla="*/ 7854 w 10629"/>
              <a:gd name="connsiteY3" fmla="*/ 10000 h 10000"/>
              <a:gd name="connsiteX4" fmla="*/ 0 w 10629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 descr="S:\DAF\01 - ОБЩЕЕ УПРАВЛЕНИЕ\01 - COMMUNICATION\1-1 LOGO\2010\RVB_Smartec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825" y="6381750"/>
            <a:ext cx="14398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3800"/>
            <a:ext cx="7772400" cy="2235200"/>
          </a:xfrm>
          <a:noFill/>
        </p:spPr>
        <p:txBody>
          <a:bodyPr anchor="b"/>
          <a:lstStyle>
            <a:lvl1pPr>
              <a:defRPr sz="4400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981450"/>
            <a:ext cx="6400800" cy="2183854"/>
          </a:xfrm>
        </p:spPr>
        <p:txBody>
          <a:bodyPr/>
          <a:lstStyle>
            <a:lvl1pPr marL="0" indent="0">
              <a:spcBef>
                <a:spcPct val="10000"/>
              </a:spcBef>
              <a:buFont typeface="Wingdings" pitchFamily="2" charset="2"/>
              <a:buNone/>
              <a:defRPr sz="3200" b="0"/>
            </a:lvl1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des sous-</a:t>
            </a:r>
            <a:r>
              <a:rPr lang="en-US" noProof="0" dirty="0" err="1" smtClean="0"/>
              <a:t>titres</a:t>
            </a:r>
            <a:r>
              <a:rPr lang="en-US" noProof="0" dirty="0" smtClean="0"/>
              <a:t>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675" y="1125538"/>
            <a:ext cx="468312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125538"/>
            <a:ext cx="468312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908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125538"/>
            <a:ext cx="95186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93675" y="6396038"/>
            <a:ext cx="547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875A2EEC-2A41-47C8-B062-CFD5FD2E4A0D}" type="slidenum">
              <a:rPr lang="fr-FR" sz="800"/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fr-FR" sz="800" dirty="0"/>
              <a:t> /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" i="1">
                <a:solidFill>
                  <a:srgbClr val="9B9B9B"/>
                </a:solidFill>
              </a:rPr>
              <a:t>This document and the information therein are the property of Smartec, They must not be copied or communicated to a third party without the prior written authorization of Smartec.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723900" y="6396038"/>
            <a:ext cx="6267450" cy="2159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/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50000"/>
              </a:spcBef>
              <a:defRPr sz="800"/>
            </a:lvl1pPr>
          </a:lstStyle>
          <a:p>
            <a:pPr>
              <a:defRPr/>
            </a:pPr>
            <a:r>
              <a:rPr lang="en-US" dirty="0"/>
              <a:t>CONFIDENTIAL </a:t>
            </a:r>
            <a:r>
              <a:rPr lang="en-US" dirty="0" smtClean="0"/>
              <a:t>/ 1 </a:t>
            </a:r>
            <a:r>
              <a:rPr lang="en-US" dirty="0" err="1" smtClean="0"/>
              <a:t>Aout</a:t>
            </a:r>
            <a:r>
              <a:rPr lang="en-US" dirty="0" smtClean="0"/>
              <a:t> 2013 / </a:t>
            </a:r>
            <a:r>
              <a:rPr lang="en-US" dirty="0"/>
              <a:t>DIRECTION</a:t>
            </a:r>
          </a:p>
        </p:txBody>
      </p:sp>
      <p:pic>
        <p:nvPicPr>
          <p:cNvPr id="2057" name="Picture 37" descr="S:\DAF\01 - ОБЩЕЕ УПРАВЛЕНИЕ\01 - COMMUNICATION\1-1 LOGO\2010\RVB_Smartec.png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16825" y="6381750"/>
            <a:ext cx="14398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1463" indent="-271463" algn="l" rtl="0" eaLnBrk="0" fontAlgn="base" hangingPunct="0">
        <a:spcBef>
          <a:spcPct val="8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è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15963" indent="-265113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2pPr>
      <a:lvl3pPr marL="1160463" indent="-26035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ú"/>
        <a:defRPr sz="1600">
          <a:solidFill>
            <a:schemeClr val="tx1"/>
          </a:solidFill>
          <a:latin typeface="+mn-lt"/>
          <a:cs typeface="+mn-cs"/>
        </a:defRPr>
      </a:lvl3pPr>
      <a:lvl4pPr marL="1519238" indent="-17938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4pPr>
      <a:lvl5pPr marL="1878013" indent="-17303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5pPr>
      <a:lvl6pPr marL="23352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6pPr>
      <a:lvl7pPr marL="27924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32496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37068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125538"/>
            <a:ext cx="95186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cap="all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1463" indent="-271463" algn="l" rtl="0" eaLnBrk="0" fontAlgn="base" hangingPunct="0">
        <a:spcBef>
          <a:spcPct val="8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è"/>
        <a:defRPr sz="2000" b="1">
          <a:solidFill>
            <a:schemeClr val="bg2"/>
          </a:solidFill>
          <a:latin typeface="Arial" charset="0"/>
          <a:ea typeface="+mn-ea"/>
          <a:cs typeface="+mn-cs"/>
        </a:defRPr>
      </a:lvl1pPr>
      <a:lvl2pPr marL="715963" indent="-265113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Arial" charset="0"/>
          <a:cs typeface="+mn-cs"/>
        </a:defRPr>
      </a:lvl2pPr>
      <a:lvl3pPr marL="1160463" indent="-26035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ú"/>
        <a:defRPr sz="1600">
          <a:solidFill>
            <a:schemeClr val="tx1"/>
          </a:solidFill>
          <a:latin typeface="Arial" charset="0"/>
          <a:cs typeface="+mn-cs"/>
        </a:defRPr>
      </a:lvl3pPr>
      <a:lvl4pPr marL="1519238" indent="-17938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Arial" charset="0"/>
          <a:cs typeface="+mn-cs"/>
        </a:defRPr>
      </a:lvl4pPr>
      <a:lvl5pPr marL="1878013" indent="-17303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Arial" charset="0"/>
          <a:cs typeface="+mn-cs"/>
        </a:defRPr>
      </a:lvl5pPr>
      <a:lvl6pPr marL="23352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7924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2496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7068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История изменений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473" y="1124744"/>
            <a:ext cx="95050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2"/>
                </a:solidFill>
              </a:rPr>
              <a:t>Новое в версии 1.5</a:t>
            </a:r>
            <a:r>
              <a:rPr lang="en-US" sz="1200" dirty="0" smtClean="0">
                <a:solidFill>
                  <a:schemeClr val="bg2"/>
                </a:solidFill>
              </a:rPr>
              <a:t>g8</a:t>
            </a:r>
            <a:r>
              <a:rPr lang="ru-RU" sz="1200" dirty="0" smtClean="0">
                <a:solidFill>
                  <a:schemeClr val="bg2"/>
                </a:solidFill>
              </a:rPr>
              <a:t>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b="1" dirty="0" err="1" smtClean="0">
                <a:solidFill>
                  <a:schemeClr val="bg2"/>
                </a:solidFill>
              </a:rPr>
              <a:t>Abacat</a:t>
            </a:r>
            <a:r>
              <a:rPr lang="en-US" sz="1200" b="1" dirty="0" smtClean="0">
                <a:solidFill>
                  <a:schemeClr val="bg2"/>
                </a:solidFill>
              </a:rPr>
              <a:t> </a:t>
            </a:r>
            <a:r>
              <a:rPr lang="ru-RU" sz="1200" b="1" dirty="0" smtClean="0">
                <a:solidFill>
                  <a:schemeClr val="bg2"/>
                </a:solidFill>
              </a:rPr>
              <a:t>обновлен до версии </a:t>
            </a:r>
            <a:r>
              <a:rPr lang="en-US" sz="1200" b="1" dirty="0" smtClean="0">
                <a:solidFill>
                  <a:schemeClr val="bg2"/>
                </a:solidFill>
              </a:rPr>
              <a:t>v03b02r06_c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Архиватор </a:t>
            </a:r>
            <a:r>
              <a:rPr lang="en-US" sz="1200" dirty="0" smtClean="0">
                <a:solidFill>
                  <a:schemeClr val="bg2"/>
                </a:solidFill>
              </a:rPr>
              <a:t>zip </a:t>
            </a:r>
            <a:r>
              <a:rPr lang="ru-RU" sz="1200" dirty="0" smtClean="0">
                <a:solidFill>
                  <a:schemeClr val="bg2"/>
                </a:solidFill>
              </a:rPr>
              <a:t>заменен на </a:t>
            </a:r>
            <a:r>
              <a:rPr lang="en-US" sz="1200" dirty="0" err="1" smtClean="0">
                <a:solidFill>
                  <a:schemeClr val="bg2"/>
                </a:solidFill>
              </a:rPr>
              <a:t>lzma</a:t>
            </a:r>
            <a:r>
              <a:rPr lang="en-US" sz="1200" dirty="0" smtClean="0">
                <a:solidFill>
                  <a:schemeClr val="bg2"/>
                </a:solidFill>
              </a:rPr>
              <a:t> (+tar), </a:t>
            </a:r>
            <a:r>
              <a:rPr lang="ru-RU" sz="1200" dirty="0" smtClean="0">
                <a:solidFill>
                  <a:schemeClr val="bg2"/>
                </a:solidFill>
              </a:rPr>
              <a:t>что уменьшает размер вложений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Параметр 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ru-RU" sz="1200" dirty="0" smtClean="0">
                <a:solidFill>
                  <a:schemeClr val="bg2"/>
                </a:solidFill>
              </a:rPr>
              <a:t>изменен на 8 (у нас снова в распоряжении 12 токенов на станцию)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Изменен </a:t>
            </a:r>
            <a:r>
              <a:rPr lang="ru-RU" sz="1200" dirty="0" smtClean="0">
                <a:solidFill>
                  <a:schemeClr val="bg2"/>
                </a:solidFill>
              </a:rPr>
              <a:t>формат даты в письмах: символ подчеркивания заменен на ноль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К списку известных пользователей добавлена Даша (</a:t>
            </a:r>
            <a:r>
              <a:rPr lang="en-US" sz="1200" dirty="0" smtClean="0">
                <a:solidFill>
                  <a:schemeClr val="bg2"/>
                </a:solidFill>
              </a:rPr>
              <a:t>sr01107)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ru-RU" sz="1200" dirty="0" smtClean="0">
                <a:solidFill>
                  <a:schemeClr val="bg2"/>
                </a:solidFill>
              </a:rPr>
              <a:t>В сборку добавлен файл с правилами для </a:t>
            </a:r>
            <a:r>
              <a:rPr lang="en-US" sz="1200" dirty="0" smtClean="0">
                <a:solidFill>
                  <a:schemeClr val="bg2"/>
                </a:solidFill>
              </a:rPr>
              <a:t>Outlook (</a:t>
            </a:r>
            <a:r>
              <a:rPr lang="ru-RU" sz="1200" dirty="0" smtClean="0">
                <a:solidFill>
                  <a:schemeClr val="bg2"/>
                </a:solidFill>
              </a:rPr>
              <a:t>распаковывается в </a:t>
            </a:r>
            <a:r>
              <a:rPr lang="en-US" sz="1200" dirty="0" err="1" smtClean="0">
                <a:solidFill>
                  <a:schemeClr val="bg2"/>
                </a:solidFill>
              </a:rPr>
              <a:t>therm</a:t>
            </a:r>
            <a:r>
              <a:rPr lang="en-US" sz="1200" dirty="0" smtClean="0">
                <a:solidFill>
                  <a:schemeClr val="bg2"/>
                </a:solidFill>
              </a:rPr>
              <a:t>; </a:t>
            </a:r>
            <a:r>
              <a:rPr lang="ru-RU" sz="1200" dirty="0" smtClean="0">
                <a:solidFill>
                  <a:schemeClr val="bg2"/>
                </a:solidFill>
              </a:rPr>
              <a:t>см. методу, как пользоваться)</a:t>
            </a:r>
            <a:endParaRPr lang="en-US" sz="1200" dirty="0" smtClean="0">
              <a:solidFill>
                <a:schemeClr val="bg2"/>
              </a:solidFill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endParaRPr lang="en-US" sz="1200" dirty="0" smtClean="0">
              <a:solidFill>
                <a:schemeClr val="bg2"/>
              </a:solidFill>
            </a:endParaRPr>
          </a:p>
          <a:p>
            <a:r>
              <a:rPr lang="ru-RU" sz="1200" dirty="0" smtClean="0">
                <a:solidFill>
                  <a:schemeClr val="bg2"/>
                </a:solidFill>
              </a:rPr>
              <a:t>В следующей версии: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md5 hash sum creation for </a:t>
            </a:r>
            <a:r>
              <a:rPr lang="en-US" sz="1200" dirty="0" smtClean="0">
                <a:solidFill>
                  <a:schemeClr val="bg2"/>
                </a:solidFill>
              </a:rPr>
              <a:t>ODB</a:t>
            </a:r>
          </a:p>
          <a:p>
            <a:pPr marL="34290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!removed </a:t>
            </a:r>
            <a:r>
              <a:rPr lang="en-US" sz="1200" dirty="0" err="1" smtClean="0">
                <a:solidFill>
                  <a:schemeClr val="bg2"/>
                </a:solidFill>
              </a:rPr>
              <a:t>gpu</a:t>
            </a:r>
            <a:r>
              <a:rPr lang="en-US" sz="1200" dirty="0" smtClean="0">
                <a:solidFill>
                  <a:schemeClr val="bg2"/>
                </a:solidFill>
              </a:rPr>
              <a:t>=</a:t>
            </a:r>
            <a:r>
              <a:rPr lang="en-US" sz="1200" dirty="0" err="1" smtClean="0">
                <a:solidFill>
                  <a:schemeClr val="bg2"/>
                </a:solidFill>
              </a:rPr>
              <a:t>nvidia</a:t>
            </a:r>
            <a:r>
              <a:rPr lang="en-US" sz="1200" dirty="0" smtClean="0">
                <a:solidFill>
                  <a:schemeClr val="bg2"/>
                </a:solidFill>
              </a:rPr>
              <a:t> for 6.7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</a:t>
            </a:r>
            <a:r>
              <a:rPr lang="en-US" sz="1200" dirty="0" smtClean="0">
                <a:solidFill>
                  <a:schemeClr val="bg2"/>
                </a:solidFill>
              </a:rPr>
              <a:t>!added select % of memory for 6.7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infinitesimal=1000 to </a:t>
            </a:r>
            <a:r>
              <a:rPr lang="en-US" sz="1200" dirty="0" err="1" smtClean="0">
                <a:solidFill>
                  <a:schemeClr val="bg2"/>
                </a:solidFill>
              </a:rPr>
              <a:t>inp</a:t>
            </a:r>
            <a:r>
              <a:rPr lang="en-US" sz="1200" dirty="0" smtClean="0">
                <a:solidFill>
                  <a:schemeClr val="bg2"/>
                </a:solidFill>
              </a:rPr>
              <a:t> if error # appeared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!turned back to token check using </a:t>
            </a:r>
            <a:r>
              <a:rPr lang="en-US" sz="1200" dirty="0" err="1" smtClean="0">
                <a:solidFill>
                  <a:schemeClr val="bg2"/>
                </a:solidFill>
              </a:rPr>
              <a:t>utils</a:t>
            </a:r>
            <a:r>
              <a:rPr lang="en-US" sz="1200" dirty="0" smtClean="0">
                <a:solidFill>
                  <a:schemeClr val="bg2"/>
                </a:solidFill>
              </a:rPr>
              <a:t> from 6.7 (6.11 has not them)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ability to change </a:t>
            </a:r>
            <a:r>
              <a:rPr lang="en-US" sz="1200" dirty="0" err="1" smtClean="0">
                <a:solidFill>
                  <a:schemeClr val="bg2"/>
                </a:solidFill>
              </a:rPr>
              <a:t>params</a:t>
            </a:r>
            <a:r>
              <a:rPr lang="en-US" sz="1200" dirty="0" smtClean="0">
                <a:solidFill>
                  <a:schemeClr val="bg2"/>
                </a:solidFill>
              </a:rPr>
              <a:t> (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, </a:t>
            </a:r>
            <a:r>
              <a:rPr lang="en-US" sz="1200" dirty="0" err="1" smtClean="0">
                <a:solidFill>
                  <a:schemeClr val="bg2"/>
                </a:solidFill>
              </a:rPr>
              <a:t>mem</a:t>
            </a:r>
            <a:r>
              <a:rPr lang="en-US" sz="1200" dirty="0" smtClean="0">
                <a:solidFill>
                  <a:schemeClr val="bg2"/>
                </a:solidFill>
              </a:rPr>
              <a:t>) for next </a:t>
            </a:r>
            <a:r>
              <a:rPr lang="en-US" sz="1200" dirty="0" err="1" smtClean="0">
                <a:solidFill>
                  <a:schemeClr val="bg2"/>
                </a:solidFill>
              </a:rPr>
              <a:t>calculs</a:t>
            </a:r>
            <a:r>
              <a:rPr lang="en-US" sz="1200" dirty="0" smtClean="0">
                <a:solidFill>
                  <a:schemeClr val="bg2"/>
                </a:solidFill>
              </a:rPr>
              <a:t> in batch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!turned back </a:t>
            </a:r>
            <a:r>
              <a:rPr lang="en-US" sz="1200" dirty="0" err="1" smtClean="0">
                <a:solidFill>
                  <a:schemeClr val="bg2"/>
                </a:solidFill>
              </a:rPr>
              <a:t>Tinit</a:t>
            </a:r>
            <a:r>
              <a:rPr lang="en-US" sz="1200" dirty="0" smtClean="0">
                <a:solidFill>
                  <a:schemeClr val="bg2"/>
                </a:solidFill>
              </a:rPr>
              <a:t> check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analyze for </a:t>
            </a:r>
            <a:r>
              <a:rPr lang="en-US" sz="1200" dirty="0" err="1" smtClean="0">
                <a:solidFill>
                  <a:schemeClr val="bg2"/>
                </a:solidFill>
              </a:rPr>
              <a:t>stabi</a:t>
            </a:r>
            <a:r>
              <a:rPr lang="en-US" sz="1200" dirty="0" smtClean="0">
                <a:solidFill>
                  <a:schemeClr val="bg2"/>
                </a:solidFill>
              </a:rPr>
              <a:t> and make 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=1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!added sorting </a:t>
            </a:r>
            <a:r>
              <a:rPr lang="en-US" sz="1200" dirty="0" err="1" smtClean="0">
                <a:solidFill>
                  <a:schemeClr val="bg2"/>
                </a:solidFill>
              </a:rPr>
              <a:t>calculs</a:t>
            </a:r>
            <a:r>
              <a:rPr lang="en-US" sz="1200" dirty="0" smtClean="0">
                <a:solidFill>
                  <a:schemeClr val="bg2"/>
                </a:solidFill>
              </a:rPr>
              <a:t> by type: first stab points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1200" dirty="0" smtClean="0">
                <a:solidFill>
                  <a:schemeClr val="bg2"/>
                </a:solidFill>
              </a:rPr>
              <a:t>:: !allowed parallel </a:t>
            </a:r>
            <a:r>
              <a:rPr lang="en-US" sz="1200" dirty="0" err="1" smtClean="0">
                <a:solidFill>
                  <a:schemeClr val="bg2"/>
                </a:solidFill>
              </a:rPr>
              <a:t>calculs</a:t>
            </a:r>
            <a:r>
              <a:rPr lang="en-US" sz="1200" dirty="0" smtClean="0">
                <a:solidFill>
                  <a:schemeClr val="bg2"/>
                </a:solidFill>
              </a:rPr>
              <a:t>: up to 2 </a:t>
            </a:r>
            <a:r>
              <a:rPr lang="en-US" sz="1200" dirty="0" err="1" smtClean="0">
                <a:solidFill>
                  <a:schemeClr val="bg2"/>
                </a:solidFill>
              </a:rPr>
              <a:t>stabi</a:t>
            </a:r>
            <a:r>
              <a:rPr lang="en-US" sz="1200" dirty="0" smtClean="0">
                <a:solidFill>
                  <a:schemeClr val="bg2"/>
                </a:solidFill>
              </a:rPr>
              <a:t> (5+1 tokens each, 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=2) or 1 stab (5 tokens) + 1 transient (5+2 tokens, </a:t>
            </a:r>
            <a:r>
              <a:rPr lang="en-US" sz="1200" dirty="0" err="1" smtClean="0">
                <a:solidFill>
                  <a:schemeClr val="bg2"/>
                </a:solidFill>
              </a:rPr>
              <a:t>cpus</a:t>
            </a:r>
            <a:r>
              <a:rPr lang="en-US" sz="1200" dirty="0" smtClean="0">
                <a:solidFill>
                  <a:schemeClr val="bg2"/>
                </a:solidFill>
              </a:rPr>
              <a:t>=3)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Быстрый старт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472" y="980728"/>
          <a:ext cx="9577064" cy="527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88532"/>
                <a:gridCol w="4788532"/>
              </a:tblGrid>
              <a:tr h="348241"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задачи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делать</a:t>
                      </a:r>
                      <a:endParaRPr lang="fr-FR" dirty="0"/>
                    </a:p>
                  </a:txBody>
                  <a:tcPr/>
                </a:tc>
              </a:tr>
              <a:tr h="101570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1. </a:t>
                      </a:r>
                      <a:r>
                        <a:rPr lang="ru-RU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Расчет</a:t>
                      </a:r>
                      <a:r>
                        <a:rPr lang="ru-RU" sz="1600" baseline="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 одного </a:t>
                      </a:r>
                      <a:r>
                        <a:rPr lang="en-US" sz="1600" baseline="0" dirty="0" err="1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inp</a:t>
                      </a:r>
                      <a:r>
                        <a:rPr lang="ru-RU" sz="1600" baseline="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 без конфига</a:t>
                      </a:r>
                      <a:endParaRPr lang="fr-FR" sz="16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/>
                        <a:t>положить калькулябу</a:t>
                      </a:r>
                      <a:r>
                        <a:rPr lang="ru-RU" sz="1600" baseline="0" dirty="0" smtClean="0"/>
                        <a:t> в папку с </a:t>
                      </a:r>
                      <a:r>
                        <a:rPr lang="en-US" sz="1600" baseline="0" dirty="0" smtClean="0"/>
                        <a:t>abaqus.inp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baseline="0" dirty="0" smtClean="0"/>
                        <a:t>убедиться, что файл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config.txt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отсутствует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убедиться, что рядом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нет других папок с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inp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sz="1600" baseline="0" dirty="0" smtClean="0"/>
                        <a:t>( иначе другие </a:t>
                      </a:r>
                      <a:r>
                        <a:rPr lang="en-US" sz="1600" baseline="0" dirty="0" err="1" smtClean="0"/>
                        <a:t>inp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тоже будут посчитаны)</a:t>
                      </a:r>
                      <a:endParaRPr lang="en-US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запустить калькулябу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конфиг не создавать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baseline="0" dirty="0" smtClean="0"/>
                    </a:p>
                  </a:txBody>
                  <a:tcPr/>
                </a:tc>
              </a:tr>
              <a:tr h="1247865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2. </a:t>
                      </a:r>
                      <a:r>
                        <a:rPr lang="ru-RU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Расчет одного/нескольких </a:t>
                      </a:r>
                      <a:r>
                        <a:rPr lang="en-US" sz="1600" dirty="0" err="1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inp</a:t>
                      </a:r>
                      <a:r>
                        <a:rPr lang="en-US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с конфигом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dirty="0" smtClean="0"/>
                        <a:t>положить калькулябу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в любую папку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создать </a:t>
                      </a:r>
                      <a:r>
                        <a:rPr lang="en-US" sz="1600" baseline="0" dirty="0" smtClean="0"/>
                        <a:t>config.txt</a:t>
                      </a:r>
                      <a:r>
                        <a:rPr lang="ru-RU" sz="1600" baseline="0" dirty="0" smtClean="0"/>
                        <a:t> с указанием целевой папки</a:t>
                      </a:r>
                      <a:endParaRPr lang="ru-RU" sz="1600" i="1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запустить калькулябу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в конфиге можно указать сетевой путь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избегайте скобок и пробелов</a:t>
                      </a:r>
                      <a:endParaRPr lang="fr-FR" sz="1600" dirty="0"/>
                    </a:p>
                  </a:txBody>
                  <a:tcPr/>
                </a:tc>
              </a:tr>
              <a:tr h="14800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3. </a:t>
                      </a:r>
                      <a:r>
                        <a:rPr lang="ru-RU" sz="160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Расчет одного/нескольких </a:t>
                      </a:r>
                      <a:r>
                        <a:rPr lang="en-US" sz="1600" dirty="0" err="1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inp</a:t>
                      </a:r>
                      <a:r>
                        <a:rPr lang="ru-RU" sz="1600" baseline="0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 без конфига</a:t>
                      </a:r>
                      <a:endParaRPr lang="en-US" sz="1600" baseline="0" dirty="0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dirty="0" smtClean="0"/>
                        <a:t>положить калькулябу </a:t>
                      </a:r>
                      <a:r>
                        <a:rPr lang="ru-RU" sz="1600" dirty="0" smtClean="0">
                          <a:solidFill>
                            <a:srgbClr val="FF0000"/>
                          </a:solidFill>
                        </a:rPr>
                        <a:t>рядом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 с расчетн.</a:t>
                      </a:r>
                      <a:r>
                        <a:rPr lang="ru-RU" sz="1600" dirty="0" smtClean="0">
                          <a:solidFill>
                            <a:srgbClr val="FF0000"/>
                          </a:solidFill>
                        </a:rPr>
                        <a:t> папками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dirty="0" smtClean="0"/>
                        <a:t>убедиться,</a:t>
                      </a:r>
                      <a:r>
                        <a:rPr lang="ru-RU" sz="1600" baseline="0" dirty="0" smtClean="0"/>
                        <a:t> что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все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inp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/сса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находятся в этих папках</a:t>
                      </a:r>
                      <a:endParaRPr lang="ru-RU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baseline="0" dirty="0" smtClean="0"/>
                        <a:t>убедиться, что файл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config.txt </a:t>
                      </a:r>
                      <a:r>
                        <a:rPr lang="ru-RU" sz="1600" baseline="0" dirty="0" smtClean="0">
                          <a:solidFill>
                            <a:srgbClr val="FF0000"/>
                          </a:solidFill>
                        </a:rPr>
                        <a:t>отсутствует</a:t>
                      </a:r>
                      <a:endParaRPr lang="ru-R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ru-RU" sz="1600" baseline="0" dirty="0" smtClean="0"/>
                        <a:t>запустить калькулябу</a:t>
                      </a:r>
                      <a:r>
                        <a:rPr lang="en-US" sz="1600" baseline="0" dirty="0" smtClean="0"/>
                        <a:t>,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i="1" baseline="0" dirty="0" smtClean="0"/>
                        <a:t>для расчета в текущей папке</a:t>
                      </a:r>
                      <a:r>
                        <a:rPr lang="en-US" sz="1600" i="1" baseline="0" dirty="0" smtClean="0"/>
                        <a:t> </a:t>
                      </a:r>
                      <a:r>
                        <a:rPr lang="ru-RU" sz="1600" i="1" baseline="0" dirty="0" smtClean="0">
                          <a:solidFill>
                            <a:srgbClr val="FF0000"/>
                          </a:solidFill>
                        </a:rPr>
                        <a:t>конфиг не создавать</a:t>
                      </a:r>
                      <a:endParaRPr lang="fr-FR" sz="16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600" i="0" dirty="0" smtClean="0"/>
                        <a:t>если выбран интерактивный режим, то нужно указать</a:t>
                      </a:r>
                      <a:r>
                        <a:rPr lang="ru-RU" sz="1600" i="0" baseline="0" dirty="0" smtClean="0"/>
                        <a:t> путь к целевой папке</a:t>
                      </a:r>
                      <a:endParaRPr lang="fr-FR" sz="1600" i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037" y="1637723"/>
            <a:ext cx="4543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272480" y="1628800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2480" y="1628800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454" y="4797152"/>
            <a:ext cx="2000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1568624" y="4840982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68624" y="4840982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2720" y="3234680"/>
            <a:ext cx="24288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Connector 20"/>
          <p:cNvCxnSpPr/>
          <p:nvPr/>
        </p:nvCxnSpPr>
        <p:spPr>
          <a:xfrm>
            <a:off x="3728864" y="3810744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728864" y="3810744"/>
            <a:ext cx="720080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80" y="3234680"/>
            <a:ext cx="1866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triped Right Arrow 25"/>
          <p:cNvSpPr/>
          <p:nvPr/>
        </p:nvSpPr>
        <p:spPr>
          <a:xfrm>
            <a:off x="1928664" y="3522712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CONFIDENTIAL / 1 </a:t>
            </a:r>
            <a:r>
              <a:rPr lang="en-US" dirty="0" err="1" smtClean="0"/>
              <a:t>Aout</a:t>
            </a:r>
            <a:r>
              <a:rPr lang="en-US" dirty="0" smtClean="0"/>
              <a:t> 2013 / DIRECTION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2800" b="1" kern="0" dirty="0" smtClean="0">
                <a:solidFill>
                  <a:srgbClr val="FFFFFF"/>
                </a:solidFill>
                <a:latin typeface="Arial"/>
                <a:cs typeface="Arial"/>
              </a:rPr>
              <a:t>Настройка фильтра почты</a:t>
            </a:r>
            <a:endParaRPr kumimoji="0" lang="fr-FR" sz="2800" b="1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0472" y="980728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Для отчетов создана папка </a:t>
            </a:r>
            <a:r>
              <a:rPr lang="en-US" dirty="0" smtClean="0">
                <a:solidFill>
                  <a:schemeClr val="bg2"/>
                </a:solidFill>
              </a:rPr>
              <a:t>S</a:t>
            </a:r>
            <a:r>
              <a:rPr lang="ru-RU" dirty="0" smtClean="0">
                <a:solidFill>
                  <a:schemeClr val="bg2"/>
                </a:solidFill>
              </a:rPr>
              <a:t>_</a:t>
            </a:r>
            <a:r>
              <a:rPr lang="en-US" dirty="0" smtClean="0">
                <a:solidFill>
                  <a:schemeClr val="bg2"/>
                </a:solidFill>
              </a:rPr>
              <a:t>CT report auto</a:t>
            </a:r>
            <a:r>
              <a:rPr lang="ru-RU" dirty="0" smtClean="0">
                <a:solidFill>
                  <a:schemeClr val="bg2"/>
                </a:solidFill>
              </a:rPr>
              <a:t>, в ней подпапки </a:t>
            </a:r>
            <a:r>
              <a:rPr lang="en-US" dirty="0" smtClean="0">
                <a:solidFill>
                  <a:schemeClr val="bg2"/>
                </a:solidFill>
              </a:rPr>
              <a:t>Leap</a:t>
            </a:r>
            <a:r>
              <a:rPr lang="ru-RU" dirty="0" smtClean="0">
                <a:solidFill>
                  <a:schemeClr val="bg2"/>
                </a:solidFill>
              </a:rPr>
              <a:t>-1</a:t>
            </a:r>
            <a:r>
              <a:rPr lang="en-US" dirty="0" smtClean="0">
                <a:solidFill>
                  <a:schemeClr val="bg2"/>
                </a:solidFill>
              </a:rPr>
              <a:t>A</a:t>
            </a:r>
            <a:r>
              <a:rPr lang="ru-RU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bg2"/>
                </a:solidFill>
              </a:rPr>
              <a:t>Leap</a:t>
            </a:r>
            <a:r>
              <a:rPr lang="ru-RU" dirty="0" smtClean="0">
                <a:solidFill>
                  <a:schemeClr val="bg2"/>
                </a:solidFill>
              </a:rPr>
              <a:t>-1</a:t>
            </a:r>
            <a:r>
              <a:rPr lang="en-US" dirty="0" smtClean="0">
                <a:solidFill>
                  <a:schemeClr val="bg2"/>
                </a:solidFill>
              </a:rPr>
              <a:t>B</a:t>
            </a:r>
            <a:r>
              <a:rPr lang="ru-RU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bg2"/>
                </a:solidFill>
              </a:rPr>
              <a:t>SC</a:t>
            </a:r>
            <a:r>
              <a:rPr lang="ru-RU" dirty="0" smtClean="0">
                <a:solidFill>
                  <a:schemeClr val="bg2"/>
                </a:solidFill>
              </a:rPr>
              <a:t>264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1367408"/>
            <a:ext cx="1905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2576736" y="148478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Созданы правила </a:t>
            </a:r>
            <a:r>
              <a:rPr lang="en-US" dirty="0" smtClean="0">
                <a:solidFill>
                  <a:schemeClr val="bg2"/>
                </a:solidFill>
              </a:rPr>
              <a:t>Tools – Rules and alerts. </a:t>
            </a:r>
            <a:r>
              <a:rPr lang="ru-RU" dirty="0" smtClean="0">
                <a:solidFill>
                  <a:schemeClr val="bg2"/>
                </a:solidFill>
              </a:rPr>
              <a:t>Их можно закачать из файла </a:t>
            </a:r>
            <a:r>
              <a:rPr lang="en-US" dirty="0" smtClean="0">
                <a:solidFill>
                  <a:schemeClr val="bg2"/>
                </a:solidFill>
              </a:rPr>
              <a:t>CalculAba_S_CT.rwz</a:t>
            </a:r>
            <a:r>
              <a:rPr lang="ru-RU" dirty="0" smtClean="0">
                <a:solidFill>
                  <a:schemeClr val="bg2"/>
                </a:solidFill>
              </a:rPr>
              <a:t> (кнопка </a:t>
            </a:r>
            <a:r>
              <a:rPr lang="en-US" dirty="0" smtClean="0">
                <a:solidFill>
                  <a:schemeClr val="bg2"/>
                </a:solidFill>
              </a:rPr>
              <a:t>Options </a:t>
            </a:r>
            <a:r>
              <a:rPr lang="ru-RU" dirty="0" smtClean="0">
                <a:solidFill>
                  <a:schemeClr val="bg2"/>
                </a:solidFill>
              </a:rPr>
              <a:t>– </a:t>
            </a:r>
            <a:r>
              <a:rPr lang="en-US" dirty="0" smtClean="0">
                <a:solidFill>
                  <a:schemeClr val="bg2"/>
                </a:solidFill>
              </a:rPr>
              <a:t>Import rules</a:t>
            </a:r>
            <a:r>
              <a:rPr lang="ru-RU" dirty="0" smtClean="0">
                <a:solidFill>
                  <a:schemeClr val="bg2"/>
                </a:solidFill>
              </a:rPr>
              <a:t>)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8744" y="2564507"/>
            <a:ext cx="24955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286486" y="3895888"/>
            <a:ext cx="94190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Первое правило ставит зеленую метку, если в письме будут слова </a:t>
            </a:r>
            <a:r>
              <a:rPr lang="en-US" dirty="0" smtClean="0">
                <a:solidFill>
                  <a:schemeClr val="bg2"/>
                </a:solidFill>
              </a:rPr>
              <a:t>The analysis has completed successfully</a:t>
            </a:r>
            <a:endParaRPr lang="ru-RU" dirty="0" smtClean="0">
              <a:solidFill>
                <a:schemeClr val="bg2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Второе правило ставит красную метку, если в письме будут слова </a:t>
            </a:r>
            <a:r>
              <a:rPr lang="en-US" dirty="0" smtClean="0">
                <a:solidFill>
                  <a:schemeClr val="bg2"/>
                </a:solidFill>
              </a:rPr>
              <a:t>Failed </a:t>
            </a:r>
            <a:r>
              <a:rPr lang="ru-RU" dirty="0" smtClean="0">
                <a:solidFill>
                  <a:schemeClr val="bg2"/>
                </a:solidFill>
              </a:rPr>
              <a:t>и пр.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bg2"/>
                </a:solidFill>
              </a:rPr>
              <a:t>Далее письма сортируются по проектам </a:t>
            </a:r>
            <a:r>
              <a:rPr lang="en-US" dirty="0" smtClean="0">
                <a:solidFill>
                  <a:schemeClr val="bg2"/>
                </a:solidFill>
              </a:rPr>
              <a:t>Leap</a:t>
            </a:r>
            <a:r>
              <a:rPr lang="ru-RU" dirty="0" smtClean="0">
                <a:solidFill>
                  <a:schemeClr val="bg2"/>
                </a:solidFill>
              </a:rPr>
              <a:t>-1</a:t>
            </a:r>
            <a:r>
              <a:rPr lang="en-US" dirty="0" smtClean="0">
                <a:solidFill>
                  <a:schemeClr val="bg2"/>
                </a:solidFill>
              </a:rPr>
              <a:t>A</a:t>
            </a:r>
            <a:r>
              <a:rPr lang="ru-RU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</a:rPr>
              <a:t>B</a:t>
            </a:r>
            <a:r>
              <a:rPr lang="ru-RU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</a:rPr>
              <a:t>SC </a:t>
            </a:r>
            <a:r>
              <a:rPr lang="ru-RU" dirty="0" smtClean="0">
                <a:solidFill>
                  <a:schemeClr val="bg2"/>
                </a:solidFill>
              </a:rPr>
              <a:t>в зависимости от заголовка письма, а заголовок как известно, берется из </a:t>
            </a:r>
            <a:r>
              <a:rPr lang="en-US" dirty="0" smtClean="0">
                <a:solidFill>
                  <a:schemeClr val="bg2"/>
                </a:solidFill>
              </a:rPr>
              <a:t>INP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fran - Bleu">
  <a:themeElements>
    <a:clrScheme name="">
      <a:dk1>
        <a:srgbClr val="000000"/>
      </a:dk1>
      <a:lt1>
        <a:srgbClr val="FFFFFF"/>
      </a:lt1>
      <a:dk2>
        <a:srgbClr val="FFFFFF"/>
      </a:dk2>
      <a:lt2>
        <a:srgbClr val="003F8A"/>
      </a:lt2>
      <a:accent1>
        <a:srgbClr val="1F85B7"/>
      </a:accent1>
      <a:accent2>
        <a:srgbClr val="79B6D3"/>
      </a:accent2>
      <a:accent3>
        <a:srgbClr val="FFFFFF"/>
      </a:accent3>
      <a:accent4>
        <a:srgbClr val="000000"/>
      </a:accent4>
      <a:accent5>
        <a:srgbClr val="ABC2D8"/>
      </a:accent5>
      <a:accent6>
        <a:srgbClr val="6DA5BF"/>
      </a:accent6>
      <a:hlink>
        <a:srgbClr val="0000FF"/>
      </a:hlink>
      <a:folHlink>
        <a:srgbClr val="0000FF"/>
      </a:folHlink>
    </a:clrScheme>
    <a:fontScheme name="1_Safran - Bleu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afran - Bl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3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79B6D3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6DA5BF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14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F293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DB85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15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A7C5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97B2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16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737373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afran - Bleu">
  <a:themeElements>
    <a:clrScheme name="">
      <a:dk1>
        <a:srgbClr val="000000"/>
      </a:dk1>
      <a:lt1>
        <a:srgbClr val="FFFFFF"/>
      </a:lt1>
      <a:dk2>
        <a:srgbClr val="FFFFFF"/>
      </a:dk2>
      <a:lt2>
        <a:srgbClr val="003F8A"/>
      </a:lt2>
      <a:accent1>
        <a:srgbClr val="1F85B7"/>
      </a:accent1>
      <a:accent2>
        <a:srgbClr val="79B6D3"/>
      </a:accent2>
      <a:accent3>
        <a:srgbClr val="FFFFFF"/>
      </a:accent3>
      <a:accent4>
        <a:srgbClr val="000000"/>
      </a:accent4>
      <a:accent5>
        <a:srgbClr val="ABC2D8"/>
      </a:accent5>
      <a:accent6>
        <a:srgbClr val="6DA5BF"/>
      </a:accent6>
      <a:hlink>
        <a:srgbClr val="0000FF"/>
      </a:hlink>
      <a:folHlink>
        <a:srgbClr val="0000FF"/>
      </a:folHlink>
    </a:clrScheme>
    <a:fontScheme name="2_Safran - Bleu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fran - Bl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3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79B6D3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6DA5BF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4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F293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DB85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5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A7C5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97B2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6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737373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721B5F8F171BF4BA7DF5A3115E8BD42" ma:contentTypeVersion="0" ma:contentTypeDescription="Создание документа." ma:contentTypeScope="" ma:versionID="50ced117cb58b886ca32a42aea505212">
  <xsd:schema xmlns:xsd="http://www.w3.org/2001/XMLSchema" xmlns:p="http://schemas.microsoft.com/office/2006/metadata/properties" targetNamespace="http://schemas.microsoft.com/office/2006/metadata/properties" ma:root="true" ma:fieldsID="53974d1da0c14f073d2cc649cae9f3e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одержимого" ma:readOnly="true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4F168A-E747-4AAB-BC2B-8B0D71FA1F3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3B99C79-7E86-4540-AFCD-6D90FF9E9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6C1362-A0D3-45DB-98E9-FB1C8B10E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15008</TotalTime>
  <Words>471</Words>
  <Application>Microsoft Office PowerPoint</Application>
  <PresentationFormat>A4 Paper (210x297 mm)</PresentationFormat>
  <Paragraphs>52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1_Safran - Bleu</vt:lpstr>
      <vt:lpstr>2_Safran - Bleu</vt:lpstr>
      <vt:lpstr>Slide 0</vt:lpstr>
      <vt:lpstr>Slide 1</vt:lpstr>
      <vt:lpstr>Slide 2</vt:lpstr>
    </vt:vector>
  </TitlesOfParts>
  <Company>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Florian</dc:creator>
  <cp:lastModifiedBy>1</cp:lastModifiedBy>
  <cp:revision>1353</cp:revision>
  <dcterms:created xsi:type="dcterms:W3CDTF">2011-07-24T11:01:58Z</dcterms:created>
  <dcterms:modified xsi:type="dcterms:W3CDTF">2014-03-06T08:58:49Z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1340164099</vt:i4>
  </property>
  <property fmtid="{D5CDD505-2E9C-101B-9397-08002B2CF9AE}" pid="3" name="_NewReviewCycle">
    <vt:lpwstr/>
  </property>
  <property fmtid="{D5CDD505-2E9C-101B-9397-08002B2CF9AE}" pid="4" name="_EmailSubject">
    <vt:lpwstr>отчет за неделю 13</vt:lpwstr>
  </property>
  <property fmtid="{D5CDD505-2E9C-101B-9397-08002B2CF9AE}" pid="5" name="_AuthorEmail">
    <vt:lpwstr>irabkesov@samara.dosmartec.ru</vt:lpwstr>
  </property>
  <property fmtid="{D5CDD505-2E9C-101B-9397-08002B2CF9AE}" pid="6" name="_AuthorEmailDisplayName">
    <vt:lpwstr>RABKESOV Ivan (SMARTEC)</vt:lpwstr>
  </property>
  <property fmtid="{D5CDD505-2E9C-101B-9397-08002B2CF9AE}" pid="7" name="ContentTypeId">
    <vt:lpwstr>0x0101001721B5F8F171BF4BA7DF5A3115E8BD42</vt:lpwstr>
  </property>
</Properties>
</file>