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09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9814649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7374109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5407617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0612254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162476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6/25/2018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5319920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6/25/2018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5434632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5379428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2507257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05BFA754-D5C3-4E66-96A6-867B257F58DC}" type="datetimeFigureOut">
              <a:rPr lang="en-US" smtClean="0"/>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‹Nº›</a:t>
            </a:fld>
            <a:endParaRPr lang="en-US" dirty="0"/>
          </a:p>
        </p:txBody>
      </p:sp>
    </p:spTree>
    <p:extLst>
      <p:ext uri="{BB962C8B-B14F-4D97-AF65-F5344CB8AC3E}">
        <p14:creationId xmlns:p14="http://schemas.microsoft.com/office/powerpoint/2010/main" val="34737160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8229513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‹Nº›</a:t>
            </a:fld>
            <a:endParaRPr lang="en-US" dirty="0"/>
          </a:p>
        </p:txBody>
      </p:sp>
    </p:spTree>
    <p:extLst>
      <p:ext uri="{BB962C8B-B14F-4D97-AF65-F5344CB8AC3E}">
        <p14:creationId xmlns:p14="http://schemas.microsoft.com/office/powerpoint/2010/main" val="68849718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3811307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6/25/2018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4090161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6/25/2018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5514156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B61BEF0D-F0BB-DE4B-95CE-6DB70DBA9567}" type="datetimeFigureOut">
              <a:rPr lang="en-US" smtClean="0"/>
              <a:pPr/>
              <a:t>6/25/2018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0993897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9586570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6/25/2018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10795895"/>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r"/>
            <a:r>
              <a:rPr lang="es-GT" dirty="0">
                <a:solidFill>
                  <a:srgbClr val="FF0000"/>
                </a:solidFill>
                <a:latin typeface="Adobe Gothic Std B" panose="020B0800000000000000" pitchFamily="34" charset="-128"/>
                <a:ea typeface="Adobe Gothic Std B" panose="020B0800000000000000" pitchFamily="34" charset="-128"/>
              </a:rPr>
              <a:t>S</a:t>
            </a:r>
            <a:r>
              <a:rPr lang="es-GT" dirty="0" smtClean="0">
                <a:solidFill>
                  <a:srgbClr val="FF0000"/>
                </a:solidFill>
                <a:latin typeface="Adobe Gothic Std B" panose="020B0800000000000000" pitchFamily="34" charset="-128"/>
                <a:ea typeface="Adobe Gothic Std B" panose="020B0800000000000000" pitchFamily="34" charset="-128"/>
              </a:rPr>
              <a:t>ito </a:t>
            </a:r>
            <a:r>
              <a:rPr lang="es-GT" dirty="0" smtClean="0">
                <a:solidFill>
                  <a:srgbClr val="FF0000"/>
                </a:solidFill>
                <a:latin typeface="Adobe Gothic Std B" panose="020B0800000000000000" pitchFamily="34" charset="-128"/>
                <a:ea typeface="Adobe Gothic Std B" panose="020B0800000000000000" pitchFamily="34" charset="-128"/>
              </a:rPr>
              <a:t>WEB</a:t>
            </a:r>
            <a:endParaRPr lang="es-GT" dirty="0">
              <a:solidFill>
                <a:srgbClr val="FF0000"/>
              </a:solidFill>
              <a:latin typeface="Adobe Gothic Std B" panose="020B0800000000000000" pitchFamily="34" charset="-128"/>
              <a:ea typeface="Adobe Gothic Std B" panose="020B0800000000000000" pitchFamily="34" charset="-128"/>
            </a:endParaRPr>
          </a:p>
        </p:txBody>
      </p:sp>
      <p:sp>
        <p:nvSpPr>
          <p:cNvPr id="3" name="Subtítulo 2"/>
          <p:cNvSpPr>
            <a:spLocks noGrp="1"/>
          </p:cNvSpPr>
          <p:nvPr>
            <p:ph type="subTitle" idx="1"/>
          </p:nvPr>
        </p:nvSpPr>
        <p:spPr/>
        <p:txBody>
          <a:bodyPr>
            <a:normAutofit/>
          </a:bodyPr>
          <a:lstStyle/>
          <a:p>
            <a:pPr algn="r"/>
            <a:r>
              <a:rPr lang="es-GT" sz="3600" dirty="0" smtClean="0">
                <a:solidFill>
                  <a:schemeClr val="tx1"/>
                </a:solidFill>
              </a:rPr>
              <a:t>WEBSIDE</a:t>
            </a:r>
            <a:endParaRPr lang="es-GT" sz="3600" dirty="0">
              <a:solidFill>
                <a:schemeClr val="tx1"/>
              </a:solidFill>
            </a:endParaRPr>
          </a:p>
        </p:txBody>
      </p:sp>
    </p:spTree>
    <p:extLst>
      <p:ext uri="{BB962C8B-B14F-4D97-AF65-F5344CB8AC3E}">
        <p14:creationId xmlns:p14="http://schemas.microsoft.com/office/powerpoint/2010/main" val="407240760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4800" dirty="0" smtClean="0">
                <a:solidFill>
                  <a:srgbClr val="FF0000"/>
                </a:solidFill>
                <a:latin typeface="Adobe Gothic Std B" panose="020B0800000000000000" pitchFamily="34" charset="-128"/>
                <a:ea typeface="Adobe Gothic Std B" panose="020B0800000000000000" pitchFamily="34" charset="-128"/>
              </a:rPr>
              <a:t>¿Que es un sitio web responsive</a:t>
            </a:r>
            <a:r>
              <a:rPr lang="es-GT" sz="4800" dirty="0">
                <a:solidFill>
                  <a:srgbClr val="FF0000"/>
                </a:solidFill>
                <a:latin typeface="Adobe Gothic Std B" panose="020B0800000000000000" pitchFamily="34" charset="-128"/>
                <a:ea typeface="Adobe Gothic Std B" panose="020B0800000000000000" pitchFamily="34" charset="-128"/>
              </a:rPr>
              <a:t>?</a:t>
            </a:r>
          </a:p>
        </p:txBody>
      </p:sp>
      <p:sp>
        <p:nvSpPr>
          <p:cNvPr id="3" name="Rectángulo 2"/>
          <p:cNvSpPr/>
          <p:nvPr/>
        </p:nvSpPr>
        <p:spPr>
          <a:xfrm>
            <a:off x="1295402" y="2548463"/>
            <a:ext cx="9497094" cy="3785652"/>
          </a:xfrm>
          <a:prstGeom prst="rect">
            <a:avLst/>
          </a:prstGeom>
        </p:spPr>
        <p:txBody>
          <a:bodyPr wrap="square">
            <a:spAutoFit/>
          </a:bodyPr>
          <a:lstStyle/>
          <a:p>
            <a:r>
              <a:rPr lang="es-GT" sz="2400" dirty="0">
                <a:latin typeface="Adobe Gothic Std B" panose="020B0800000000000000" pitchFamily="34" charset="-128"/>
                <a:ea typeface="Adobe Gothic Std B" panose="020B0800000000000000" pitchFamily="34" charset="-128"/>
              </a:rPr>
              <a:t>El diseño web responsive o adaptativo es una técnica de diseño web que busca la correcta visualización de una misma página en distintos dispositivos. Desde ordenadores de escritorio a tablets y móviles.</a:t>
            </a:r>
          </a:p>
          <a:p>
            <a:endParaRPr lang="es-GT" sz="2400" dirty="0">
              <a:latin typeface="Adobe Gothic Std B" panose="020B0800000000000000" pitchFamily="34" charset="-128"/>
              <a:ea typeface="Adobe Gothic Std B" panose="020B0800000000000000" pitchFamily="34" charset="-128"/>
            </a:endParaRPr>
          </a:p>
          <a:p>
            <a:r>
              <a:rPr lang="es-GT" sz="2400" dirty="0">
                <a:latin typeface="Adobe Gothic Std B" panose="020B0800000000000000" pitchFamily="34" charset="-128"/>
                <a:ea typeface="Adobe Gothic Std B" panose="020B0800000000000000" pitchFamily="34" charset="-128"/>
              </a:rPr>
              <a:t>Hoy en día accedemos a sitios web desde todo tipo de dispositivos; ordenador, </a:t>
            </a:r>
            <a:r>
              <a:rPr lang="es-GT" sz="2400" dirty="0" smtClean="0">
                <a:latin typeface="Adobe Gothic Std B" panose="020B0800000000000000" pitchFamily="34" charset="-128"/>
                <a:ea typeface="Adobe Gothic Std B" panose="020B0800000000000000" pitchFamily="34" charset="-128"/>
              </a:rPr>
              <a:t>Tablet, Smartphone… </a:t>
            </a:r>
            <a:r>
              <a:rPr lang="es-GT" sz="2400" dirty="0">
                <a:latin typeface="Adobe Gothic Std B" panose="020B0800000000000000" pitchFamily="34" charset="-128"/>
                <a:ea typeface="Adobe Gothic Std B" panose="020B0800000000000000" pitchFamily="34" charset="-128"/>
              </a:rPr>
              <a:t>por lo que, cada vez más, nos surge la necesidad de que nuestra web se adapte a los diferentes tamaños de los </a:t>
            </a:r>
            <a:r>
              <a:rPr lang="es-GT" sz="2400" dirty="0" smtClean="0">
                <a:latin typeface="Adobe Gothic Std B" panose="020B0800000000000000" pitchFamily="34" charset="-128"/>
                <a:ea typeface="Adobe Gothic Std B" panose="020B0800000000000000" pitchFamily="34" charset="-128"/>
              </a:rPr>
              <a:t>mismos. Pero, </a:t>
            </a:r>
            <a:r>
              <a:rPr lang="es-GT" sz="2400" dirty="0">
                <a:latin typeface="Adobe Gothic Std B" panose="020B0800000000000000" pitchFamily="34" charset="-128"/>
                <a:ea typeface="Adobe Gothic Std B" panose="020B0800000000000000" pitchFamily="34" charset="-128"/>
              </a:rPr>
              <a:t>¿qué es esto exactamente?</a:t>
            </a:r>
          </a:p>
        </p:txBody>
      </p:sp>
    </p:spTree>
    <p:extLst>
      <p:ext uri="{BB962C8B-B14F-4D97-AF65-F5344CB8AC3E}">
        <p14:creationId xmlns:p14="http://schemas.microsoft.com/office/powerpoint/2010/main" val="248333098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wipe(down)">
                                      <p:cBhvr>
                                        <p:cTn id="28" dur="580">
                                          <p:stCondLst>
                                            <p:cond delay="0"/>
                                          </p:stCondLst>
                                        </p:cTn>
                                        <p:tgtEl>
                                          <p:spTgt spid="3">
                                            <p:txEl>
                                              <p:pRg st="2" end="2"/>
                                            </p:txEl>
                                          </p:spTgt>
                                        </p:tgtEl>
                                      </p:cBhvr>
                                    </p:animEffect>
                                    <p:anim calcmode="lin" valueType="num">
                                      <p:cBhvr>
                                        <p:cTn id="2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2" end="2"/>
                                            </p:txEl>
                                          </p:spTgt>
                                        </p:tgtEl>
                                      </p:cBhvr>
                                      <p:to x="100000" y="60000"/>
                                    </p:animScale>
                                    <p:animScale>
                                      <p:cBhvr>
                                        <p:cTn id="35" dur="166" decel="50000">
                                          <p:stCondLst>
                                            <p:cond delay="676"/>
                                          </p:stCondLst>
                                        </p:cTn>
                                        <p:tgtEl>
                                          <p:spTgt spid="3">
                                            <p:txEl>
                                              <p:pRg st="2" end="2"/>
                                            </p:txEl>
                                          </p:spTgt>
                                        </p:tgtEl>
                                      </p:cBhvr>
                                      <p:to x="100000" y="100000"/>
                                    </p:animScale>
                                    <p:animScale>
                                      <p:cBhvr>
                                        <p:cTn id="36" dur="26">
                                          <p:stCondLst>
                                            <p:cond delay="1312"/>
                                          </p:stCondLst>
                                        </p:cTn>
                                        <p:tgtEl>
                                          <p:spTgt spid="3">
                                            <p:txEl>
                                              <p:pRg st="2" end="2"/>
                                            </p:txEl>
                                          </p:spTgt>
                                        </p:tgtEl>
                                      </p:cBhvr>
                                      <p:to x="100000" y="80000"/>
                                    </p:animScale>
                                    <p:animScale>
                                      <p:cBhvr>
                                        <p:cTn id="37" dur="166" decel="50000">
                                          <p:stCondLst>
                                            <p:cond delay="1338"/>
                                          </p:stCondLst>
                                        </p:cTn>
                                        <p:tgtEl>
                                          <p:spTgt spid="3">
                                            <p:txEl>
                                              <p:pRg st="2" end="2"/>
                                            </p:txEl>
                                          </p:spTgt>
                                        </p:tgtEl>
                                      </p:cBhvr>
                                      <p:to x="100000" y="100000"/>
                                    </p:animScale>
                                    <p:animScale>
                                      <p:cBhvr>
                                        <p:cTn id="38" dur="26">
                                          <p:stCondLst>
                                            <p:cond delay="1642"/>
                                          </p:stCondLst>
                                        </p:cTn>
                                        <p:tgtEl>
                                          <p:spTgt spid="3">
                                            <p:txEl>
                                              <p:pRg st="2" end="2"/>
                                            </p:txEl>
                                          </p:spTgt>
                                        </p:tgtEl>
                                      </p:cBhvr>
                                      <p:to x="100000" y="90000"/>
                                    </p:animScale>
                                    <p:animScale>
                                      <p:cBhvr>
                                        <p:cTn id="39" dur="166" decel="50000">
                                          <p:stCondLst>
                                            <p:cond delay="1668"/>
                                          </p:stCondLst>
                                        </p:cTn>
                                        <p:tgtEl>
                                          <p:spTgt spid="3">
                                            <p:txEl>
                                              <p:pRg st="2" end="2"/>
                                            </p:txEl>
                                          </p:spTgt>
                                        </p:tgtEl>
                                      </p:cBhvr>
                                      <p:to x="100000" y="100000"/>
                                    </p:animScale>
                                    <p:animScale>
                                      <p:cBhvr>
                                        <p:cTn id="40" dur="26">
                                          <p:stCondLst>
                                            <p:cond delay="1808"/>
                                          </p:stCondLst>
                                        </p:cTn>
                                        <p:tgtEl>
                                          <p:spTgt spid="3">
                                            <p:txEl>
                                              <p:pRg st="2" end="2"/>
                                            </p:txEl>
                                          </p:spTgt>
                                        </p:tgtEl>
                                      </p:cBhvr>
                                      <p:to x="100000" y="95000"/>
                                    </p:animScale>
                                    <p:animScale>
                                      <p:cBhvr>
                                        <p:cTn id="41"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solidFill>
                  <a:srgbClr val="FF0000"/>
                </a:solidFill>
                <a:latin typeface="Adobe Gothic Std B" panose="020B0800000000000000" pitchFamily="34" charset="-128"/>
                <a:ea typeface="Adobe Gothic Std B" panose="020B0800000000000000" pitchFamily="34" charset="-128"/>
              </a:rPr>
              <a:t>¿En qué consiste el diseño responsive?</a:t>
            </a:r>
          </a:p>
        </p:txBody>
      </p:sp>
      <p:sp>
        <p:nvSpPr>
          <p:cNvPr id="3" name="Rectángulo 2"/>
          <p:cNvSpPr/>
          <p:nvPr/>
        </p:nvSpPr>
        <p:spPr>
          <a:xfrm>
            <a:off x="1295402" y="2654663"/>
            <a:ext cx="9909218" cy="3416320"/>
          </a:xfrm>
          <a:prstGeom prst="rect">
            <a:avLst/>
          </a:prstGeom>
        </p:spPr>
        <p:txBody>
          <a:bodyPr wrap="square">
            <a:spAutoFit/>
          </a:bodyPr>
          <a:lstStyle/>
          <a:p>
            <a:r>
              <a:rPr lang="es-GT" sz="2400" dirty="0">
                <a:latin typeface="Adobe Gothic Std B" panose="020B0800000000000000" pitchFamily="34" charset="-128"/>
                <a:ea typeface="Adobe Gothic Std B" panose="020B0800000000000000" pitchFamily="34" charset="-128"/>
              </a:rPr>
              <a:t>Se trata de redimensionar y colocar los elementos de la web de forma que se adapten al ancho de cada dispositivo permitiendo una correcta visualización y una mejor experiencia de usuario. Se caracteriza porque los layouts (contenidos) e imágenes son fluidos y se usa código media-</a:t>
            </a:r>
            <a:r>
              <a:rPr lang="es-GT" sz="2400" dirty="0" err="1">
                <a:latin typeface="Adobe Gothic Std B" panose="020B0800000000000000" pitchFamily="34" charset="-128"/>
                <a:ea typeface="Adobe Gothic Std B" panose="020B0800000000000000" pitchFamily="34" charset="-128"/>
              </a:rPr>
              <a:t>queries</a:t>
            </a:r>
            <a:r>
              <a:rPr lang="es-GT" sz="2400" dirty="0">
                <a:latin typeface="Adobe Gothic Std B" panose="020B0800000000000000" pitchFamily="34" charset="-128"/>
                <a:ea typeface="Adobe Gothic Std B" panose="020B0800000000000000" pitchFamily="34" charset="-128"/>
              </a:rPr>
              <a:t> de CSS3.</a:t>
            </a:r>
          </a:p>
          <a:p>
            <a:endParaRPr lang="es-GT" sz="2400" dirty="0">
              <a:latin typeface="Adobe Gothic Std B" panose="020B0800000000000000" pitchFamily="34" charset="-128"/>
              <a:ea typeface="Adobe Gothic Std B" panose="020B0800000000000000" pitchFamily="34" charset="-128"/>
            </a:endParaRPr>
          </a:p>
          <a:p>
            <a:r>
              <a:rPr lang="es-GT" sz="2400" dirty="0">
                <a:latin typeface="Adobe Gothic Std B" panose="020B0800000000000000" pitchFamily="34" charset="-128"/>
                <a:ea typeface="Adobe Gothic Std B" panose="020B0800000000000000" pitchFamily="34" charset="-128"/>
              </a:rPr>
              <a:t>El diseño responsive permite reducir el tiempo de desarrollo, evita los contenidos duplicados, y aumenta la viralidad de los contenidos ya que permite compartirlos de una forma mucho más rápida y natural.</a:t>
            </a:r>
          </a:p>
        </p:txBody>
      </p:sp>
    </p:spTree>
    <p:extLst>
      <p:ext uri="{BB962C8B-B14F-4D97-AF65-F5344CB8AC3E}">
        <p14:creationId xmlns:p14="http://schemas.microsoft.com/office/powerpoint/2010/main" val="64317017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wipe(down)">
                                      <p:cBhvr>
                                        <p:cTn id="28" dur="580">
                                          <p:stCondLst>
                                            <p:cond delay="0"/>
                                          </p:stCondLst>
                                        </p:cTn>
                                        <p:tgtEl>
                                          <p:spTgt spid="3">
                                            <p:txEl>
                                              <p:pRg st="2" end="2"/>
                                            </p:txEl>
                                          </p:spTgt>
                                        </p:tgtEl>
                                      </p:cBhvr>
                                    </p:animEffect>
                                    <p:anim calcmode="lin" valueType="num">
                                      <p:cBhvr>
                                        <p:cTn id="2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2" end="2"/>
                                            </p:txEl>
                                          </p:spTgt>
                                        </p:tgtEl>
                                      </p:cBhvr>
                                      <p:to x="100000" y="60000"/>
                                    </p:animScale>
                                    <p:animScale>
                                      <p:cBhvr>
                                        <p:cTn id="35" dur="166" decel="50000">
                                          <p:stCondLst>
                                            <p:cond delay="676"/>
                                          </p:stCondLst>
                                        </p:cTn>
                                        <p:tgtEl>
                                          <p:spTgt spid="3">
                                            <p:txEl>
                                              <p:pRg st="2" end="2"/>
                                            </p:txEl>
                                          </p:spTgt>
                                        </p:tgtEl>
                                      </p:cBhvr>
                                      <p:to x="100000" y="100000"/>
                                    </p:animScale>
                                    <p:animScale>
                                      <p:cBhvr>
                                        <p:cTn id="36" dur="26">
                                          <p:stCondLst>
                                            <p:cond delay="1312"/>
                                          </p:stCondLst>
                                        </p:cTn>
                                        <p:tgtEl>
                                          <p:spTgt spid="3">
                                            <p:txEl>
                                              <p:pRg st="2" end="2"/>
                                            </p:txEl>
                                          </p:spTgt>
                                        </p:tgtEl>
                                      </p:cBhvr>
                                      <p:to x="100000" y="80000"/>
                                    </p:animScale>
                                    <p:animScale>
                                      <p:cBhvr>
                                        <p:cTn id="37" dur="166" decel="50000">
                                          <p:stCondLst>
                                            <p:cond delay="1338"/>
                                          </p:stCondLst>
                                        </p:cTn>
                                        <p:tgtEl>
                                          <p:spTgt spid="3">
                                            <p:txEl>
                                              <p:pRg st="2" end="2"/>
                                            </p:txEl>
                                          </p:spTgt>
                                        </p:tgtEl>
                                      </p:cBhvr>
                                      <p:to x="100000" y="100000"/>
                                    </p:animScale>
                                    <p:animScale>
                                      <p:cBhvr>
                                        <p:cTn id="38" dur="26">
                                          <p:stCondLst>
                                            <p:cond delay="1642"/>
                                          </p:stCondLst>
                                        </p:cTn>
                                        <p:tgtEl>
                                          <p:spTgt spid="3">
                                            <p:txEl>
                                              <p:pRg st="2" end="2"/>
                                            </p:txEl>
                                          </p:spTgt>
                                        </p:tgtEl>
                                      </p:cBhvr>
                                      <p:to x="100000" y="90000"/>
                                    </p:animScale>
                                    <p:animScale>
                                      <p:cBhvr>
                                        <p:cTn id="39" dur="166" decel="50000">
                                          <p:stCondLst>
                                            <p:cond delay="1668"/>
                                          </p:stCondLst>
                                        </p:cTn>
                                        <p:tgtEl>
                                          <p:spTgt spid="3">
                                            <p:txEl>
                                              <p:pRg st="2" end="2"/>
                                            </p:txEl>
                                          </p:spTgt>
                                        </p:tgtEl>
                                      </p:cBhvr>
                                      <p:to x="100000" y="100000"/>
                                    </p:animScale>
                                    <p:animScale>
                                      <p:cBhvr>
                                        <p:cTn id="40" dur="26">
                                          <p:stCondLst>
                                            <p:cond delay="1808"/>
                                          </p:stCondLst>
                                        </p:cTn>
                                        <p:tgtEl>
                                          <p:spTgt spid="3">
                                            <p:txEl>
                                              <p:pRg st="2" end="2"/>
                                            </p:txEl>
                                          </p:spTgt>
                                        </p:tgtEl>
                                      </p:cBhvr>
                                      <p:to x="100000" y="95000"/>
                                    </p:animScale>
                                    <p:animScale>
                                      <p:cBhvr>
                                        <p:cTn id="41"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GT" b="1" dirty="0">
                <a:solidFill>
                  <a:srgbClr val="FF0000"/>
                </a:solidFill>
                <a:latin typeface="Adobe Gothic Std B" panose="020B0800000000000000" pitchFamily="34" charset="-128"/>
                <a:ea typeface="Adobe Gothic Std B" panose="020B0800000000000000" pitchFamily="34" charset="-128"/>
              </a:rPr>
              <a:t>¿Por qué es tan importante tener un sitio con diseño web responsivo?</a:t>
            </a:r>
            <a:r>
              <a:rPr lang="es-GT" dirty="0"/>
              <a:t/>
            </a:r>
            <a:br>
              <a:rPr lang="es-GT" dirty="0"/>
            </a:br>
            <a:endParaRPr lang="es-GT" dirty="0"/>
          </a:p>
        </p:txBody>
      </p:sp>
      <p:sp>
        <p:nvSpPr>
          <p:cNvPr id="3" name="Rectángulo 2"/>
          <p:cNvSpPr/>
          <p:nvPr/>
        </p:nvSpPr>
        <p:spPr>
          <a:xfrm>
            <a:off x="1295402" y="2761068"/>
            <a:ext cx="9059212" cy="3970318"/>
          </a:xfrm>
          <a:prstGeom prst="rect">
            <a:avLst/>
          </a:prstGeom>
        </p:spPr>
        <p:txBody>
          <a:bodyPr wrap="square">
            <a:spAutoFit/>
          </a:bodyPr>
          <a:lstStyle/>
          <a:p>
            <a:r>
              <a:rPr lang="es-GT" sz="2800" dirty="0">
                <a:latin typeface="Adobe Gothic Std B" panose="020B0800000000000000" pitchFamily="34" charset="-128"/>
                <a:ea typeface="Adobe Gothic Std B" panose="020B0800000000000000" pitchFamily="34" charset="-128"/>
              </a:rPr>
              <a:t>Un diseño web optimizado para móviles no solo se trata de ajustar el contenido al tamaño de las pantallas y redimensionar automáticamente las imágenes. Es más bien un enfoque totalmente nuevo para el diseño de páginas web. Debido a la rápida adopción de Tablets y </a:t>
            </a:r>
            <a:r>
              <a:rPr lang="es-GT" sz="2800" dirty="0" smtClean="0">
                <a:latin typeface="Adobe Gothic Std B" panose="020B0800000000000000" pitchFamily="34" charset="-128"/>
                <a:ea typeface="Adobe Gothic Std B" panose="020B0800000000000000" pitchFamily="34" charset="-128"/>
              </a:rPr>
              <a:t>Smartphone, </a:t>
            </a:r>
            <a:r>
              <a:rPr lang="es-GT" sz="2800" dirty="0">
                <a:latin typeface="Adobe Gothic Std B" panose="020B0800000000000000" pitchFamily="34" charset="-128"/>
                <a:ea typeface="Adobe Gothic Std B" panose="020B0800000000000000" pitchFamily="34" charset="-128"/>
              </a:rPr>
              <a:t>los diseñadores de sitios web han querido eliminar la necesidad de desarrollar un diseño diferente para cada nuevo dispositivo</a:t>
            </a:r>
          </a:p>
        </p:txBody>
      </p:sp>
    </p:spTree>
    <p:extLst>
      <p:ext uri="{BB962C8B-B14F-4D97-AF65-F5344CB8AC3E}">
        <p14:creationId xmlns:p14="http://schemas.microsoft.com/office/powerpoint/2010/main" val="202515987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GT" dirty="0">
                <a:solidFill>
                  <a:srgbClr val="FF0000"/>
                </a:solidFill>
                <a:latin typeface="Adobe Gothic Std B" panose="020B0800000000000000" pitchFamily="34" charset="-128"/>
                <a:ea typeface="Adobe Gothic Std B" panose="020B0800000000000000" pitchFamily="34" charset="-128"/>
              </a:rPr>
              <a:t>La importancia actual de tener un sitio web responsive</a:t>
            </a:r>
            <a:r>
              <a:rPr lang="es-GT" dirty="0"/>
              <a:t/>
            </a:r>
            <a:br>
              <a:rPr lang="es-GT" dirty="0"/>
            </a:br>
            <a:endParaRPr lang="es-GT" dirty="0"/>
          </a:p>
        </p:txBody>
      </p:sp>
      <p:sp>
        <p:nvSpPr>
          <p:cNvPr id="3" name="Rectángulo 2"/>
          <p:cNvSpPr/>
          <p:nvPr/>
        </p:nvSpPr>
        <p:spPr>
          <a:xfrm>
            <a:off x="1295402" y="2896192"/>
            <a:ext cx="9601196" cy="4093428"/>
          </a:xfrm>
          <a:prstGeom prst="rect">
            <a:avLst/>
          </a:prstGeom>
        </p:spPr>
        <p:txBody>
          <a:bodyPr wrap="square">
            <a:spAutoFit/>
          </a:bodyPr>
          <a:lstStyle/>
          <a:p>
            <a:r>
              <a:rPr lang="es-GT" sz="2800" dirty="0">
                <a:latin typeface="Adobe Gothic Std B" panose="020B0800000000000000" pitchFamily="34" charset="-128"/>
                <a:ea typeface="Adobe Gothic Std B" panose="020B0800000000000000" pitchFamily="34" charset="-128"/>
              </a:rPr>
              <a:t>Cuando accedes a Internet desde tu ordenador, Tablet o teléfono móvil, pocas veces te detienes a pensar en lo rápido que se abrió la página o la facilidad con que se muestra la información. Esto se debe en gran parte a la forma en que están diseñados muchos sitios web. Un diseño que permite mostrar el contenido de manera óptima sin importar el dispositivo que estés utilizando. Se trata del Diseño web responsive.</a:t>
            </a:r>
          </a:p>
          <a:p>
            <a:endParaRPr lang="es-GT" dirty="0"/>
          </a:p>
          <a:p>
            <a:r>
              <a:rPr lang="es-GT" dirty="0"/>
              <a:t> </a:t>
            </a:r>
          </a:p>
        </p:txBody>
      </p:sp>
    </p:spTree>
    <p:extLst>
      <p:ext uri="{BB962C8B-B14F-4D97-AF65-F5344CB8AC3E}">
        <p14:creationId xmlns:p14="http://schemas.microsoft.com/office/powerpoint/2010/main" val="415407751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randombar(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dirty="0">
                <a:solidFill>
                  <a:srgbClr val="FF0000"/>
                </a:solidFill>
                <a:latin typeface="Adobe Gothic Std B" panose="020B0800000000000000" pitchFamily="34" charset="-128"/>
                <a:ea typeface="Adobe Gothic Std B" panose="020B0800000000000000" pitchFamily="34" charset="-128"/>
              </a:rPr>
              <a:t>¿Cómo es la experiencia de un usuario en un sitio no responsivo?</a:t>
            </a:r>
          </a:p>
        </p:txBody>
      </p:sp>
      <p:sp>
        <p:nvSpPr>
          <p:cNvPr id="3" name="Rectángulo 2"/>
          <p:cNvSpPr/>
          <p:nvPr/>
        </p:nvSpPr>
        <p:spPr>
          <a:xfrm>
            <a:off x="1425261" y="2915614"/>
            <a:ext cx="9624811" cy="2677656"/>
          </a:xfrm>
          <a:prstGeom prst="rect">
            <a:avLst/>
          </a:prstGeom>
        </p:spPr>
        <p:txBody>
          <a:bodyPr wrap="square">
            <a:spAutoFit/>
          </a:bodyPr>
          <a:lstStyle/>
          <a:p>
            <a:r>
              <a:rPr lang="es-GT" sz="2400" dirty="0">
                <a:latin typeface="Adobe Gothic Std B" panose="020B0800000000000000" pitchFamily="34" charset="-128"/>
                <a:ea typeface="Adobe Gothic Std B" panose="020B0800000000000000" pitchFamily="34" charset="-128"/>
              </a:rPr>
              <a:t>De entrada la experiencia es muy mala y todo tiene que ver con el hecho de que los usuarios desean acceder a la información lo más rápido posible y que esta se muestre de forma adecuada. Si se pronto un usuario accede a una página web sin diseño responsivo, notará de inmediato las columnas de texto u otro tipo de contenido, se muestran desproporcionados, incluso sin que se alcance a ver parte de la información.</a:t>
            </a:r>
          </a:p>
        </p:txBody>
      </p:sp>
    </p:spTree>
    <p:extLst>
      <p:ext uri="{BB962C8B-B14F-4D97-AF65-F5344CB8AC3E}">
        <p14:creationId xmlns:p14="http://schemas.microsoft.com/office/powerpoint/2010/main" val="73921180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3238" y="2474701"/>
            <a:ext cx="9404723" cy="1400530"/>
          </a:xfrm>
        </p:spPr>
        <p:txBody>
          <a:bodyPr/>
          <a:lstStyle/>
          <a:p>
            <a:pPr algn="ctr"/>
            <a:r>
              <a:rPr lang="es-GT" dirty="0" smtClean="0"/>
              <a:t/>
            </a:r>
            <a:br>
              <a:rPr lang="es-GT" dirty="0" smtClean="0"/>
            </a:br>
            <a:r>
              <a:rPr lang="es-GT" sz="8800" dirty="0" err="1" smtClean="0">
                <a:solidFill>
                  <a:srgbClr val="E109D7"/>
                </a:solidFill>
                <a:latin typeface="Adobe Gothic Std B" panose="020B0800000000000000" pitchFamily="34" charset="-128"/>
                <a:ea typeface="Adobe Gothic Std B" panose="020B0800000000000000" pitchFamily="34" charset="-128"/>
              </a:rPr>
              <a:t>Sarai</a:t>
            </a:r>
            <a:r>
              <a:rPr lang="es-GT" sz="8800" dirty="0" smtClean="0">
                <a:solidFill>
                  <a:srgbClr val="E109D7"/>
                </a:solidFill>
                <a:latin typeface="Adobe Gothic Std B" panose="020B0800000000000000" pitchFamily="34" charset="-128"/>
                <a:ea typeface="Adobe Gothic Std B" panose="020B0800000000000000" pitchFamily="34" charset="-128"/>
              </a:rPr>
              <a:t> </a:t>
            </a:r>
            <a:r>
              <a:rPr lang="es-GT" sz="8800" dirty="0" err="1" smtClean="0">
                <a:solidFill>
                  <a:srgbClr val="E109D7"/>
                </a:solidFill>
                <a:latin typeface="Adobe Gothic Std B" panose="020B0800000000000000" pitchFamily="34" charset="-128"/>
                <a:ea typeface="Adobe Gothic Std B" panose="020B0800000000000000" pitchFamily="34" charset="-128"/>
              </a:rPr>
              <a:t>Pernillo</a:t>
            </a:r>
            <a:r>
              <a:rPr lang="es-GT" dirty="0" smtClean="0"/>
              <a:t/>
            </a:r>
            <a:br>
              <a:rPr lang="es-GT" dirty="0" smtClean="0"/>
            </a:br>
            <a:endParaRPr lang="es-GT" dirty="0"/>
          </a:p>
        </p:txBody>
      </p:sp>
    </p:spTree>
    <p:extLst>
      <p:ext uri="{BB962C8B-B14F-4D97-AF65-F5344CB8AC3E}">
        <p14:creationId xmlns:p14="http://schemas.microsoft.com/office/powerpoint/2010/main" val="395819764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71</TotalTime>
  <Words>458</Words>
  <Application>Microsoft Office PowerPoint</Application>
  <PresentationFormat>Panorámica</PresentationFormat>
  <Paragraphs>19</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Adobe Gothic Std B</vt:lpstr>
      <vt:lpstr>Arial</vt:lpstr>
      <vt:lpstr>Century Gothic</vt:lpstr>
      <vt:lpstr>Wingdings 3</vt:lpstr>
      <vt:lpstr>Ion</vt:lpstr>
      <vt:lpstr>Sito WEB</vt:lpstr>
      <vt:lpstr>¿Que es un sitio web responsive?</vt:lpstr>
      <vt:lpstr>¿En qué consiste el diseño responsive?</vt:lpstr>
      <vt:lpstr>¿Por qué es tan importante tener un sitio con diseño web responsivo? </vt:lpstr>
      <vt:lpstr>La importancia actual de tener un sitio web responsive </vt:lpstr>
      <vt:lpstr>¿Cómo es la experiencia de un usuario en un sitio no responsivo?</vt:lpstr>
      <vt:lpstr> Sarai Pernillo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Principales funciones de  un sito WEB Responsive</dc:title>
  <dc:creator>Estudiante</dc:creator>
  <cp:lastModifiedBy>Estudiante</cp:lastModifiedBy>
  <cp:revision>5</cp:revision>
  <dcterms:created xsi:type="dcterms:W3CDTF">2018-06-25T17:20:12Z</dcterms:created>
  <dcterms:modified xsi:type="dcterms:W3CDTF">2018-06-25T18:46:43Z</dcterms:modified>
</cp:coreProperties>
</file>