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Caveat" panose="020B0604020202020204" charset="0"/>
      <p:regular r:id="rId18"/>
      <p:bold r:id="rId19"/>
    </p:embeddedFont>
    <p:embeddedFont>
      <p:font typeface="Comic Sans MS" panose="030F0702030302020204" pitchFamily="66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268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>
        <p:guide pos="2268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a70188fce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a70188fce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0a70188fce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0a70188fce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0a70188fce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0a70188fce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0a70188fce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0a70188fce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0a70188fce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0a70188fce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0a70188fce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0a70188fce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0a70188fce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0a70188fce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0a70188fc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0a70188fc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a70188fc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a70188fc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0a70188fc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0a70188fce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a70188fce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0a70188fce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0a70188fce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0a70188fce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0a70188fce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0a70188fce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a70188fc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a70188fc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375" y="212813"/>
            <a:ext cx="8465250" cy="471787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96275" y="1143000"/>
            <a:ext cx="39855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chemeClr val="lt1"/>
                </a:solidFill>
              </a:rPr>
              <a:t>Presentazione del sito </a:t>
            </a:r>
            <a:endParaRPr sz="24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chemeClr val="lt1"/>
                </a:solidFill>
              </a:rPr>
              <a:t>CoffeeHouse</a:t>
            </a:r>
            <a:endParaRPr sz="2600" b="1"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240850" y="4062725"/>
            <a:ext cx="2045400" cy="9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Daniele Barba</a:t>
            </a:r>
            <a:endParaRPr sz="17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Alessandro Di Venere</a:t>
            </a:r>
            <a:endParaRPr sz="17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39375" y="4039625"/>
            <a:ext cx="17061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7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Riccardo Rossi</a:t>
            </a:r>
            <a:endParaRPr sz="17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Raffaele De Micco</a:t>
            </a:r>
            <a:endParaRPr sz="17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39375" y="3398900"/>
            <a:ext cx="8602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Creato da: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/>
        </p:nvSpPr>
        <p:spPr>
          <a:xfrm>
            <a:off x="4028625" y="425763"/>
            <a:ext cx="4857000" cy="3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Bozza del sito CoffeeHouse per la pagina ‘Contatti’’ creata con paint suddivisa nel seguente modo:</a:t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Header</a:t>
            </a:r>
            <a:r>
              <a:rPr lang="it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&amp; </a:t>
            </a:r>
            <a:r>
              <a:rPr lang="it" sz="15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Navbar</a:t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1°Sezione</a:t>
            </a:r>
            <a:r>
              <a:rPr lang="it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contenente i dettagli e contatti dell’azienda.</a:t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2°Sezione</a:t>
            </a:r>
            <a:r>
              <a:rPr lang="it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contenente il Form attraverso il quale l’utente può interagire inserendo i propri dati ed un messaggio da inviare all’azienda.</a:t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Footer</a:t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8600"/>
            <a:ext cx="3331025" cy="491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/>
          <p:nvPr/>
        </p:nvSpPr>
        <p:spPr>
          <a:xfrm>
            <a:off x="381000" y="149687"/>
            <a:ext cx="917575" cy="484412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9525" cap="flat" cmpd="sng">
                  <a:solidFill>
                    <a:srgbClr val="B7B7B7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Arial"/>
              </a:rPr>
              <a:t>C</a:t>
            </a:r>
            <a:br>
              <a:rPr b="1" i="0">
                <a:ln w="9525" cap="flat" cmpd="sng">
                  <a:solidFill>
                    <a:srgbClr val="B7B7B7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Arial"/>
              </a:rPr>
            </a:br>
            <a:r>
              <a:rPr b="1" i="0">
                <a:ln w="9525" cap="flat" cmpd="sng">
                  <a:solidFill>
                    <a:srgbClr val="B7B7B7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Arial"/>
              </a:rPr>
              <a:t>O</a:t>
            </a:r>
            <a:br>
              <a:rPr b="1" i="0">
                <a:ln w="9525" cap="flat" cmpd="sng">
                  <a:solidFill>
                    <a:srgbClr val="B7B7B7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Arial"/>
              </a:rPr>
            </a:br>
            <a:r>
              <a:rPr b="1" i="0">
                <a:ln w="9525" cap="flat" cmpd="sng">
                  <a:solidFill>
                    <a:srgbClr val="B7B7B7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Arial"/>
              </a:rPr>
              <a:t>N</a:t>
            </a:r>
            <a:br>
              <a:rPr b="1" i="0">
                <a:ln w="9525" cap="flat" cmpd="sng">
                  <a:solidFill>
                    <a:srgbClr val="B7B7B7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Arial"/>
              </a:rPr>
            </a:br>
            <a:r>
              <a:rPr b="1" i="0">
                <a:ln w="9525" cap="flat" cmpd="sng">
                  <a:solidFill>
                    <a:srgbClr val="B7B7B7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Arial"/>
              </a:rPr>
              <a:t>T</a:t>
            </a:r>
            <a:br>
              <a:rPr b="1" i="0">
                <a:ln w="9525" cap="flat" cmpd="sng">
                  <a:solidFill>
                    <a:srgbClr val="B7B7B7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Arial"/>
              </a:rPr>
            </a:br>
            <a:r>
              <a:rPr b="1" i="0">
                <a:ln w="9525" cap="flat" cmpd="sng">
                  <a:solidFill>
                    <a:srgbClr val="B7B7B7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Arial"/>
              </a:rPr>
              <a:t>A</a:t>
            </a:r>
            <a:br>
              <a:rPr b="1" i="0">
                <a:ln w="9525" cap="flat" cmpd="sng">
                  <a:solidFill>
                    <a:srgbClr val="B7B7B7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Arial"/>
              </a:rPr>
            </a:br>
            <a:r>
              <a:rPr b="1" i="0">
                <a:ln w="9525" cap="flat" cmpd="sng">
                  <a:solidFill>
                    <a:srgbClr val="B7B7B7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Arial"/>
              </a:rPr>
              <a:t>T</a:t>
            </a:r>
            <a:br>
              <a:rPr b="1" i="0">
                <a:ln w="9525" cap="flat" cmpd="sng">
                  <a:solidFill>
                    <a:srgbClr val="B7B7B7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Arial"/>
              </a:rPr>
            </a:br>
            <a:r>
              <a:rPr b="1" i="0">
                <a:ln w="9525" cap="flat" cmpd="sng">
                  <a:solidFill>
                    <a:srgbClr val="B7B7B7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Arial"/>
              </a:rPr>
              <a:t>T</a:t>
            </a:r>
            <a:br>
              <a:rPr b="1" i="0">
                <a:ln w="9525" cap="flat" cmpd="sng">
                  <a:solidFill>
                    <a:srgbClr val="B7B7B7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Arial"/>
              </a:rPr>
            </a:br>
            <a:r>
              <a:rPr b="1" i="0">
                <a:ln w="9525" cap="flat" cmpd="sng">
                  <a:solidFill>
                    <a:srgbClr val="B7B7B7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Arial"/>
              </a:rPr>
              <a:t>I</a:t>
            </a:r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7172" y="152400"/>
            <a:ext cx="505717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/>
        </p:nvSpPr>
        <p:spPr>
          <a:xfrm>
            <a:off x="4028625" y="425763"/>
            <a:ext cx="4857000" cy="3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Bozza del sito CoffeeHouse per la pagina ‘Prenotazioni’’ creata con paint suddivisa nel seguente modo:</a:t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Header</a:t>
            </a:r>
            <a:r>
              <a:rPr lang="it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&amp; </a:t>
            </a:r>
            <a:r>
              <a:rPr lang="it" sz="15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Navbar</a:t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Form</a:t>
            </a:r>
            <a:r>
              <a:rPr lang="it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Una prima sezione con un Form per poter prenotare in autonomia.</a:t>
            </a:r>
            <a:endParaRPr sz="1500" b="1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Container</a:t>
            </a:r>
            <a:r>
              <a:rPr lang="it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contenente due Box: uno relativo alle ultime recensioni ricevute e uno con un’ulteriore Form per poter scrivere una Recensione e mandarla.</a:t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Footer</a:t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8025"/>
            <a:ext cx="3377250" cy="492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/>
          <p:nvPr/>
        </p:nvSpPr>
        <p:spPr>
          <a:xfrm>
            <a:off x="272150" y="95250"/>
            <a:ext cx="917575" cy="49394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9525" cap="flat" cmpd="sng">
                  <a:solidFill>
                    <a:srgbClr val="B7B7B7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Arial"/>
              </a:rPr>
              <a:t>P</a:t>
            </a:r>
            <a:br>
              <a:rPr b="1" i="0">
                <a:ln w="9525" cap="flat" cmpd="sng">
                  <a:solidFill>
                    <a:srgbClr val="B7B7B7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Arial"/>
              </a:rPr>
            </a:br>
            <a:r>
              <a:rPr b="1" i="0">
                <a:ln w="9525" cap="flat" cmpd="sng">
                  <a:solidFill>
                    <a:srgbClr val="B7B7B7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Arial"/>
              </a:rPr>
              <a:t>R</a:t>
            </a:r>
            <a:br>
              <a:rPr b="1" i="0">
                <a:ln w="9525" cap="flat" cmpd="sng">
                  <a:solidFill>
                    <a:srgbClr val="B7B7B7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Arial"/>
              </a:rPr>
            </a:br>
            <a:r>
              <a:rPr b="1" i="0">
                <a:ln w="9525" cap="flat" cmpd="sng">
                  <a:solidFill>
                    <a:srgbClr val="B7B7B7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Arial"/>
              </a:rPr>
              <a:t>E</a:t>
            </a:r>
            <a:br>
              <a:rPr b="1" i="0">
                <a:ln w="9525" cap="flat" cmpd="sng">
                  <a:solidFill>
                    <a:srgbClr val="B7B7B7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Arial"/>
              </a:rPr>
            </a:br>
            <a:r>
              <a:rPr b="1" i="0">
                <a:ln w="9525" cap="flat" cmpd="sng">
                  <a:solidFill>
                    <a:srgbClr val="B7B7B7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Arial"/>
              </a:rPr>
              <a:t>N</a:t>
            </a:r>
            <a:br>
              <a:rPr b="1" i="0">
                <a:ln w="9525" cap="flat" cmpd="sng">
                  <a:solidFill>
                    <a:srgbClr val="B7B7B7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Arial"/>
              </a:rPr>
            </a:br>
            <a:r>
              <a:rPr b="1" i="0">
                <a:ln w="9525" cap="flat" cmpd="sng">
                  <a:solidFill>
                    <a:srgbClr val="B7B7B7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Arial"/>
              </a:rPr>
              <a:t>O</a:t>
            </a:r>
            <a:br>
              <a:rPr b="1" i="0">
                <a:ln w="9525" cap="flat" cmpd="sng">
                  <a:solidFill>
                    <a:srgbClr val="B7B7B7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Arial"/>
              </a:rPr>
            </a:br>
            <a:r>
              <a:rPr b="1" i="0">
                <a:ln w="9525" cap="flat" cmpd="sng">
                  <a:solidFill>
                    <a:srgbClr val="B7B7B7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Arial"/>
              </a:rPr>
              <a:t>T</a:t>
            </a:r>
            <a:br>
              <a:rPr b="1" i="0">
                <a:ln w="9525" cap="flat" cmpd="sng">
                  <a:solidFill>
                    <a:srgbClr val="B7B7B7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Arial"/>
              </a:rPr>
            </a:br>
            <a:r>
              <a:rPr b="1" i="0">
                <a:ln w="9525" cap="flat" cmpd="sng">
                  <a:solidFill>
                    <a:srgbClr val="B7B7B7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Arial"/>
              </a:rPr>
              <a:t>A</a:t>
            </a:r>
            <a:br>
              <a:rPr b="1" i="0">
                <a:ln w="9525" cap="flat" cmpd="sng">
                  <a:solidFill>
                    <a:srgbClr val="B7B7B7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Arial"/>
              </a:rPr>
            </a:br>
            <a:r>
              <a:rPr b="1" i="0">
                <a:ln w="9525" cap="flat" cmpd="sng">
                  <a:solidFill>
                    <a:srgbClr val="B7B7B7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Arial"/>
              </a:rPr>
              <a:t>Z</a:t>
            </a:r>
            <a:br>
              <a:rPr b="1" i="0">
                <a:ln w="9525" cap="flat" cmpd="sng">
                  <a:solidFill>
                    <a:srgbClr val="B7B7B7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Arial"/>
              </a:rPr>
            </a:br>
            <a:r>
              <a:rPr b="1" i="0">
                <a:ln w="9525" cap="flat" cmpd="sng">
                  <a:solidFill>
                    <a:srgbClr val="B7B7B7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Arial"/>
              </a:rPr>
              <a:t>I</a:t>
            </a:r>
            <a:br>
              <a:rPr b="1" i="0">
                <a:ln w="9525" cap="flat" cmpd="sng">
                  <a:solidFill>
                    <a:srgbClr val="B7B7B7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Arial"/>
              </a:rPr>
            </a:br>
            <a:r>
              <a:rPr b="1" i="0">
                <a:ln w="9525" cap="flat" cmpd="sng">
                  <a:solidFill>
                    <a:srgbClr val="B7B7B7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Arial"/>
              </a:rPr>
              <a:t>O</a:t>
            </a:r>
            <a:br>
              <a:rPr b="1" i="0">
                <a:ln w="9525" cap="flat" cmpd="sng">
                  <a:solidFill>
                    <a:srgbClr val="B7B7B7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Arial"/>
              </a:rPr>
            </a:br>
            <a:r>
              <a:rPr b="1" i="0">
                <a:ln w="9525" cap="flat" cmpd="sng">
                  <a:solidFill>
                    <a:srgbClr val="B7B7B7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Arial"/>
              </a:rPr>
              <a:t>N</a:t>
            </a:r>
            <a:br>
              <a:rPr b="1" i="0">
                <a:ln w="9525" cap="flat" cmpd="sng">
                  <a:solidFill>
                    <a:srgbClr val="B7B7B7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Arial"/>
              </a:rPr>
            </a:br>
            <a:r>
              <a:rPr b="1" i="0">
                <a:ln w="9525" cap="flat" cmpd="sng">
                  <a:solidFill>
                    <a:srgbClr val="B7B7B7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Arial"/>
              </a:rPr>
              <a:t>I</a:t>
            </a:r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6575" y="145625"/>
            <a:ext cx="4318926" cy="483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/>
        </p:nvSpPr>
        <p:spPr>
          <a:xfrm>
            <a:off x="4028625" y="425763"/>
            <a:ext cx="4857000" cy="323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Bozza del sito CoffeeHouse per la pagina ’Premi’ creata con paint suddivisa nel seguente modo:</a:t>
            </a:r>
            <a:endParaRPr sz="15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b="1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Header</a:t>
            </a:r>
            <a:r>
              <a:rPr lang="it" sz="15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&amp; </a:t>
            </a:r>
            <a:r>
              <a:rPr lang="it" sz="1500" b="1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Navbar</a:t>
            </a:r>
            <a:endParaRPr sz="15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b="1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1°Sezione</a:t>
            </a:r>
            <a:r>
              <a:rPr lang="it" sz="15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Una prima sezione contenente l’immagine dei premi in palio.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b="1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2°Sezione</a:t>
            </a:r>
            <a:r>
              <a:rPr lang="it" sz="15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contenente l’elenco dei premi con la relativa descrizione.</a:t>
            </a:r>
            <a:endParaRPr sz="15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b="1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Footer</a:t>
            </a:r>
            <a:endParaRPr sz="15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34065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/>
          <p:nvPr/>
        </p:nvSpPr>
        <p:spPr>
          <a:xfrm>
            <a:off x="340200" y="136070"/>
            <a:ext cx="951876" cy="487135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9525" cap="flat" cmpd="sng">
                  <a:solidFill>
                    <a:srgbClr val="B7B7B7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Arial"/>
              </a:rPr>
              <a:t>P</a:t>
            </a:r>
            <a:br>
              <a:rPr b="1" i="0">
                <a:ln w="9525" cap="flat" cmpd="sng">
                  <a:solidFill>
                    <a:srgbClr val="B7B7B7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Arial"/>
              </a:rPr>
            </a:br>
            <a:r>
              <a:rPr b="1" i="0">
                <a:ln w="9525" cap="flat" cmpd="sng">
                  <a:solidFill>
                    <a:srgbClr val="B7B7B7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Arial"/>
              </a:rPr>
              <a:t>R</a:t>
            </a:r>
            <a:br>
              <a:rPr b="1" i="0">
                <a:ln w="9525" cap="flat" cmpd="sng">
                  <a:solidFill>
                    <a:srgbClr val="B7B7B7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Arial"/>
              </a:rPr>
            </a:br>
            <a:r>
              <a:rPr b="1" i="0">
                <a:ln w="9525" cap="flat" cmpd="sng">
                  <a:solidFill>
                    <a:srgbClr val="B7B7B7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Arial"/>
              </a:rPr>
              <a:t>E</a:t>
            </a:r>
            <a:br>
              <a:rPr b="1" i="0">
                <a:ln w="9525" cap="flat" cmpd="sng">
                  <a:solidFill>
                    <a:srgbClr val="B7B7B7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Arial"/>
              </a:rPr>
            </a:br>
            <a:r>
              <a:rPr b="1" i="0">
                <a:ln w="9525" cap="flat" cmpd="sng">
                  <a:solidFill>
                    <a:srgbClr val="B7B7B7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Arial"/>
              </a:rPr>
              <a:t>M</a:t>
            </a:r>
            <a:br>
              <a:rPr b="1" i="0">
                <a:ln w="9525" cap="flat" cmpd="sng">
                  <a:solidFill>
                    <a:srgbClr val="B7B7B7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Arial"/>
              </a:rPr>
            </a:br>
            <a:r>
              <a:rPr b="1" i="0">
                <a:ln w="9525" cap="flat" cmpd="sng">
                  <a:solidFill>
                    <a:srgbClr val="B7B7B7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Arial"/>
              </a:rPr>
              <a:t>I</a:t>
            </a:r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002" y="152400"/>
            <a:ext cx="524540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4586500" y="103925"/>
            <a:ext cx="4244400" cy="47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Prima bozza del sito CoffeeHouse per </a:t>
            </a:r>
            <a:endParaRPr sz="1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la Homepage creata con paint suddivisa nel seguente modo:</a:t>
            </a:r>
            <a:endParaRPr sz="1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Header</a:t>
            </a:r>
            <a:r>
              <a:rPr lang="it" sz="1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elemento introduttivo che contiene il titolo e il logo di una pagina.</a:t>
            </a:r>
            <a:endParaRPr sz="1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Navbar</a:t>
            </a:r>
            <a:r>
              <a:rPr lang="it" sz="1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Barra di navigazione contenente il Menù generale per spostarsi tra una pagina e l’altra del sito.</a:t>
            </a:r>
            <a:endParaRPr sz="1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Sezione di benvenuto</a:t>
            </a:r>
            <a:r>
              <a:rPr lang="it" sz="1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all’interno del quale si avrà una piccola descrizione dell’azienda.</a:t>
            </a:r>
            <a:endParaRPr sz="1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Container</a:t>
            </a:r>
            <a:r>
              <a:rPr lang="it" sz="1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contiene tre box con una piccola descrizione dei prodotti offerti.</a:t>
            </a:r>
            <a:endParaRPr sz="1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Footer</a:t>
            </a:r>
            <a:r>
              <a:rPr lang="it" sz="1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sezione che si trova al fondo della pagina del sito. Esso può contenere link interni, dati aziendali o altri contenuti rilevanti.</a:t>
            </a:r>
            <a:endParaRPr sz="1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b="1">
                <a:solidFill>
                  <a:schemeClr val="dk1"/>
                </a:solidFill>
              </a:rPr>
              <a:t>Header, Navbar &amp; Footer</a:t>
            </a:r>
            <a:r>
              <a:rPr lang="it" sz="1300">
                <a:solidFill>
                  <a:schemeClr val="dk1"/>
                </a:solidFill>
              </a:rPr>
              <a:t>: sono elementi presenti in tutte le pagine del sito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09" y="0"/>
            <a:ext cx="352008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30544"/>
            <a:ext cx="8839197" cy="1513992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240625" y="2298607"/>
            <a:ext cx="1353600" cy="12249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" name="Google Shape;71;p15"/>
          <p:cNvCxnSpPr/>
          <p:nvPr/>
        </p:nvCxnSpPr>
        <p:spPr>
          <a:xfrm rot="10800000" flipH="1">
            <a:off x="849675" y="1456507"/>
            <a:ext cx="142800" cy="8421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72" name="Google Shape;72;p15"/>
          <p:cNvSpPr txBox="1"/>
          <p:nvPr/>
        </p:nvSpPr>
        <p:spPr>
          <a:xfrm>
            <a:off x="300800" y="920750"/>
            <a:ext cx="4632000" cy="477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 b="1">
                <a:solidFill>
                  <a:schemeClr val="dk2"/>
                </a:solidFill>
              </a:rPr>
              <a:t>Logo</a:t>
            </a:r>
            <a:r>
              <a:rPr lang="it" sz="1900">
                <a:solidFill>
                  <a:schemeClr val="dk2"/>
                </a:solidFill>
              </a:rPr>
              <a:t>: Simbolo dell’azienda CoffeeHouse</a:t>
            </a:r>
            <a:endParaRPr sz="1900">
              <a:solidFill>
                <a:schemeClr val="dk2"/>
              </a:solidFill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1804725" y="2558874"/>
            <a:ext cx="2842500" cy="6735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4" name="Google Shape;74;p15"/>
          <p:cNvCxnSpPr/>
          <p:nvPr/>
        </p:nvCxnSpPr>
        <p:spPr>
          <a:xfrm>
            <a:off x="2015300" y="3263097"/>
            <a:ext cx="15000" cy="995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75" name="Google Shape;75;p15"/>
          <p:cNvSpPr txBox="1"/>
          <p:nvPr/>
        </p:nvSpPr>
        <p:spPr>
          <a:xfrm>
            <a:off x="240625" y="4288894"/>
            <a:ext cx="5181000" cy="73863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b="1" dirty="0">
                <a:solidFill>
                  <a:schemeClr val="dk2"/>
                </a:solidFill>
              </a:rPr>
              <a:t>Titolo</a:t>
            </a:r>
            <a:r>
              <a:rPr lang="it" sz="1800" dirty="0">
                <a:solidFill>
                  <a:schemeClr val="dk2"/>
                </a:solidFill>
              </a:rPr>
              <a:t>: Ragione Sociale dell’azienda con un</a:t>
            </a:r>
            <a:br>
              <a:rPr lang="it" sz="1800" dirty="0">
                <a:solidFill>
                  <a:schemeClr val="dk2"/>
                </a:solidFill>
              </a:rPr>
            </a:br>
            <a:r>
              <a:rPr lang="it" sz="1800" dirty="0">
                <a:solidFill>
                  <a:schemeClr val="dk2"/>
                </a:solidFill>
              </a:rPr>
              <a:t>	 piccolo paragrafo dei servizi offerti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3053025" y="3553979"/>
            <a:ext cx="3173400" cy="1905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7" name="Google Shape;77;p15"/>
          <p:cNvCxnSpPr/>
          <p:nvPr/>
        </p:nvCxnSpPr>
        <p:spPr>
          <a:xfrm rot="10800000" flipH="1">
            <a:off x="5715000" y="1900669"/>
            <a:ext cx="932400" cy="1607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78" name="Google Shape;78;p15"/>
          <p:cNvSpPr txBox="1"/>
          <p:nvPr/>
        </p:nvSpPr>
        <p:spPr>
          <a:xfrm>
            <a:off x="5715000" y="1242246"/>
            <a:ext cx="3459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b="1">
                <a:solidFill>
                  <a:schemeClr val="dk2"/>
                </a:solidFill>
              </a:rPr>
              <a:t>Navbar</a:t>
            </a:r>
            <a:r>
              <a:rPr lang="it" sz="1800">
                <a:solidFill>
                  <a:schemeClr val="dk2"/>
                </a:solidFill>
              </a:rPr>
              <a:t>: Barra di navigazione per le diverse pagine del sito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914400" y="68000"/>
            <a:ext cx="7315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rgbClr val="0000FF"/>
                </a:solidFill>
              </a:rPr>
              <a:t>HEADER &amp; NAVBAR</a:t>
            </a:r>
            <a:endParaRPr sz="2400"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1524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0000FF"/>
                </a:solidFill>
              </a:rPr>
              <a:t>FOOTER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950" y="1411163"/>
            <a:ext cx="8025501" cy="26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/>
          <p:nvPr/>
        </p:nvSpPr>
        <p:spPr>
          <a:xfrm>
            <a:off x="1768950" y="1551200"/>
            <a:ext cx="1333500" cy="1183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7" name="Google Shape;87;p16"/>
          <p:cNvCxnSpPr/>
          <p:nvPr/>
        </p:nvCxnSpPr>
        <p:spPr>
          <a:xfrm rot="10800000">
            <a:off x="2435700" y="1142900"/>
            <a:ext cx="0" cy="408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88" name="Google Shape;88;p16"/>
          <p:cNvSpPr txBox="1"/>
          <p:nvPr/>
        </p:nvSpPr>
        <p:spPr>
          <a:xfrm>
            <a:off x="1115775" y="666750"/>
            <a:ext cx="1932300" cy="461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</a:rPr>
              <a:t>Dati </a:t>
            </a:r>
            <a:r>
              <a:rPr lang="it" sz="1800">
                <a:solidFill>
                  <a:schemeClr val="dk2"/>
                </a:solidFill>
              </a:rPr>
              <a:t>Aziendali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5459225" y="1551200"/>
            <a:ext cx="1766100" cy="1183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" name="Google Shape;90;p16"/>
          <p:cNvCxnSpPr/>
          <p:nvPr/>
        </p:nvCxnSpPr>
        <p:spPr>
          <a:xfrm rot="10800000">
            <a:off x="6342275" y="1142900"/>
            <a:ext cx="0" cy="408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91" name="Google Shape;91;p16"/>
          <p:cNvSpPr txBox="1"/>
          <p:nvPr/>
        </p:nvSpPr>
        <p:spPr>
          <a:xfrm>
            <a:off x="5376125" y="626950"/>
            <a:ext cx="2271000" cy="461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</a:rPr>
              <a:t>Contatti </a:t>
            </a:r>
            <a:r>
              <a:rPr lang="it" sz="1800">
                <a:solidFill>
                  <a:schemeClr val="dk2"/>
                </a:solidFill>
              </a:rPr>
              <a:t>Aziendali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2601700" y="3157750"/>
            <a:ext cx="3644100" cy="5727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2862975" y="3730450"/>
            <a:ext cx="2961000" cy="2427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4" name="Google Shape;94;p16"/>
          <p:cNvCxnSpPr/>
          <p:nvPr/>
        </p:nvCxnSpPr>
        <p:spPr>
          <a:xfrm flipH="1">
            <a:off x="1986600" y="3444850"/>
            <a:ext cx="449100" cy="868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5" name="Google Shape;95;p16"/>
          <p:cNvCxnSpPr/>
          <p:nvPr/>
        </p:nvCxnSpPr>
        <p:spPr>
          <a:xfrm>
            <a:off x="4567200" y="4058863"/>
            <a:ext cx="9600" cy="4218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96" name="Google Shape;96;p16"/>
          <p:cNvSpPr txBox="1"/>
          <p:nvPr/>
        </p:nvSpPr>
        <p:spPr>
          <a:xfrm>
            <a:off x="639450" y="4394950"/>
            <a:ext cx="2463000" cy="461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</a:rPr>
              <a:t>Link profili LinkedIn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4638975" y="4153200"/>
            <a:ext cx="3542700" cy="1015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b="1">
                <a:solidFill>
                  <a:schemeClr val="dk1"/>
                </a:solidFill>
              </a:rPr>
              <a:t>Copyright:</a:t>
            </a:r>
            <a:r>
              <a:rPr lang="it" sz="1800">
                <a:solidFill>
                  <a:schemeClr val="dk1"/>
                </a:solidFill>
              </a:rPr>
              <a:t> </a:t>
            </a:r>
            <a:r>
              <a:rPr lang="it" sz="1800">
                <a:solidFill>
                  <a:schemeClr val="dk2"/>
                </a:solidFill>
              </a:rPr>
              <a:t>conferisce al titolare il diritto esclusivo di utilizzare l'opera, con qualche eccezione.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4025" y="152400"/>
            <a:ext cx="667557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/>
          <p:nvPr/>
        </p:nvSpPr>
        <p:spPr>
          <a:xfrm>
            <a:off x="257025" y="259213"/>
            <a:ext cx="1000550" cy="462507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9525" cap="flat" cmpd="sng">
                  <a:solidFill>
                    <a:srgbClr val="B7B7B7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Arial"/>
              </a:rPr>
              <a:t>H</a:t>
            </a:r>
            <a:br>
              <a:rPr b="1" i="0">
                <a:ln w="9525" cap="flat" cmpd="sng">
                  <a:solidFill>
                    <a:srgbClr val="B7B7B7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Arial"/>
              </a:rPr>
            </a:br>
            <a:r>
              <a:rPr b="1" i="0">
                <a:ln w="9525" cap="flat" cmpd="sng">
                  <a:solidFill>
                    <a:srgbClr val="B7B7B7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Arial"/>
              </a:rPr>
              <a:t>O</a:t>
            </a:r>
            <a:br>
              <a:rPr b="1" i="0">
                <a:ln w="9525" cap="flat" cmpd="sng">
                  <a:solidFill>
                    <a:srgbClr val="B7B7B7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Arial"/>
              </a:rPr>
            </a:br>
            <a:r>
              <a:rPr b="1" i="0">
                <a:ln w="9525" cap="flat" cmpd="sng">
                  <a:solidFill>
                    <a:srgbClr val="B7B7B7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Arial"/>
              </a:rPr>
              <a:t>M</a:t>
            </a:r>
            <a:br>
              <a:rPr b="1" i="0">
                <a:ln w="9525" cap="flat" cmpd="sng">
                  <a:solidFill>
                    <a:srgbClr val="B7B7B7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Arial"/>
              </a:rPr>
            </a:br>
            <a:r>
              <a:rPr b="1" i="0">
                <a:ln w="9525" cap="flat" cmpd="sng">
                  <a:solidFill>
                    <a:srgbClr val="B7B7B7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Arial"/>
              </a:rPr>
              <a:t>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/>
        </p:nvSpPr>
        <p:spPr>
          <a:xfrm>
            <a:off x="4627350" y="840150"/>
            <a:ext cx="4076700" cy="3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Bozza del sito CoffeeHouse per </a:t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il Menù creata con paint suddivisa nel seguente modo:</a:t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Header</a:t>
            </a:r>
            <a:r>
              <a:rPr lang="it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&amp; </a:t>
            </a:r>
            <a:r>
              <a:rPr lang="it" sz="15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Navbar</a:t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Container</a:t>
            </a:r>
            <a:r>
              <a:rPr lang="it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contiene un box per ogni categoria di prodotto disponibile.</a:t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Box</a:t>
            </a:r>
            <a:r>
              <a:rPr lang="it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contiene il titolo della categoria di prodotti con una piccola immagine raffigurativa e il testo delle singole voci del menù.</a:t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Footer</a:t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35104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/>
          <p:nvPr/>
        </p:nvSpPr>
        <p:spPr>
          <a:xfrm>
            <a:off x="107375" y="96600"/>
            <a:ext cx="1216500" cy="491082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 w="9525" cap="flat" cmpd="sng">
                  <a:solidFill>
                    <a:srgbClr val="B7B7B7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Arial"/>
              </a:rPr>
              <a:t>M</a:t>
            </a:r>
            <a:br>
              <a:rPr b="1" i="0" dirty="0">
                <a:ln w="9525" cap="flat" cmpd="sng">
                  <a:solidFill>
                    <a:srgbClr val="B7B7B7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Arial"/>
              </a:rPr>
            </a:br>
            <a:r>
              <a:rPr b="1" i="0" dirty="0">
                <a:ln w="9525" cap="flat" cmpd="sng">
                  <a:solidFill>
                    <a:srgbClr val="B7B7B7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Arial"/>
              </a:rPr>
              <a:t>E</a:t>
            </a:r>
            <a:br>
              <a:rPr b="1" i="0" dirty="0">
                <a:ln w="9525" cap="flat" cmpd="sng">
                  <a:solidFill>
                    <a:srgbClr val="B7B7B7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Arial"/>
              </a:rPr>
            </a:br>
            <a:r>
              <a:rPr b="1" i="0" dirty="0">
                <a:ln w="9525" cap="flat" cmpd="sng">
                  <a:solidFill>
                    <a:srgbClr val="B7B7B7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Arial"/>
              </a:rPr>
              <a:t>N</a:t>
            </a:r>
            <a:br>
              <a:rPr b="1" i="0" dirty="0">
                <a:ln w="9525" cap="flat" cmpd="sng">
                  <a:solidFill>
                    <a:srgbClr val="B7B7B7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Arial"/>
              </a:rPr>
            </a:br>
            <a:r>
              <a:rPr b="1" i="0" dirty="0">
                <a:ln w="9525" cap="flat" cmpd="sng">
                  <a:solidFill>
                    <a:srgbClr val="B7B7B7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Arial"/>
              </a:rPr>
              <a:t>U</a:t>
            </a: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2695" y="152399"/>
            <a:ext cx="645702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/>
        </p:nvSpPr>
        <p:spPr>
          <a:xfrm>
            <a:off x="4287150" y="0"/>
            <a:ext cx="4857000" cy="41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Bozza del sito CoffeeHouse per la pagina ‘Chi Siamo’ creata con paint suddivisa nel seguente modo:</a:t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Header</a:t>
            </a:r>
            <a:r>
              <a:rPr lang="it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&amp; </a:t>
            </a:r>
            <a:r>
              <a:rPr lang="it" sz="15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Navbar</a:t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1°Container</a:t>
            </a:r>
            <a:r>
              <a:rPr lang="it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contiene due Box: La nostra storia e La nostra missione. </a:t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2°Container</a:t>
            </a:r>
            <a:r>
              <a:rPr lang="it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contiene tre Box, una per ogni persona con il relativo ruolo.</a:t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Box</a:t>
            </a:r>
            <a:r>
              <a:rPr lang="it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contiene l’immagine del soggetto e la raffigurazione del Nome e del ruolo più una descrizione del ruolo.</a:t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Footer</a:t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8200"/>
            <a:ext cx="3358250" cy="492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/>
          <p:nvPr/>
        </p:nvSpPr>
        <p:spPr>
          <a:xfrm>
            <a:off x="95250" y="686375"/>
            <a:ext cx="673538" cy="377075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9525" cap="flat" cmpd="sng">
                  <a:solidFill>
                    <a:srgbClr val="B7B7B7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Arial"/>
              </a:rPr>
              <a:t>C</a:t>
            </a:r>
            <a:br>
              <a:rPr b="1" i="0">
                <a:ln w="9525" cap="flat" cmpd="sng">
                  <a:solidFill>
                    <a:srgbClr val="B7B7B7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Arial"/>
              </a:rPr>
            </a:br>
            <a:r>
              <a:rPr b="1" i="0">
                <a:ln w="9525" cap="flat" cmpd="sng">
                  <a:solidFill>
                    <a:srgbClr val="B7B7B7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Arial"/>
              </a:rPr>
              <a:t>H</a:t>
            </a:r>
            <a:br>
              <a:rPr b="1" i="0">
                <a:ln w="9525" cap="flat" cmpd="sng">
                  <a:solidFill>
                    <a:srgbClr val="B7B7B7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Arial"/>
              </a:rPr>
            </a:br>
            <a:r>
              <a:rPr b="1" i="0">
                <a:ln w="9525" cap="flat" cmpd="sng">
                  <a:solidFill>
                    <a:srgbClr val="B7B7B7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Arial"/>
              </a:rPr>
              <a:t>I</a:t>
            </a:r>
          </a:p>
        </p:txBody>
      </p:sp>
      <p:sp>
        <p:nvSpPr>
          <p:cNvPr id="127" name="Google Shape;127;p21"/>
          <p:cNvSpPr/>
          <p:nvPr/>
        </p:nvSpPr>
        <p:spPr>
          <a:xfrm>
            <a:off x="1730800" y="63175"/>
            <a:ext cx="775000" cy="490342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9525" cap="flat" cmpd="sng">
                  <a:solidFill>
                    <a:srgbClr val="B7B7B7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Arial"/>
              </a:rPr>
              <a:t>S</a:t>
            </a:r>
            <a:br>
              <a:rPr b="1" i="0">
                <a:ln w="9525" cap="flat" cmpd="sng">
                  <a:solidFill>
                    <a:srgbClr val="B7B7B7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Arial"/>
              </a:rPr>
            </a:br>
            <a:r>
              <a:rPr b="1" i="0">
                <a:ln w="9525" cap="flat" cmpd="sng">
                  <a:solidFill>
                    <a:srgbClr val="B7B7B7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Arial"/>
              </a:rPr>
              <a:t>I</a:t>
            </a:r>
            <a:br>
              <a:rPr b="1" i="0">
                <a:ln w="9525" cap="flat" cmpd="sng">
                  <a:solidFill>
                    <a:srgbClr val="B7B7B7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Arial"/>
              </a:rPr>
            </a:br>
            <a:r>
              <a:rPr b="1" i="0">
                <a:ln w="9525" cap="flat" cmpd="sng">
                  <a:solidFill>
                    <a:srgbClr val="B7B7B7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Arial"/>
              </a:rPr>
              <a:t>A</a:t>
            </a:r>
            <a:br>
              <a:rPr b="1" i="0">
                <a:ln w="9525" cap="flat" cmpd="sng">
                  <a:solidFill>
                    <a:srgbClr val="B7B7B7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Arial"/>
              </a:rPr>
            </a:br>
            <a:r>
              <a:rPr b="1" i="0">
                <a:ln w="9525" cap="flat" cmpd="sng">
                  <a:solidFill>
                    <a:srgbClr val="B7B7B7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Arial"/>
              </a:rPr>
              <a:t>M</a:t>
            </a:r>
            <a:br>
              <a:rPr b="1" i="0">
                <a:ln w="9525" cap="flat" cmpd="sng">
                  <a:solidFill>
                    <a:srgbClr val="B7B7B7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Arial"/>
              </a:rPr>
            </a:br>
            <a:r>
              <a:rPr b="1" i="0">
                <a:ln w="9525" cap="flat" cmpd="sng">
                  <a:solidFill>
                    <a:srgbClr val="B7B7B7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Arial"/>
              </a:rPr>
              <a:t>O</a:t>
            </a:r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4775" y="95525"/>
            <a:ext cx="3401801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563</Words>
  <Application>Microsoft Office PowerPoint</Application>
  <PresentationFormat>Presentazione su schermo (16:9)</PresentationFormat>
  <Paragraphs>85</Paragraphs>
  <Slides>15</Slides>
  <Notes>15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Caveat</vt:lpstr>
      <vt:lpstr>Arial</vt:lpstr>
      <vt:lpstr>Comic Sans MS</vt:lpstr>
      <vt:lpstr>Simple Light</vt:lpstr>
      <vt:lpstr>Presentazione standard di PowerPoint</vt:lpstr>
      <vt:lpstr>Presentazione standard di PowerPoint</vt:lpstr>
      <vt:lpstr>Presentazione standard di PowerPoint</vt:lpstr>
      <vt:lpstr>FOOTER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Raffaele De Micco</cp:lastModifiedBy>
  <cp:revision>4</cp:revision>
  <dcterms:modified xsi:type="dcterms:W3CDTF">2024-10-11T18:24:07Z</dcterms:modified>
</cp:coreProperties>
</file>