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33"/>
  </p:notesMasterIdLst>
  <p:sldIdLst>
    <p:sldId id="256" r:id="rId2"/>
    <p:sldId id="259" r:id="rId3"/>
    <p:sldId id="260" r:id="rId4"/>
    <p:sldId id="261" r:id="rId5"/>
    <p:sldId id="264" r:id="rId6"/>
    <p:sldId id="258" r:id="rId7"/>
    <p:sldId id="263" r:id="rId8"/>
    <p:sldId id="265" r:id="rId9"/>
    <p:sldId id="267" r:id="rId10"/>
    <p:sldId id="268" r:id="rId11"/>
    <p:sldId id="269" r:id="rId12"/>
    <p:sldId id="270" r:id="rId13"/>
    <p:sldId id="271" r:id="rId14"/>
    <p:sldId id="277" r:id="rId15"/>
    <p:sldId id="284" r:id="rId16"/>
    <p:sldId id="283" r:id="rId17"/>
    <p:sldId id="282" r:id="rId18"/>
    <p:sldId id="281" r:id="rId19"/>
    <p:sldId id="280" r:id="rId20"/>
    <p:sldId id="279" r:id="rId21"/>
    <p:sldId id="278" r:id="rId22"/>
    <p:sldId id="285" r:id="rId23"/>
    <p:sldId id="286" r:id="rId24"/>
    <p:sldId id="287" r:id="rId25"/>
    <p:sldId id="292" r:id="rId26"/>
    <p:sldId id="293" r:id="rId27"/>
    <p:sldId id="288" r:id="rId28"/>
    <p:sldId id="290" r:id="rId29"/>
    <p:sldId id="289" r:id="rId30"/>
    <p:sldId id="294" r:id="rId31"/>
    <p:sldId id="29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1"/>
  </p:normalViewPr>
  <p:slideViewPr>
    <p:cSldViewPr snapToGrid="0" snapToObjects="1">
      <p:cViewPr>
        <p:scale>
          <a:sx n="71" d="100"/>
          <a:sy n="71" d="100"/>
        </p:scale>
        <p:origin x="-1496" y="-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4AA63-CEAB-6044-A9B9-B699232E53FC}" type="datetimeFigureOut">
              <a:rPr lang="fr-FR" smtClean="0"/>
              <a:t>12/12/16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BD654-3371-3449-9E07-7DA64ECC15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799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? Rouge = situation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geographique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BD654-3371-3449-9E07-7DA64ECC154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10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? vert = situation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geographique</a:t>
            </a:r>
            <a:r>
              <a:rPr lang="fr-FR" baseline="0" dirty="0" smtClean="0"/>
              <a:t> ok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BD654-3371-3449-9E07-7DA64ECC154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703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Ecusson : fiabilité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BD654-3371-3449-9E07-7DA64ECC154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713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BD654-3371-3449-9E07-7DA64ECC154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694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? Rouge = situation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geographique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BD654-3371-3449-9E07-7DA64ECC154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53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? Rouge = situation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geographique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BD654-3371-3449-9E07-7DA64ECC154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544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? Rouge = situation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geographique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BD654-3371-3449-9E07-7DA64ECC154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76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4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6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2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7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12/12/16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12/12/16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6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12/12/16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5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12/12/16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0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12/12/16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2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12/12/16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8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7.png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2.jpg"/><Relationship Id="rId7" Type="http://schemas.openxmlformats.org/officeDocument/2006/relationships/image" Target="../media/image5.jpg"/><Relationship Id="rId8" Type="http://schemas.openxmlformats.org/officeDocument/2006/relationships/image" Target="../media/image15.png"/><Relationship Id="rId9" Type="http://schemas.openxmlformats.org/officeDocument/2006/relationships/image" Target="../media/image16.jpg"/><Relationship Id="rId10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2.jpg"/><Relationship Id="rId7" Type="http://schemas.openxmlformats.org/officeDocument/2006/relationships/image" Target="../media/image11.png"/><Relationship Id="rId8" Type="http://schemas.openxmlformats.org/officeDocument/2006/relationships/image" Target="../media/image15.png"/><Relationship Id="rId9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2.jpg"/><Relationship Id="rId9" Type="http://schemas.openxmlformats.org/officeDocument/2006/relationships/image" Target="../media/image5.jpg"/><Relationship Id="rId10" Type="http://schemas.openxmlformats.org/officeDocument/2006/relationships/image" Target="../media/image9.png"/><Relationship Id="rId11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2.jp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image" Target="../media/image8.png"/><Relationship Id="rId6" Type="http://schemas.openxmlformats.org/officeDocument/2006/relationships/image" Target="../media/image2.jpg"/><Relationship Id="rId7" Type="http://schemas.openxmlformats.org/officeDocument/2006/relationships/image" Target="../media/image5.jpg"/><Relationship Id="rId8" Type="http://schemas.openxmlformats.org/officeDocument/2006/relationships/image" Target="../media/image11.png"/><Relationship Id="rId9" Type="http://schemas.openxmlformats.org/officeDocument/2006/relationships/image" Target="../media/image9.png"/><Relationship Id="rId10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7627" y="2916105"/>
            <a:ext cx="10058400" cy="1124710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Projet site web </a:t>
            </a:r>
            <a:r>
              <a:rPr lang="fr-FR" dirty="0" smtClean="0">
                <a:solidFill>
                  <a:schemeClr val="accent1"/>
                </a:solidFill>
              </a:rPr>
              <a:t/>
            </a:r>
            <a:br>
              <a:rPr lang="fr-FR" dirty="0" smtClean="0">
                <a:solidFill>
                  <a:schemeClr val="accent1"/>
                </a:solidFill>
              </a:rPr>
            </a:br>
            <a:r>
              <a:rPr lang="fr-FR" sz="3900" dirty="0"/>
              <a:t> </a:t>
            </a:r>
            <a:r>
              <a:rPr lang="fr-FR" sz="3900" dirty="0" smtClean="0"/>
              <a:t>UE:</a:t>
            </a:r>
            <a:r>
              <a:rPr lang="fr-FR" dirty="0" smtClean="0"/>
              <a:t> </a:t>
            </a:r>
            <a:r>
              <a:rPr lang="fr-FR" sz="3900" dirty="0" smtClean="0"/>
              <a:t>Génie Logiciel</a:t>
            </a:r>
            <a:r>
              <a:rPr lang="fr-FR" sz="3900" dirty="0"/>
              <a:t>,</a:t>
            </a:r>
            <a:r>
              <a:rPr lang="fr-FR" sz="3900" dirty="0" smtClean="0"/>
              <a:t> UML, </a:t>
            </a:r>
            <a:br>
              <a:rPr lang="fr-FR" sz="3900" dirty="0" smtClean="0"/>
            </a:br>
            <a:r>
              <a:rPr lang="fr-FR" sz="3900" dirty="0"/>
              <a:t> Bases de données avancées et Interfaces </a:t>
            </a:r>
            <a:r>
              <a:rPr lang="fr-FR" dirty="0" smtClean="0">
                <a:solidFill>
                  <a:schemeClr val="accent2"/>
                </a:solidFill>
              </a:rPr>
              <a:t/>
            </a:r>
            <a:br>
              <a:rPr lang="fr-FR" dirty="0" smtClean="0">
                <a:solidFill>
                  <a:schemeClr val="accent2"/>
                </a:solidFill>
              </a:rPr>
            </a:br>
            <a:r>
              <a:rPr lang="fr-FR" b="1" dirty="0">
                <a:solidFill>
                  <a:schemeClr val="accent2"/>
                </a:solidFill>
              </a:rPr>
              <a:t/>
            </a:r>
            <a:br>
              <a:rPr lang="fr-FR" b="1" dirty="0">
                <a:solidFill>
                  <a:schemeClr val="accent2"/>
                </a:solidFill>
              </a:rPr>
            </a:br>
            <a:endParaRPr lang="fr-FR" sz="4500" b="1" dirty="0">
              <a:solidFill>
                <a:schemeClr val="accent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39184" y="3200401"/>
            <a:ext cx="10631447" cy="2132584"/>
          </a:xfrm>
        </p:spPr>
        <p:txBody>
          <a:bodyPr>
            <a:normAutofit/>
          </a:bodyPr>
          <a:lstStyle/>
          <a:p>
            <a:pPr algn="l"/>
            <a:endParaRPr lang="fr-FR" sz="4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fr-FR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Groupe </a:t>
            </a:r>
            <a:endParaRPr lang="fr-FR" sz="4800" b="1" dirty="0" smtClean="0">
              <a:solidFill>
                <a:srgbClr val="FFC000"/>
              </a:solidFill>
            </a:endParaRPr>
          </a:p>
          <a:p>
            <a:pPr algn="l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garde d’enfants à portée de clic</a:t>
            </a:r>
            <a:r>
              <a:rPr lang="is-IS" dirty="0" smtClean="0">
                <a:solidFill>
                  <a:schemeClr val="tx2">
                    <a:lumMod val="75000"/>
                  </a:schemeClr>
                </a:solidFill>
              </a:rPr>
              <a:t>…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39184" y="5617281"/>
            <a:ext cx="7781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Bonnet </a:t>
            </a:r>
            <a:r>
              <a:rPr lang="fr-FR" sz="2400" b="1" dirty="0"/>
              <a:t>–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Giulietti</a:t>
            </a:r>
            <a:r>
              <a:rPr lang="fr-FR" sz="2400" b="1" dirty="0" smtClean="0"/>
              <a:t> – </a:t>
            </a:r>
            <a:r>
              <a:rPr lang="fr-FR" sz="2400" b="1" dirty="0" err="1" smtClean="0"/>
              <a:t>Guerlais</a:t>
            </a:r>
            <a:r>
              <a:rPr lang="fr-FR" sz="2400" b="1" dirty="0" smtClean="0"/>
              <a:t> </a:t>
            </a:r>
            <a:r>
              <a:rPr lang="fr-FR" sz="2400" b="1" dirty="0"/>
              <a:t>–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Grunig</a:t>
            </a:r>
            <a:r>
              <a:rPr lang="fr-FR" sz="2400" b="1" dirty="0" smtClean="0"/>
              <a:t> – L’</a:t>
            </a:r>
            <a:r>
              <a:rPr lang="fr-FR" sz="2400" b="1" dirty="0" err="1" smtClean="0"/>
              <a:t>Yvonnet</a:t>
            </a:r>
            <a:r>
              <a:rPr lang="fr-FR" sz="2400" b="1" dirty="0" smtClean="0"/>
              <a:t> </a:t>
            </a:r>
            <a:r>
              <a:rPr lang="fr-FR" sz="2400" b="1" dirty="0"/>
              <a:t>–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Sadouni</a:t>
            </a:r>
            <a:endParaRPr lang="fr-FR" sz="2400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154507" y="3366100"/>
            <a:ext cx="32004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5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33137" y="385011"/>
            <a:ext cx="59901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solidFill>
                  <a:schemeClr val="accent1"/>
                </a:solidFill>
              </a:rPr>
              <a:t>Acteurs: Administrateurs</a:t>
            </a:r>
            <a:endParaRPr lang="fr-FR" dirty="0"/>
          </a:p>
        </p:txBody>
      </p:sp>
      <p:grpSp>
        <p:nvGrpSpPr>
          <p:cNvPr id="2" name="Grouper 1"/>
          <p:cNvGrpSpPr/>
          <p:nvPr/>
        </p:nvGrpSpPr>
        <p:grpSpPr>
          <a:xfrm>
            <a:off x="0" y="1707770"/>
            <a:ext cx="12192000" cy="4373716"/>
            <a:chOff x="557536" y="1838400"/>
            <a:chExt cx="10348620" cy="3648000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3" t="64467" r="1157" b="4523"/>
            <a:stretch/>
          </p:blipFill>
          <p:spPr>
            <a:xfrm>
              <a:off x="557536" y="1838400"/>
              <a:ext cx="10348620" cy="3648000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536" y="2623487"/>
              <a:ext cx="542000" cy="542000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3116" y="2632409"/>
              <a:ext cx="574389" cy="574389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9910" y="1838400"/>
              <a:ext cx="720802" cy="720802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57536" y="1949714"/>
              <a:ext cx="542000" cy="542000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910508" y="1927801"/>
              <a:ext cx="542000" cy="542000"/>
            </a:xfrm>
            <a:prstGeom prst="rect">
              <a:avLst/>
            </a:prstGeom>
          </p:spPr>
        </p:pic>
      </p:grpSp>
      <p:sp>
        <p:nvSpPr>
          <p:cNvPr id="11" name="ZoneTexte 10"/>
          <p:cNvSpPr txBox="1"/>
          <p:nvPr/>
        </p:nvSpPr>
        <p:spPr>
          <a:xfrm>
            <a:off x="310026" y="648866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 </a:t>
            </a:r>
            <a:r>
              <a:rPr lang="fr-FR" dirty="0" err="1" smtClean="0"/>
              <a:t>LucidChart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9787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33136" y="385011"/>
            <a:ext cx="91822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 smtClean="0">
                <a:solidFill>
                  <a:schemeClr val="accent1"/>
                </a:solidFill>
              </a:rPr>
              <a:t>Informations mises </a:t>
            </a:r>
            <a:r>
              <a:rPr lang="fr-FR" sz="4400" b="1" smtClean="0">
                <a:solidFill>
                  <a:schemeClr val="accent1"/>
                </a:solidFill>
              </a:rPr>
              <a:t>en jeu: Profils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168" y="769731"/>
            <a:ext cx="2330784" cy="233078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836" y="3718122"/>
            <a:ext cx="1005458" cy="1005458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0" y="4798231"/>
            <a:ext cx="1246784" cy="1246784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0" t="17485" r="22544" b="18339"/>
          <a:stretch/>
        </p:blipFill>
        <p:spPr>
          <a:xfrm>
            <a:off x="1047227" y="1058498"/>
            <a:ext cx="1640114" cy="197108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7" t="21138" r="27886" b="21112"/>
          <a:stretch/>
        </p:blipFill>
        <p:spPr>
          <a:xfrm>
            <a:off x="831735" y="3745717"/>
            <a:ext cx="812769" cy="109962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254" y="3311644"/>
            <a:ext cx="1485900" cy="1485900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87" y="4925375"/>
            <a:ext cx="978456" cy="978456"/>
          </a:xfrm>
          <a:prstGeom prst="rect">
            <a:avLst/>
          </a:prstGeom>
        </p:spPr>
      </p:pic>
      <p:grpSp>
        <p:nvGrpSpPr>
          <p:cNvPr id="7" name="Grouper 6"/>
          <p:cNvGrpSpPr/>
          <p:nvPr/>
        </p:nvGrpSpPr>
        <p:grpSpPr>
          <a:xfrm>
            <a:off x="9360422" y="4162055"/>
            <a:ext cx="1093442" cy="1123050"/>
            <a:chOff x="8042921" y="4563007"/>
            <a:chExt cx="1567309" cy="1497336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82" t="6907" r="16640"/>
            <a:stretch/>
          </p:blipFill>
          <p:spPr>
            <a:xfrm>
              <a:off x="8408345" y="4563007"/>
              <a:ext cx="914400" cy="1349687"/>
            </a:xfrm>
            <a:prstGeom prst="rect">
              <a:avLst/>
            </a:prstGeom>
          </p:spPr>
        </p:pic>
        <p:pic>
          <p:nvPicPr>
            <p:cNvPr id="33" name="Image 32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82" t="6907" r="16640"/>
            <a:stretch/>
          </p:blipFill>
          <p:spPr>
            <a:xfrm>
              <a:off x="8042921" y="5388052"/>
              <a:ext cx="455471" cy="672291"/>
            </a:xfrm>
            <a:prstGeom prst="rect">
              <a:avLst/>
            </a:prstGeom>
          </p:spPr>
        </p:pic>
        <p:pic>
          <p:nvPicPr>
            <p:cNvPr id="34" name="Image 33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82" t="6907" r="16640"/>
            <a:stretch/>
          </p:blipFill>
          <p:spPr>
            <a:xfrm>
              <a:off x="9154759" y="5388052"/>
              <a:ext cx="455471" cy="672291"/>
            </a:xfrm>
            <a:prstGeom prst="rect">
              <a:avLst/>
            </a:prstGeom>
          </p:spPr>
        </p:pic>
      </p:grpSp>
      <p:pic>
        <p:nvPicPr>
          <p:cNvPr id="36" name="Image 3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96" y="4982803"/>
            <a:ext cx="914720" cy="91472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902711" y="6045015"/>
            <a:ext cx="2555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Informations communes</a:t>
            </a:r>
            <a:endParaRPr lang="fr-FR" b="1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653" y="3711547"/>
            <a:ext cx="940286" cy="940286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902" y="4798231"/>
            <a:ext cx="1236603" cy="1236603"/>
          </a:xfrm>
          <a:prstGeom prst="rect">
            <a:avLst/>
          </a:prstGeom>
        </p:spPr>
      </p:pic>
      <p:sp>
        <p:nvSpPr>
          <p:cNvPr id="19" name="Double flèche horizontale 18"/>
          <p:cNvSpPr/>
          <p:nvPr/>
        </p:nvSpPr>
        <p:spPr>
          <a:xfrm>
            <a:off x="4062772" y="2160059"/>
            <a:ext cx="3818964" cy="316612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584374" y="1797417"/>
            <a:ext cx="277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Eg</a:t>
            </a:r>
            <a:r>
              <a:rPr lang="fr-FR" dirty="0" smtClean="0"/>
              <a:t>: Recherche, consultation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557614" y="5657699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6000" smtClean="0"/>
              <a:t>…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714386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33137" y="385011"/>
            <a:ext cx="9813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 smtClean="0">
                <a:solidFill>
                  <a:schemeClr val="accent1"/>
                </a:solidFill>
              </a:rPr>
              <a:t>Informations mises en jeu:  Mission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008" y="769731"/>
            <a:ext cx="2330784" cy="233078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17" y="3541917"/>
            <a:ext cx="1005458" cy="1005458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953" y="1667564"/>
            <a:ext cx="1246784" cy="1246784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0" t="17485" r="22544" b="18339"/>
          <a:stretch/>
        </p:blipFill>
        <p:spPr>
          <a:xfrm>
            <a:off x="1047227" y="1058498"/>
            <a:ext cx="1640114" cy="1971085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655" y="5642256"/>
            <a:ext cx="914720" cy="914720"/>
          </a:xfrm>
          <a:prstGeom prst="rect">
            <a:avLst/>
          </a:prstGeom>
        </p:spPr>
      </p:pic>
      <p:sp>
        <p:nvSpPr>
          <p:cNvPr id="4" name="Flèche vers le bas 3"/>
          <p:cNvSpPr/>
          <p:nvPr/>
        </p:nvSpPr>
        <p:spPr>
          <a:xfrm>
            <a:off x="5943061" y="4819634"/>
            <a:ext cx="261257" cy="682171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19" name="Flèche à angle droit 18"/>
          <p:cNvSpPr/>
          <p:nvPr/>
        </p:nvSpPr>
        <p:spPr>
          <a:xfrm rot="5400000">
            <a:off x="3331685" y="2887383"/>
            <a:ext cx="850392" cy="1847029"/>
          </a:xfrm>
          <a:prstGeom prst="bentUpArrow">
            <a:avLst>
              <a:gd name="adj1" fmla="val 9756"/>
              <a:gd name="adj2" fmla="val 16616"/>
              <a:gd name="adj3" fmla="val 3567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21" name="Flèche à angle droit 20"/>
          <p:cNvSpPr/>
          <p:nvPr/>
        </p:nvSpPr>
        <p:spPr>
          <a:xfrm rot="16200000">
            <a:off x="8180398" y="2960507"/>
            <a:ext cx="850392" cy="1784299"/>
          </a:xfrm>
          <a:prstGeom prst="bentUpArrow">
            <a:avLst>
              <a:gd name="adj1" fmla="val 9756"/>
              <a:gd name="adj2" fmla="val 16616"/>
              <a:gd name="adj3" fmla="val 35671"/>
            </a:avLst>
          </a:prstGeom>
          <a:solidFill>
            <a:srgbClr val="00B05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324" y="1466384"/>
            <a:ext cx="1485900" cy="14859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0"/>
          <a:stretch/>
        </p:blipFill>
        <p:spPr>
          <a:xfrm>
            <a:off x="4838507" y="4687826"/>
            <a:ext cx="795148" cy="839924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05"/>
          <a:stretch/>
        </p:blipFill>
        <p:spPr>
          <a:xfrm>
            <a:off x="6643727" y="4716746"/>
            <a:ext cx="776005" cy="839925"/>
          </a:xfrm>
          <a:prstGeom prst="rect">
            <a:avLst/>
          </a:prstGeom>
        </p:spPr>
      </p:pic>
      <p:sp>
        <p:nvSpPr>
          <p:cNvPr id="3" name="Double flèche horizontale 2"/>
          <p:cNvSpPr/>
          <p:nvPr/>
        </p:nvSpPr>
        <p:spPr>
          <a:xfrm>
            <a:off x="7748779" y="2290956"/>
            <a:ext cx="1216152" cy="313952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Double flèche horizontale 23"/>
          <p:cNvSpPr/>
          <p:nvPr/>
        </p:nvSpPr>
        <p:spPr>
          <a:xfrm>
            <a:off x="2935194" y="2290956"/>
            <a:ext cx="1216152" cy="313952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48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33137" y="140133"/>
            <a:ext cx="9813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 smtClean="0">
                <a:solidFill>
                  <a:schemeClr val="accent1"/>
                </a:solidFill>
              </a:rPr>
              <a:t>Déroulement du projet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574"/>
            <a:ext cx="7845109" cy="576016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74057" y="18868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4" t="12545" b="50856"/>
          <a:stretch/>
        </p:blipFill>
        <p:spPr>
          <a:xfrm>
            <a:off x="7845109" y="5033318"/>
            <a:ext cx="4121434" cy="182468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4" t="12545" r="49255" b="5579"/>
          <a:stretch/>
        </p:blipFill>
        <p:spPr>
          <a:xfrm>
            <a:off x="8621912" y="2309311"/>
            <a:ext cx="2648689" cy="272400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110" y="662930"/>
            <a:ext cx="4202294" cy="133350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941363" y="216866"/>
            <a:ext cx="19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Graphiques </a:t>
            </a:r>
            <a:r>
              <a:rPr lang="fr-FR" dirty="0" err="1" smtClean="0"/>
              <a:t>Gitlab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026" y="648866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 </a:t>
            </a:r>
            <a:r>
              <a:rPr lang="fr-FR" dirty="0" err="1" smtClean="0"/>
              <a:t>LucidChart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827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33137" y="385011"/>
            <a:ext cx="70030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solidFill>
                  <a:schemeClr val="accent1"/>
                </a:solidFill>
              </a:rPr>
              <a:t>Fonctionnalités demandées: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118039" y="1341016"/>
            <a:ext cx="1536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bg1">
                    <a:lumMod val="75000"/>
                  </a:schemeClr>
                </a:solidFill>
              </a:rPr>
              <a:t>Familles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469073" y="1341016"/>
            <a:ext cx="1753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bg1">
                    <a:lumMod val="75000"/>
                  </a:schemeClr>
                </a:solidFill>
              </a:rPr>
              <a:t>Étudiants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44556" y="1952515"/>
            <a:ext cx="3038011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q"/>
            </a:pPr>
            <a:r>
              <a:rPr lang="fr-FR" sz="2500" dirty="0"/>
              <a:t>V</a:t>
            </a:r>
            <a:r>
              <a:rPr lang="fr-FR" sz="2500" dirty="0" smtClean="0"/>
              <a:t>isite</a:t>
            </a:r>
          </a:p>
          <a:p>
            <a:pPr marL="342900" indent="-342900">
              <a:buFont typeface="Wingdings" charset="2"/>
              <a:buChar char="q"/>
            </a:pPr>
            <a:r>
              <a:rPr lang="fr-FR" sz="2500" dirty="0" smtClean="0"/>
              <a:t>Connexion</a:t>
            </a:r>
          </a:p>
          <a:p>
            <a:pPr marL="342900" indent="-342900">
              <a:buFont typeface="Wingdings" charset="2"/>
              <a:buChar char="q"/>
            </a:pPr>
            <a:r>
              <a:rPr lang="fr-FR" sz="2500" dirty="0" smtClean="0"/>
              <a:t>Déconnexion</a:t>
            </a:r>
          </a:p>
          <a:p>
            <a:pPr marL="342900" indent="-342900">
              <a:buFont typeface="Wingdings" charset="2"/>
              <a:buChar char="q"/>
            </a:pPr>
            <a:r>
              <a:rPr lang="fr-FR" sz="2500" dirty="0" smtClean="0"/>
              <a:t>Renseignements</a:t>
            </a:r>
          </a:p>
          <a:p>
            <a:pPr marL="342900" indent="-342900">
              <a:buFont typeface="Wingdings" charset="2"/>
              <a:buChar char="q"/>
            </a:pPr>
            <a:r>
              <a:rPr lang="fr-FR" sz="2500" dirty="0" smtClean="0"/>
              <a:t>Sécurité d’accès</a:t>
            </a:r>
            <a:endParaRPr lang="fr-FR" sz="2500" dirty="0"/>
          </a:p>
          <a:p>
            <a:pPr marL="342900" indent="-342900">
              <a:buFont typeface="Wingdings" charset="2"/>
              <a:buChar char="q"/>
            </a:pPr>
            <a:r>
              <a:rPr lang="fr-FR" sz="2500" dirty="0"/>
              <a:t>Gestions </a:t>
            </a:r>
            <a:r>
              <a:rPr lang="fr-FR" sz="2500" dirty="0" smtClean="0"/>
              <a:t>d’erreurs</a:t>
            </a:r>
          </a:p>
          <a:p>
            <a:pPr marL="342900" indent="-342900">
              <a:buFont typeface="Wingdings" charset="2"/>
              <a:buChar char="q"/>
            </a:pPr>
            <a:r>
              <a:rPr lang="fr-FR" sz="2500" dirty="0" smtClean="0"/>
              <a:t>Mise en contact</a:t>
            </a:r>
          </a:p>
          <a:p>
            <a:pPr marL="342900" indent="-342900">
              <a:buFont typeface="Wingdings" charset="2"/>
              <a:buChar char="q"/>
            </a:pPr>
            <a:r>
              <a:rPr lang="fr-FR" sz="2500" dirty="0" smtClean="0"/>
              <a:t>Gestion payements</a:t>
            </a:r>
          </a:p>
          <a:p>
            <a:pPr marL="342900" indent="-342900">
              <a:buFont typeface="Wingdings" charset="2"/>
              <a:buChar char="q"/>
            </a:pPr>
            <a:r>
              <a:rPr lang="fr-FR" sz="2500" dirty="0" smtClean="0"/>
              <a:t>Gestion du profil</a:t>
            </a:r>
          </a:p>
          <a:p>
            <a:r>
              <a:rPr lang="fr-FR" sz="2500" dirty="0"/>
              <a:t>	</a:t>
            </a:r>
            <a:r>
              <a:rPr lang="fr-FR" sz="2500" dirty="0" smtClean="0"/>
              <a:t>personnel</a:t>
            </a:r>
            <a:endParaRPr lang="fr-FR" sz="2500" dirty="0"/>
          </a:p>
        </p:txBody>
      </p:sp>
      <p:sp>
        <p:nvSpPr>
          <p:cNvPr id="10" name="ZoneTexte 9"/>
          <p:cNvSpPr txBox="1"/>
          <p:nvPr/>
        </p:nvSpPr>
        <p:spPr>
          <a:xfrm>
            <a:off x="3107436" y="1341016"/>
            <a:ext cx="2843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bg1">
                    <a:lumMod val="75000"/>
                  </a:schemeClr>
                </a:solidFill>
              </a:rPr>
              <a:t>Administrateurs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33137" y="1341017"/>
            <a:ext cx="18580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Générales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3190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33137" y="385011"/>
            <a:ext cx="70030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solidFill>
                  <a:schemeClr val="accent1"/>
                </a:solidFill>
              </a:rPr>
              <a:t>Fonctionnalités demandées: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118039" y="1341016"/>
            <a:ext cx="1536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bg1">
                    <a:lumMod val="75000"/>
                  </a:schemeClr>
                </a:solidFill>
              </a:rPr>
              <a:t>Familles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469073" y="1341016"/>
            <a:ext cx="1753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bg1">
                    <a:lumMod val="75000"/>
                  </a:schemeClr>
                </a:solidFill>
              </a:rPr>
              <a:t>Étudiants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44556" y="1952515"/>
            <a:ext cx="3038011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fr-FR" sz="2500" dirty="0"/>
              <a:t>V</a:t>
            </a:r>
            <a:r>
              <a:rPr lang="fr-FR" sz="2500" dirty="0" smtClean="0"/>
              <a:t>isite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Connexion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Déconnexion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Renseignements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Sécurité d’accès</a:t>
            </a:r>
            <a:endParaRPr lang="fr-FR" sz="2500" dirty="0"/>
          </a:p>
          <a:p>
            <a:pPr marL="342900" indent="-342900">
              <a:buFont typeface="Wingdings" charset="2"/>
              <a:buChar char="ü"/>
            </a:pPr>
            <a:r>
              <a:rPr lang="fr-FR" sz="2500" dirty="0"/>
              <a:t>Gestions </a:t>
            </a:r>
            <a:r>
              <a:rPr lang="fr-FR" sz="2500" dirty="0" smtClean="0"/>
              <a:t>d’erreurs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Mise en contact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payements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du profil</a:t>
            </a:r>
          </a:p>
          <a:p>
            <a:r>
              <a:rPr lang="fr-FR" sz="2500" dirty="0"/>
              <a:t>	</a:t>
            </a:r>
            <a:r>
              <a:rPr lang="fr-FR" sz="2500" dirty="0" smtClean="0"/>
              <a:t>personnel</a:t>
            </a:r>
            <a:endParaRPr lang="fr-FR" sz="2500" dirty="0"/>
          </a:p>
        </p:txBody>
      </p:sp>
      <p:sp>
        <p:nvSpPr>
          <p:cNvPr id="10" name="ZoneTexte 9"/>
          <p:cNvSpPr txBox="1"/>
          <p:nvPr/>
        </p:nvSpPr>
        <p:spPr>
          <a:xfrm>
            <a:off x="3107436" y="1341016"/>
            <a:ext cx="2843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bg1">
                    <a:lumMod val="75000"/>
                  </a:schemeClr>
                </a:solidFill>
              </a:rPr>
              <a:t>Administrateurs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33137" y="1341017"/>
            <a:ext cx="18580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Générales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32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33137" y="385011"/>
            <a:ext cx="70030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solidFill>
                  <a:schemeClr val="accent1"/>
                </a:solidFill>
              </a:rPr>
              <a:t>Fonctionnalités demandées: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118039" y="1341016"/>
            <a:ext cx="1536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bg1">
                    <a:lumMod val="75000"/>
                  </a:schemeClr>
                </a:solidFill>
              </a:rPr>
              <a:t>Familles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469073" y="1341016"/>
            <a:ext cx="1753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bg1">
                    <a:lumMod val="75000"/>
                  </a:schemeClr>
                </a:solidFill>
              </a:rPr>
              <a:t>Étudiants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44556" y="1952515"/>
            <a:ext cx="3038011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fr-FR" sz="2500" dirty="0"/>
              <a:t>V</a:t>
            </a:r>
            <a:r>
              <a:rPr lang="fr-FR" sz="2500" dirty="0" smtClean="0"/>
              <a:t>isite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Connexion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Déconnexion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Renseignements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Sécurité d’accès</a:t>
            </a:r>
            <a:endParaRPr lang="fr-FR" sz="2500" dirty="0"/>
          </a:p>
          <a:p>
            <a:pPr marL="342900" indent="-342900">
              <a:buFont typeface="Wingdings" charset="2"/>
              <a:buChar char="ü"/>
            </a:pPr>
            <a:r>
              <a:rPr lang="fr-FR" sz="2500" dirty="0"/>
              <a:t>Gestions </a:t>
            </a:r>
            <a:r>
              <a:rPr lang="fr-FR" sz="2500" dirty="0" smtClean="0"/>
              <a:t>d’erreurs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Mise en contact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payements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du profil</a:t>
            </a:r>
          </a:p>
          <a:p>
            <a:r>
              <a:rPr lang="fr-FR" sz="2500" dirty="0"/>
              <a:t>	</a:t>
            </a:r>
            <a:r>
              <a:rPr lang="fr-FR" sz="2500" dirty="0" smtClean="0"/>
              <a:t>personnel</a:t>
            </a:r>
            <a:endParaRPr lang="fr-FR" sz="2500" dirty="0"/>
          </a:p>
        </p:txBody>
      </p:sp>
      <p:sp>
        <p:nvSpPr>
          <p:cNvPr id="10" name="ZoneTexte 9"/>
          <p:cNvSpPr txBox="1"/>
          <p:nvPr/>
        </p:nvSpPr>
        <p:spPr>
          <a:xfrm>
            <a:off x="3107436" y="1341016"/>
            <a:ext cx="2843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Administrateurs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33137" y="1341017"/>
            <a:ext cx="18580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Générales</a:t>
            </a:r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107436" y="1986821"/>
            <a:ext cx="307616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q"/>
            </a:pPr>
            <a:r>
              <a:rPr lang="fr-FR" sz="2500" dirty="0" smtClean="0"/>
              <a:t>Gestion des taux</a:t>
            </a:r>
          </a:p>
          <a:p>
            <a:pPr marL="342900" indent="-342900">
              <a:buFont typeface="Wingdings" charset="2"/>
              <a:buChar char="q"/>
            </a:pPr>
            <a:r>
              <a:rPr lang="fr-FR" sz="2500" dirty="0" smtClean="0"/>
              <a:t>Gestion des admins</a:t>
            </a:r>
          </a:p>
          <a:p>
            <a:pPr marL="342900" indent="-342900">
              <a:buFont typeface="Wingdings" charset="2"/>
              <a:buChar char="q"/>
            </a:pPr>
            <a:r>
              <a:rPr lang="fr-FR" sz="2500" dirty="0" smtClean="0"/>
              <a:t>Gestion des </a:t>
            </a:r>
          </a:p>
          <a:p>
            <a:r>
              <a:rPr lang="fr-FR" sz="2500" dirty="0"/>
              <a:t>	</a:t>
            </a:r>
            <a:r>
              <a:rPr lang="fr-FR" sz="2500" dirty="0" smtClean="0"/>
              <a:t>commentaires</a:t>
            </a:r>
          </a:p>
          <a:p>
            <a:pPr marL="342900" indent="-342900">
              <a:buFont typeface="Wingdings" charset="2"/>
              <a:buChar char="q"/>
            </a:pPr>
            <a:r>
              <a:rPr lang="fr-FR" sz="2500" dirty="0" smtClean="0"/>
              <a:t>Gestion des profils</a:t>
            </a:r>
            <a:endParaRPr lang="fr-FR" sz="2500" dirty="0"/>
          </a:p>
          <a:p>
            <a:pPr marL="342900" indent="-342900">
              <a:buFont typeface="Wingdings" charset="2"/>
              <a:buChar char="q"/>
            </a:pPr>
            <a:r>
              <a:rPr lang="fr-FR" sz="2500" dirty="0" smtClean="0"/>
              <a:t>Notifications</a:t>
            </a:r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194332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33137" y="385011"/>
            <a:ext cx="70030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solidFill>
                  <a:schemeClr val="accent1"/>
                </a:solidFill>
              </a:rPr>
              <a:t>Fonctionnalités demandées: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118039" y="1341016"/>
            <a:ext cx="1536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bg1">
                    <a:lumMod val="75000"/>
                  </a:schemeClr>
                </a:solidFill>
              </a:rPr>
              <a:t>Familles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469073" y="1341016"/>
            <a:ext cx="1753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bg1">
                    <a:lumMod val="75000"/>
                  </a:schemeClr>
                </a:solidFill>
              </a:rPr>
              <a:t>Étudiants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44556" y="1952515"/>
            <a:ext cx="3038011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fr-FR" sz="2500" dirty="0"/>
              <a:t>V</a:t>
            </a:r>
            <a:r>
              <a:rPr lang="fr-FR" sz="2500" dirty="0" smtClean="0"/>
              <a:t>isite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Connexion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Déconnexion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Renseignements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Sécurité d’accès</a:t>
            </a:r>
            <a:endParaRPr lang="fr-FR" sz="2500" dirty="0"/>
          </a:p>
          <a:p>
            <a:pPr marL="342900" indent="-342900">
              <a:buFont typeface="Wingdings" charset="2"/>
              <a:buChar char="ü"/>
            </a:pPr>
            <a:r>
              <a:rPr lang="fr-FR" sz="2500" dirty="0"/>
              <a:t>Gestions </a:t>
            </a:r>
            <a:r>
              <a:rPr lang="fr-FR" sz="2500" dirty="0" smtClean="0"/>
              <a:t>d’erreurs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Mise en contact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payements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du profil</a:t>
            </a:r>
          </a:p>
          <a:p>
            <a:r>
              <a:rPr lang="fr-FR" sz="2500" dirty="0"/>
              <a:t>	</a:t>
            </a:r>
            <a:r>
              <a:rPr lang="fr-FR" sz="2500" dirty="0" smtClean="0"/>
              <a:t>personnel</a:t>
            </a:r>
            <a:endParaRPr lang="fr-FR" sz="2500" dirty="0"/>
          </a:p>
        </p:txBody>
      </p:sp>
      <p:sp>
        <p:nvSpPr>
          <p:cNvPr id="10" name="ZoneTexte 9"/>
          <p:cNvSpPr txBox="1"/>
          <p:nvPr/>
        </p:nvSpPr>
        <p:spPr>
          <a:xfrm>
            <a:off x="3107436" y="1341016"/>
            <a:ext cx="2843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Administrateurs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33137" y="1341017"/>
            <a:ext cx="18580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Générales</a:t>
            </a:r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107436" y="1986821"/>
            <a:ext cx="307616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des taux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des admins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des </a:t>
            </a:r>
          </a:p>
          <a:p>
            <a:r>
              <a:rPr lang="fr-FR" sz="2500" dirty="0"/>
              <a:t>	</a:t>
            </a:r>
            <a:r>
              <a:rPr lang="fr-FR" sz="2500" dirty="0" smtClean="0"/>
              <a:t>commentaires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des profils</a:t>
            </a:r>
            <a:endParaRPr lang="fr-FR" sz="2500" dirty="0"/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Notifications</a:t>
            </a:r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773041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33137" y="385011"/>
            <a:ext cx="70030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solidFill>
                  <a:schemeClr val="accent1"/>
                </a:solidFill>
              </a:rPr>
              <a:t>Fonctionnalités demandées: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118039" y="1341016"/>
            <a:ext cx="1536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bg1">
                    <a:lumMod val="75000"/>
                  </a:schemeClr>
                </a:solidFill>
              </a:rPr>
              <a:t>Familles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469073" y="1341016"/>
            <a:ext cx="1753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Étudiants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44556" y="1952515"/>
            <a:ext cx="3038011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fr-FR" sz="2500" dirty="0"/>
              <a:t>V</a:t>
            </a:r>
            <a:r>
              <a:rPr lang="fr-FR" sz="2500" dirty="0" smtClean="0"/>
              <a:t>isite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Connexion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Déconnexion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Renseignements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Sécurité d’accès</a:t>
            </a:r>
            <a:endParaRPr lang="fr-FR" sz="2500" dirty="0"/>
          </a:p>
          <a:p>
            <a:pPr marL="342900" indent="-342900">
              <a:buFont typeface="Wingdings" charset="2"/>
              <a:buChar char="ü"/>
            </a:pPr>
            <a:r>
              <a:rPr lang="fr-FR" sz="2500" dirty="0"/>
              <a:t>Gestions </a:t>
            </a:r>
            <a:r>
              <a:rPr lang="fr-FR" sz="2500" dirty="0" smtClean="0"/>
              <a:t>d’erreurs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Mise en contact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payements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du profil</a:t>
            </a:r>
          </a:p>
          <a:p>
            <a:r>
              <a:rPr lang="fr-FR" sz="2500" dirty="0"/>
              <a:t>	</a:t>
            </a:r>
            <a:r>
              <a:rPr lang="fr-FR" sz="2500" dirty="0" smtClean="0"/>
              <a:t>personnel</a:t>
            </a:r>
            <a:endParaRPr lang="fr-FR" sz="2500" dirty="0"/>
          </a:p>
        </p:txBody>
      </p:sp>
      <p:sp>
        <p:nvSpPr>
          <p:cNvPr id="10" name="ZoneTexte 9"/>
          <p:cNvSpPr txBox="1"/>
          <p:nvPr/>
        </p:nvSpPr>
        <p:spPr>
          <a:xfrm>
            <a:off x="3107436" y="1341016"/>
            <a:ext cx="2843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Administrateurs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33137" y="1341017"/>
            <a:ext cx="18580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Générales</a:t>
            </a:r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380430" y="1960098"/>
            <a:ext cx="273760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q"/>
            </a:pPr>
            <a:r>
              <a:rPr lang="fr-FR" sz="2500" dirty="0" smtClean="0"/>
              <a:t>Renseignement</a:t>
            </a:r>
          </a:p>
          <a:p>
            <a:r>
              <a:rPr lang="fr-FR" sz="2500" dirty="0" smtClean="0"/>
              <a:t>	tarif</a:t>
            </a:r>
          </a:p>
          <a:p>
            <a:pPr marL="342900" indent="-342900">
              <a:buFont typeface="Wingdings" charset="2"/>
              <a:buChar char="q"/>
            </a:pPr>
            <a:r>
              <a:rPr lang="fr-FR" sz="2500" dirty="0" smtClean="0"/>
              <a:t>Gestion de l’EDT </a:t>
            </a:r>
          </a:p>
          <a:p>
            <a:pPr marL="342900" indent="-342900">
              <a:buFont typeface="Wingdings" charset="2"/>
              <a:buChar char="q"/>
            </a:pPr>
            <a:r>
              <a:rPr lang="fr-FR" sz="2500" dirty="0" smtClean="0"/>
              <a:t>Commentaires</a:t>
            </a:r>
          </a:p>
          <a:p>
            <a:pPr marL="342900" indent="-342900">
              <a:buFont typeface="Wingdings" charset="2"/>
              <a:buChar char="q"/>
            </a:pPr>
            <a:r>
              <a:rPr lang="fr-FR" sz="2500" dirty="0" smtClean="0"/>
              <a:t>Notifications</a:t>
            </a:r>
          </a:p>
          <a:p>
            <a:pPr marL="342900" indent="-342900">
              <a:buFont typeface="Wingdings" charset="2"/>
              <a:buChar char="q"/>
            </a:pPr>
            <a:r>
              <a:rPr lang="fr-FR" sz="2500" dirty="0" smtClean="0"/>
              <a:t>Choix missions</a:t>
            </a:r>
            <a:endParaRPr lang="fr-FR" sz="25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107436" y="1986821"/>
            <a:ext cx="307616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des taux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des admins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des </a:t>
            </a:r>
          </a:p>
          <a:p>
            <a:r>
              <a:rPr lang="fr-FR" sz="2500" dirty="0"/>
              <a:t>	</a:t>
            </a:r>
            <a:r>
              <a:rPr lang="fr-FR" sz="2500" dirty="0" smtClean="0"/>
              <a:t>commentaires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des profils</a:t>
            </a:r>
            <a:endParaRPr lang="fr-FR" sz="2500" dirty="0"/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Notifications</a:t>
            </a:r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298109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33137" y="385011"/>
            <a:ext cx="70030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solidFill>
                  <a:schemeClr val="accent1"/>
                </a:solidFill>
              </a:rPr>
              <a:t>Fonctionnalités demandées: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118039" y="1341016"/>
            <a:ext cx="1536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bg1">
                    <a:lumMod val="75000"/>
                  </a:schemeClr>
                </a:solidFill>
              </a:rPr>
              <a:t>Familles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469073" y="1341016"/>
            <a:ext cx="1753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Étudiants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44556" y="1952515"/>
            <a:ext cx="3038011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fr-FR" sz="2500" dirty="0"/>
              <a:t>V</a:t>
            </a:r>
            <a:r>
              <a:rPr lang="fr-FR" sz="2500" dirty="0" smtClean="0"/>
              <a:t>isite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Connexion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Déconnexion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Renseignements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Sécurité d’accès</a:t>
            </a:r>
            <a:endParaRPr lang="fr-FR" sz="2500" dirty="0"/>
          </a:p>
          <a:p>
            <a:pPr marL="342900" indent="-342900">
              <a:buFont typeface="Wingdings" charset="2"/>
              <a:buChar char="ü"/>
            </a:pPr>
            <a:r>
              <a:rPr lang="fr-FR" sz="2500" dirty="0"/>
              <a:t>Gestions </a:t>
            </a:r>
            <a:r>
              <a:rPr lang="fr-FR" sz="2500" dirty="0" smtClean="0"/>
              <a:t>d’erreurs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Mise en contact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payements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du profil</a:t>
            </a:r>
          </a:p>
          <a:p>
            <a:r>
              <a:rPr lang="fr-FR" sz="2500" dirty="0"/>
              <a:t>	</a:t>
            </a:r>
            <a:r>
              <a:rPr lang="fr-FR" sz="2500" dirty="0" smtClean="0"/>
              <a:t>personnel</a:t>
            </a:r>
            <a:endParaRPr lang="fr-FR" sz="2500" dirty="0"/>
          </a:p>
        </p:txBody>
      </p:sp>
      <p:sp>
        <p:nvSpPr>
          <p:cNvPr id="10" name="ZoneTexte 9"/>
          <p:cNvSpPr txBox="1"/>
          <p:nvPr/>
        </p:nvSpPr>
        <p:spPr>
          <a:xfrm>
            <a:off x="3107436" y="1341016"/>
            <a:ext cx="2843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Administrateurs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33137" y="1341017"/>
            <a:ext cx="18580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Générales</a:t>
            </a:r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380430" y="1960098"/>
            <a:ext cx="273760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Renseignement</a:t>
            </a:r>
          </a:p>
          <a:p>
            <a:r>
              <a:rPr lang="fr-FR" sz="2500" dirty="0" smtClean="0"/>
              <a:t>	tarif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de l’EDT 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Commentaires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Notifications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Choix missions</a:t>
            </a:r>
            <a:endParaRPr lang="fr-FR" sz="25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107436" y="1986821"/>
            <a:ext cx="307616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des taux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des admins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des </a:t>
            </a:r>
          </a:p>
          <a:p>
            <a:r>
              <a:rPr lang="fr-FR" sz="2500" dirty="0"/>
              <a:t>	</a:t>
            </a:r>
            <a:r>
              <a:rPr lang="fr-FR" sz="2500" dirty="0" smtClean="0"/>
              <a:t>commentaires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des profils</a:t>
            </a:r>
            <a:endParaRPr lang="fr-FR" sz="2500" dirty="0"/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Notifications</a:t>
            </a:r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364661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33137" y="385011"/>
            <a:ext cx="8573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solidFill>
                  <a:schemeClr val="accent1"/>
                </a:solidFill>
              </a:rPr>
              <a:t>Problématique et contexte général: 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30" y="1698235"/>
            <a:ext cx="3057874" cy="3057874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1839519" y="1534384"/>
            <a:ext cx="1753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Étudiants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4225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33137" y="385011"/>
            <a:ext cx="70030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solidFill>
                  <a:schemeClr val="accent1"/>
                </a:solidFill>
              </a:rPr>
              <a:t>Fonctionnalités demandées: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118039" y="1341016"/>
            <a:ext cx="1536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Familles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469073" y="1341016"/>
            <a:ext cx="1753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Étudiants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44556" y="1952515"/>
            <a:ext cx="3038011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fr-FR" sz="2500" dirty="0"/>
              <a:t>V</a:t>
            </a:r>
            <a:r>
              <a:rPr lang="fr-FR" sz="2500" dirty="0" smtClean="0"/>
              <a:t>isite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Connexion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Déconnexion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Renseignements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Sécurité d’accès</a:t>
            </a:r>
            <a:endParaRPr lang="fr-FR" sz="2500" dirty="0"/>
          </a:p>
          <a:p>
            <a:pPr marL="342900" indent="-342900">
              <a:buFont typeface="Wingdings" charset="2"/>
              <a:buChar char="ü"/>
            </a:pPr>
            <a:r>
              <a:rPr lang="fr-FR" sz="2500" dirty="0"/>
              <a:t>Gestions </a:t>
            </a:r>
            <a:r>
              <a:rPr lang="fr-FR" sz="2500" dirty="0" smtClean="0"/>
              <a:t>d’erreurs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Mise en contact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payements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du profil</a:t>
            </a:r>
          </a:p>
          <a:p>
            <a:r>
              <a:rPr lang="fr-FR" sz="2500" dirty="0"/>
              <a:t>	</a:t>
            </a:r>
            <a:r>
              <a:rPr lang="fr-FR" sz="2500" dirty="0" smtClean="0"/>
              <a:t>personnel</a:t>
            </a:r>
            <a:endParaRPr lang="fr-FR" sz="2500" dirty="0"/>
          </a:p>
        </p:txBody>
      </p:sp>
      <p:sp>
        <p:nvSpPr>
          <p:cNvPr id="10" name="ZoneTexte 9"/>
          <p:cNvSpPr txBox="1"/>
          <p:nvPr/>
        </p:nvSpPr>
        <p:spPr>
          <a:xfrm>
            <a:off x="3107436" y="1341016"/>
            <a:ext cx="2843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Administrateurs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33137" y="1341017"/>
            <a:ext cx="18580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Générales</a:t>
            </a:r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380430" y="1960098"/>
            <a:ext cx="273760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Renseignement</a:t>
            </a:r>
          </a:p>
          <a:p>
            <a:r>
              <a:rPr lang="fr-FR" sz="2500" dirty="0" smtClean="0"/>
              <a:t>	tarif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de l’EDT 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Commentaires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Notifications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Choix missions</a:t>
            </a:r>
            <a:endParaRPr lang="fr-FR" sz="25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107436" y="1986821"/>
            <a:ext cx="307616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des taux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des admins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des </a:t>
            </a:r>
          </a:p>
          <a:p>
            <a:r>
              <a:rPr lang="fr-FR" sz="2500" dirty="0"/>
              <a:t>	</a:t>
            </a:r>
            <a:r>
              <a:rPr lang="fr-FR" sz="2500" dirty="0" smtClean="0"/>
              <a:t>commentaires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des profils</a:t>
            </a:r>
            <a:endParaRPr lang="fr-FR" sz="2500" dirty="0"/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Notifications</a:t>
            </a:r>
            <a:endParaRPr lang="fr-FR" sz="2500" dirty="0"/>
          </a:p>
        </p:txBody>
      </p:sp>
      <p:sp>
        <p:nvSpPr>
          <p:cNvPr id="13" name="ZoneTexte 12"/>
          <p:cNvSpPr txBox="1"/>
          <p:nvPr/>
        </p:nvSpPr>
        <p:spPr>
          <a:xfrm>
            <a:off x="9111723" y="1986822"/>
            <a:ext cx="2737609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q"/>
            </a:pPr>
            <a:r>
              <a:rPr lang="fr-FR" sz="2500" dirty="0" smtClean="0"/>
              <a:t>Recherche(s)</a:t>
            </a:r>
          </a:p>
          <a:p>
            <a:pPr marL="342900" indent="-342900">
              <a:buFont typeface="Wingdings" charset="2"/>
              <a:buChar char="q"/>
            </a:pPr>
            <a:r>
              <a:rPr lang="fr-FR" sz="2500" dirty="0" smtClean="0"/>
              <a:t>Renseignement</a:t>
            </a:r>
          </a:p>
          <a:p>
            <a:r>
              <a:rPr lang="fr-FR" sz="2500" dirty="0" smtClean="0"/>
              <a:t>	enfants</a:t>
            </a:r>
          </a:p>
          <a:p>
            <a:pPr marL="342900" indent="-342900">
              <a:buFont typeface="Wingdings" charset="2"/>
              <a:buChar char="q"/>
            </a:pPr>
            <a:r>
              <a:rPr lang="fr-FR" sz="2500" dirty="0" smtClean="0"/>
              <a:t>Gestion de l’EDT </a:t>
            </a:r>
          </a:p>
          <a:p>
            <a:pPr marL="342900" indent="-342900">
              <a:buFont typeface="Wingdings" charset="2"/>
              <a:buChar char="q"/>
            </a:pPr>
            <a:r>
              <a:rPr lang="fr-FR" sz="2500" dirty="0" smtClean="0"/>
              <a:t>Commentaires</a:t>
            </a:r>
          </a:p>
          <a:p>
            <a:pPr marL="342900" indent="-342900">
              <a:buFont typeface="Wingdings" charset="2"/>
              <a:buChar char="q"/>
            </a:pPr>
            <a:r>
              <a:rPr lang="fr-FR" sz="2500" dirty="0" smtClean="0"/>
              <a:t>Notifications</a:t>
            </a:r>
          </a:p>
          <a:p>
            <a:pPr marL="342900" indent="-342900">
              <a:buFont typeface="Wingdings" charset="2"/>
              <a:buChar char="q"/>
            </a:pPr>
            <a:r>
              <a:rPr lang="fr-FR" sz="2500" dirty="0" smtClean="0"/>
              <a:t>Choix missions</a:t>
            </a:r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1017133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33137" y="385011"/>
            <a:ext cx="70030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solidFill>
                  <a:schemeClr val="accent1"/>
                </a:solidFill>
              </a:rPr>
              <a:t>Fonctionnalités demandées: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118039" y="1341016"/>
            <a:ext cx="1536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Familles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469073" y="1341016"/>
            <a:ext cx="1753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Étudiants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44556" y="1952515"/>
            <a:ext cx="3038011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fr-FR" sz="2500" dirty="0"/>
              <a:t>V</a:t>
            </a:r>
            <a:r>
              <a:rPr lang="fr-FR" sz="2500" dirty="0" smtClean="0"/>
              <a:t>isite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Connexion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Déconnexion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Renseignements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Sécurité d’accès</a:t>
            </a:r>
            <a:endParaRPr lang="fr-FR" sz="2500" dirty="0"/>
          </a:p>
          <a:p>
            <a:pPr marL="342900" indent="-342900">
              <a:buFont typeface="Wingdings" charset="2"/>
              <a:buChar char="ü"/>
            </a:pPr>
            <a:r>
              <a:rPr lang="fr-FR" sz="2500" dirty="0"/>
              <a:t>Gestions </a:t>
            </a:r>
            <a:r>
              <a:rPr lang="fr-FR" sz="2500" dirty="0" smtClean="0"/>
              <a:t>d’erreurs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Mise en contact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payements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du profil</a:t>
            </a:r>
          </a:p>
          <a:p>
            <a:r>
              <a:rPr lang="fr-FR" sz="2500" dirty="0"/>
              <a:t>	</a:t>
            </a:r>
            <a:r>
              <a:rPr lang="fr-FR" sz="2500" dirty="0" smtClean="0"/>
              <a:t>personnel</a:t>
            </a:r>
            <a:endParaRPr lang="fr-FR" sz="2500" dirty="0"/>
          </a:p>
        </p:txBody>
      </p:sp>
      <p:sp>
        <p:nvSpPr>
          <p:cNvPr id="10" name="ZoneTexte 9"/>
          <p:cNvSpPr txBox="1"/>
          <p:nvPr/>
        </p:nvSpPr>
        <p:spPr>
          <a:xfrm>
            <a:off x="3107436" y="1341016"/>
            <a:ext cx="2843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Administrateurs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33137" y="1341017"/>
            <a:ext cx="18580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Générales</a:t>
            </a:r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380430" y="1960098"/>
            <a:ext cx="273760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Renseignement</a:t>
            </a:r>
          </a:p>
          <a:p>
            <a:r>
              <a:rPr lang="fr-FR" sz="2500" dirty="0" smtClean="0"/>
              <a:t>	tarif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de l’EDT 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Commentaires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Notifications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Choix missions</a:t>
            </a:r>
            <a:endParaRPr lang="fr-FR" sz="25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107436" y="1986821"/>
            <a:ext cx="307616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des taux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des admins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des </a:t>
            </a:r>
          </a:p>
          <a:p>
            <a:r>
              <a:rPr lang="fr-FR" sz="2500" dirty="0"/>
              <a:t>	</a:t>
            </a:r>
            <a:r>
              <a:rPr lang="fr-FR" sz="2500" dirty="0" smtClean="0"/>
              <a:t>commentaires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des profils</a:t>
            </a:r>
            <a:endParaRPr lang="fr-FR" sz="2500" dirty="0"/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Notifications</a:t>
            </a:r>
            <a:endParaRPr lang="fr-FR" sz="2500" dirty="0"/>
          </a:p>
        </p:txBody>
      </p:sp>
      <p:sp>
        <p:nvSpPr>
          <p:cNvPr id="13" name="ZoneTexte 12"/>
          <p:cNvSpPr txBox="1"/>
          <p:nvPr/>
        </p:nvSpPr>
        <p:spPr>
          <a:xfrm>
            <a:off x="9111723" y="1986822"/>
            <a:ext cx="2737609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Recherche(s)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Renseignement</a:t>
            </a:r>
          </a:p>
          <a:p>
            <a:r>
              <a:rPr lang="fr-FR" sz="2500" dirty="0" smtClean="0"/>
              <a:t>	enfants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de l’EDT 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Commentaires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Notifications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Choix missions</a:t>
            </a:r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63534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33137" y="385011"/>
            <a:ext cx="70030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solidFill>
                  <a:schemeClr val="accent1"/>
                </a:solidFill>
              </a:rPr>
              <a:t>Fonctionnalités </a:t>
            </a:r>
            <a:r>
              <a:rPr lang="fr-FR" sz="4400" b="1" smtClean="0">
                <a:solidFill>
                  <a:schemeClr val="accent1"/>
                </a:solidFill>
              </a:rPr>
              <a:t>demandées: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118039" y="1341016"/>
            <a:ext cx="1536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Familles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469073" y="1341016"/>
            <a:ext cx="1753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Étudiants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44556" y="1952515"/>
            <a:ext cx="3038011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fr-FR" sz="2500" dirty="0"/>
              <a:t>V</a:t>
            </a:r>
            <a:r>
              <a:rPr lang="fr-FR" sz="2500" dirty="0" smtClean="0"/>
              <a:t>isite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Connexion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Déconnexion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Renseignements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Sécurité d’accès</a:t>
            </a:r>
            <a:endParaRPr lang="fr-FR" sz="2500" dirty="0"/>
          </a:p>
          <a:p>
            <a:pPr marL="342900" indent="-342900">
              <a:buFont typeface="Wingdings" charset="2"/>
              <a:buChar char="ü"/>
            </a:pPr>
            <a:r>
              <a:rPr lang="fr-FR" sz="2500" dirty="0"/>
              <a:t>Gestions </a:t>
            </a:r>
            <a:r>
              <a:rPr lang="fr-FR" sz="2500" dirty="0" smtClean="0"/>
              <a:t>d’erreurs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Mise en contact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payements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du profil</a:t>
            </a:r>
          </a:p>
          <a:p>
            <a:r>
              <a:rPr lang="fr-FR" sz="2500" dirty="0"/>
              <a:t>	</a:t>
            </a:r>
            <a:r>
              <a:rPr lang="fr-FR" sz="2500" dirty="0" smtClean="0"/>
              <a:t>personnel</a:t>
            </a:r>
            <a:endParaRPr lang="fr-FR" sz="2500" dirty="0"/>
          </a:p>
        </p:txBody>
      </p:sp>
      <p:sp>
        <p:nvSpPr>
          <p:cNvPr id="10" name="ZoneTexte 9"/>
          <p:cNvSpPr txBox="1"/>
          <p:nvPr/>
        </p:nvSpPr>
        <p:spPr>
          <a:xfrm>
            <a:off x="3107436" y="1341016"/>
            <a:ext cx="2843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Administrateurs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33137" y="1341017"/>
            <a:ext cx="18580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Générales</a:t>
            </a:r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380430" y="1960098"/>
            <a:ext cx="273760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Renseignement</a:t>
            </a:r>
          </a:p>
          <a:p>
            <a:r>
              <a:rPr lang="fr-FR" sz="2500" dirty="0" smtClean="0"/>
              <a:t>	tarif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de l’EDT 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Commentaires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Notifications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Choix missions</a:t>
            </a:r>
            <a:endParaRPr lang="fr-FR" sz="25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107436" y="1986821"/>
            <a:ext cx="307616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des taux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des admins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des </a:t>
            </a:r>
          </a:p>
          <a:p>
            <a:r>
              <a:rPr lang="fr-FR" sz="2500" dirty="0"/>
              <a:t>	</a:t>
            </a:r>
            <a:r>
              <a:rPr lang="fr-FR" sz="2500" dirty="0" smtClean="0"/>
              <a:t>commentaires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des profils</a:t>
            </a:r>
            <a:endParaRPr lang="fr-FR" sz="2500" dirty="0"/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Notifications</a:t>
            </a:r>
            <a:endParaRPr lang="fr-FR" sz="2500" dirty="0"/>
          </a:p>
        </p:txBody>
      </p:sp>
      <p:sp>
        <p:nvSpPr>
          <p:cNvPr id="13" name="ZoneTexte 12"/>
          <p:cNvSpPr txBox="1"/>
          <p:nvPr/>
        </p:nvSpPr>
        <p:spPr>
          <a:xfrm>
            <a:off x="9111723" y="1986822"/>
            <a:ext cx="2737609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Recherche(s)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Renseignement</a:t>
            </a:r>
          </a:p>
          <a:p>
            <a:r>
              <a:rPr lang="fr-FR" sz="2500" dirty="0" smtClean="0"/>
              <a:t>	enfants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de l’EDT 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Commentaires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Notifications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Choix missions</a:t>
            </a:r>
            <a:endParaRPr lang="fr-FR" sz="2500" dirty="0"/>
          </a:p>
        </p:txBody>
      </p:sp>
      <p:sp>
        <p:nvSpPr>
          <p:cNvPr id="2" name="ZoneTexte 1"/>
          <p:cNvSpPr txBox="1"/>
          <p:nvPr/>
        </p:nvSpPr>
        <p:spPr>
          <a:xfrm>
            <a:off x="3934672" y="5892055"/>
            <a:ext cx="3479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=&gt; Produit complet.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653303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33137" y="385011"/>
            <a:ext cx="8003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solidFill>
                  <a:schemeClr val="accent1"/>
                </a:solidFill>
              </a:rPr>
              <a:t>Fonctionnalités supplémentaires: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462021" y="1940161"/>
            <a:ext cx="1887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Familles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060852" y="1940161"/>
            <a:ext cx="1753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Étudiants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62143" y="2596422"/>
            <a:ext cx="342209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fr-FR" sz="2500" dirty="0" smtClean="0"/>
              <a:t>Adaptabilité </a:t>
            </a:r>
          </a:p>
          <a:p>
            <a:r>
              <a:rPr lang="fr-FR" sz="2500" dirty="0" smtClean="0"/>
              <a:t>	mobile/tablette</a:t>
            </a:r>
          </a:p>
          <a:p>
            <a:pPr marL="342900" indent="-342900">
              <a:buFont typeface="Wingdings" charset="2"/>
              <a:buChar char="v"/>
            </a:pPr>
            <a:r>
              <a:rPr lang="fr-FR" sz="2500" dirty="0" smtClean="0"/>
              <a:t>Chiffrage des données</a:t>
            </a:r>
          </a:p>
          <a:p>
            <a:pPr marL="342900" indent="-342900">
              <a:buFont typeface="Wingdings" charset="2"/>
              <a:buChar char="v"/>
            </a:pPr>
            <a:r>
              <a:rPr lang="fr-FR" sz="2500" dirty="0"/>
              <a:t> Mot de passe </a:t>
            </a:r>
            <a:r>
              <a:rPr lang="fr-FR" sz="2500" dirty="0" smtClean="0"/>
              <a:t>oublié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58643" y="1950617"/>
            <a:ext cx="18580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Générales</a:t>
            </a:r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927189" y="2585967"/>
            <a:ext cx="384528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fr-FR" sz="2500" dirty="0" smtClean="0"/>
              <a:t>Gestion plus fine de l’EDT</a:t>
            </a:r>
          </a:p>
          <a:p>
            <a:pPr marL="342900" indent="-342900">
              <a:buFont typeface="Wingdings" charset="2"/>
              <a:buChar char="v"/>
            </a:pPr>
            <a:r>
              <a:rPr lang="fr-FR" sz="2500" dirty="0" smtClean="0"/>
              <a:t>Paramètre d’acceptation </a:t>
            </a:r>
          </a:p>
          <a:p>
            <a:r>
              <a:rPr lang="fr-FR" sz="2500" dirty="0"/>
              <a:t>	</a:t>
            </a:r>
            <a:r>
              <a:rPr lang="fr-FR" sz="2500" dirty="0" smtClean="0"/>
              <a:t>automatique</a:t>
            </a:r>
          </a:p>
          <a:p>
            <a:endParaRPr lang="fr-FR" sz="2500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8769131" y="2585967"/>
            <a:ext cx="29485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fr-FR" sz="2500" dirty="0" smtClean="0"/>
              <a:t>Recherche élargie</a:t>
            </a:r>
          </a:p>
        </p:txBody>
      </p:sp>
    </p:spTree>
    <p:extLst>
      <p:ext uri="{BB962C8B-B14F-4D97-AF65-F5344CB8AC3E}">
        <p14:creationId xmlns:p14="http://schemas.microsoft.com/office/powerpoint/2010/main" val="2004445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33137" y="385011"/>
            <a:ext cx="8003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solidFill>
                  <a:schemeClr val="accent1"/>
                </a:solidFill>
              </a:rPr>
              <a:t>Fonctionnalités supplémentaires: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462021" y="1940161"/>
            <a:ext cx="1887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Familles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060852" y="1940161"/>
            <a:ext cx="1753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Étudiants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62143" y="2596422"/>
            <a:ext cx="348364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Adaptabilité </a:t>
            </a:r>
          </a:p>
          <a:p>
            <a:r>
              <a:rPr lang="fr-FR" sz="2500" dirty="0" smtClean="0"/>
              <a:t>	mobile/tablette</a:t>
            </a:r>
          </a:p>
          <a:p>
            <a:pPr marL="342900" indent="-342900">
              <a:buFont typeface="Wingdings" charset="2"/>
              <a:buChar char="ü"/>
            </a:pPr>
            <a:r>
              <a:rPr lang="fr-FR" sz="2500" dirty="0"/>
              <a:t>Cryptage des données </a:t>
            </a:r>
          </a:p>
          <a:p>
            <a:pPr marL="342900" indent="-342900">
              <a:buFont typeface="Wingdings" charset="2"/>
              <a:buChar char="v"/>
            </a:pPr>
            <a:r>
              <a:rPr lang="fr-FR" sz="2500" dirty="0" smtClean="0"/>
              <a:t> Mot de passe oublié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58643" y="1950617"/>
            <a:ext cx="18580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Générales</a:t>
            </a:r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927189" y="2585967"/>
            <a:ext cx="384528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Gestion plus fine de l’EDT</a:t>
            </a:r>
          </a:p>
          <a:p>
            <a:pPr marL="342900" indent="-342900">
              <a:buFont typeface="Wingdings" charset="2"/>
              <a:buChar char="v"/>
            </a:pPr>
            <a:r>
              <a:rPr lang="fr-FR" sz="2500" dirty="0" smtClean="0"/>
              <a:t>Paramètre d’acceptation </a:t>
            </a:r>
          </a:p>
          <a:p>
            <a:r>
              <a:rPr lang="fr-FR" sz="2500" dirty="0"/>
              <a:t>	</a:t>
            </a:r>
            <a:r>
              <a:rPr lang="fr-FR" sz="2500" dirty="0" smtClean="0"/>
              <a:t>automatique</a:t>
            </a:r>
          </a:p>
          <a:p>
            <a:endParaRPr lang="fr-FR" sz="2500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8769131" y="2585967"/>
            <a:ext cx="29485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fr-FR" sz="2500" dirty="0" smtClean="0"/>
              <a:t>Recherche élargie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2516898" y="5651679"/>
            <a:ext cx="6665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=&gt; Suppléments non facturés au client.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761728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33137" y="385011"/>
            <a:ext cx="4363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solidFill>
                  <a:schemeClr val="accent1"/>
                </a:solidFill>
              </a:rPr>
              <a:t>Html/CSS: Accueil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7" r="3312"/>
          <a:stretch/>
        </p:blipFill>
        <p:spPr>
          <a:xfrm>
            <a:off x="433137" y="2032993"/>
            <a:ext cx="7781365" cy="412376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8" r="12052"/>
          <a:stretch/>
        </p:blipFill>
        <p:spPr>
          <a:xfrm>
            <a:off x="8229600" y="1602687"/>
            <a:ext cx="3657600" cy="472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58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33137" y="385011"/>
            <a:ext cx="64529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solidFill>
                  <a:schemeClr val="accent1"/>
                </a:solidFill>
              </a:rPr>
              <a:t>Html/CSS: Profil utilisateur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97" y="1315816"/>
            <a:ext cx="9115879" cy="517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58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33137" y="385011"/>
            <a:ext cx="83273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solidFill>
                  <a:schemeClr val="accent1"/>
                </a:solidFill>
              </a:rPr>
              <a:t>Html/CSS: Panneau administrateur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27"/>
          <a:stretch/>
        </p:blipFill>
        <p:spPr>
          <a:xfrm>
            <a:off x="433137" y="1333747"/>
            <a:ext cx="11377072" cy="4188975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433137" y="5866832"/>
            <a:ext cx="5833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=&gt; Adapté depuis </a:t>
            </a:r>
            <a:r>
              <a:rPr lang="fr-FR" sz="3200" smtClean="0"/>
              <a:t>tutoriel en ligne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272374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33137" y="385011"/>
            <a:ext cx="5752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solidFill>
                  <a:schemeClr val="accent1"/>
                </a:solidFill>
              </a:rPr>
              <a:t>Java: Emplois du temps 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764" y="1154452"/>
            <a:ext cx="7373319" cy="466694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33137" y="6006067"/>
            <a:ext cx="6476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=&gt; Adapté depuis </a:t>
            </a:r>
            <a:r>
              <a:rPr lang="fr-FR" sz="3200" smtClean="0"/>
              <a:t>un package en ligne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24137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40659" y="376518"/>
            <a:ext cx="12041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smtClean="0">
                <a:solidFill>
                  <a:schemeClr val="accent1"/>
                </a:solidFill>
              </a:rPr>
              <a:t> SQL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81" y="0"/>
            <a:ext cx="8373035" cy="6538551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0949351" y="648866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 </a:t>
            </a:r>
            <a:r>
              <a:rPr lang="fr-FR" dirty="0" err="1" smtClean="0"/>
              <a:t>LucidChart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234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33137" y="385011"/>
            <a:ext cx="8573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solidFill>
                  <a:schemeClr val="accent1"/>
                </a:solidFill>
              </a:rPr>
              <a:t>Problématique et contexte</a:t>
            </a:r>
            <a:r>
              <a:rPr lang="fr-FR" sz="4400" b="1" dirty="0">
                <a:solidFill>
                  <a:schemeClr val="accent1"/>
                </a:solidFill>
              </a:rPr>
              <a:t> </a:t>
            </a:r>
            <a:r>
              <a:rPr lang="fr-FR" sz="4400" b="1" dirty="0" smtClean="0">
                <a:solidFill>
                  <a:schemeClr val="accent1"/>
                </a:solidFill>
              </a:rPr>
              <a:t>général: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354" y="5194300"/>
            <a:ext cx="1416142" cy="141614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7" y="5194300"/>
            <a:ext cx="1416142" cy="141614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0"/>
          <a:stretch/>
        </p:blipFill>
        <p:spPr>
          <a:xfrm>
            <a:off x="1220730" y="1698235"/>
            <a:ext cx="3057874" cy="2494624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1839519" y="1534384"/>
            <a:ext cx="1753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Étudiants</a:t>
            </a:r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7" t="21138" r="27886" b="21112"/>
          <a:stretch/>
        </p:blipFill>
        <p:spPr>
          <a:xfrm>
            <a:off x="3800109" y="5299892"/>
            <a:ext cx="989535" cy="1338783"/>
          </a:xfrm>
          <a:prstGeom prst="rect">
            <a:avLst/>
          </a:prstGeom>
        </p:spPr>
      </p:pic>
      <p:sp>
        <p:nvSpPr>
          <p:cNvPr id="19" name="Flèche à angle droit 18"/>
          <p:cNvSpPr/>
          <p:nvPr/>
        </p:nvSpPr>
        <p:spPr>
          <a:xfrm rot="10800000">
            <a:off x="1042915" y="4559377"/>
            <a:ext cx="850392" cy="731520"/>
          </a:xfrm>
          <a:prstGeom prst="bentUpArrow">
            <a:avLst>
              <a:gd name="adj1" fmla="val 9756"/>
              <a:gd name="adj2" fmla="val 16616"/>
              <a:gd name="adj3" fmla="val 3567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0" name="Flèche à angle droit 19"/>
          <p:cNvSpPr/>
          <p:nvPr/>
        </p:nvSpPr>
        <p:spPr>
          <a:xfrm rot="10800000">
            <a:off x="3539541" y="4568372"/>
            <a:ext cx="850392" cy="731520"/>
          </a:xfrm>
          <a:prstGeom prst="bentUpArrow">
            <a:avLst>
              <a:gd name="adj1" fmla="val 9756"/>
              <a:gd name="adj2" fmla="val 16616"/>
              <a:gd name="adj3" fmla="val 35671"/>
            </a:avLst>
          </a:prstGeom>
          <a:solidFill>
            <a:srgbClr val="FFC00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3" name="Flèche vers la droite 22"/>
          <p:cNvSpPr/>
          <p:nvPr/>
        </p:nvSpPr>
        <p:spPr>
          <a:xfrm rot="5400000">
            <a:off x="2324105" y="4651440"/>
            <a:ext cx="784637" cy="3010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39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15207" y="131735"/>
            <a:ext cx="10667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solidFill>
                  <a:schemeClr val="accent1"/>
                </a:solidFill>
              </a:rPr>
              <a:t>Cas d’utilisations: Exemple tests fonctionnels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t="4806" b="6930"/>
          <a:stretch/>
        </p:blipFill>
        <p:spPr>
          <a:xfrm>
            <a:off x="5859928" y="5091321"/>
            <a:ext cx="5344815" cy="155985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081" y="901176"/>
            <a:ext cx="5383662" cy="385937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 r="1724" b="1636"/>
          <a:stretch/>
        </p:blipFill>
        <p:spPr>
          <a:xfrm>
            <a:off x="415207" y="901176"/>
            <a:ext cx="4820181" cy="575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83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15451328_1275843832475523_147317051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80" y="1119104"/>
            <a:ext cx="7143861" cy="535789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40572" y="174028"/>
            <a:ext cx="64521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b="1" dirty="0" smtClean="0">
                <a:solidFill>
                  <a:schemeClr val="accent1"/>
                </a:solidFill>
              </a:rPr>
              <a:t>Merci pour votre attention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815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33137" y="385011"/>
            <a:ext cx="8573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solidFill>
                  <a:schemeClr val="accent1"/>
                </a:solidFill>
              </a:rPr>
              <a:t>Problématique et contexte</a:t>
            </a:r>
            <a:r>
              <a:rPr lang="fr-FR" sz="4400" b="1" dirty="0">
                <a:solidFill>
                  <a:schemeClr val="accent1"/>
                </a:solidFill>
              </a:rPr>
              <a:t> </a:t>
            </a:r>
            <a:r>
              <a:rPr lang="fr-FR" sz="4400" b="1" dirty="0" smtClean="0">
                <a:solidFill>
                  <a:schemeClr val="accent1"/>
                </a:solidFill>
              </a:rPr>
              <a:t>général: 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919" y="2114727"/>
            <a:ext cx="2330784" cy="2330784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8575384" y="1534384"/>
            <a:ext cx="1536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Familles</a:t>
            </a:r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354" y="5194300"/>
            <a:ext cx="1416142" cy="1416142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7" y="5194300"/>
            <a:ext cx="1416142" cy="1416142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0"/>
          <a:stretch/>
        </p:blipFill>
        <p:spPr>
          <a:xfrm>
            <a:off x="1220730" y="1698235"/>
            <a:ext cx="3057874" cy="2494624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1839519" y="1534384"/>
            <a:ext cx="1753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Étudiants</a:t>
            </a:r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7" t="21138" r="27886" b="21112"/>
          <a:stretch/>
        </p:blipFill>
        <p:spPr>
          <a:xfrm>
            <a:off x="3800109" y="5299892"/>
            <a:ext cx="989535" cy="1338783"/>
          </a:xfrm>
          <a:prstGeom prst="rect">
            <a:avLst/>
          </a:prstGeom>
        </p:spPr>
      </p:pic>
      <p:sp>
        <p:nvSpPr>
          <p:cNvPr id="24" name="Flèche à angle droit 23"/>
          <p:cNvSpPr/>
          <p:nvPr/>
        </p:nvSpPr>
        <p:spPr>
          <a:xfrm rot="10800000">
            <a:off x="1042915" y="4559377"/>
            <a:ext cx="850392" cy="731520"/>
          </a:xfrm>
          <a:prstGeom prst="bentUpArrow">
            <a:avLst>
              <a:gd name="adj1" fmla="val 9756"/>
              <a:gd name="adj2" fmla="val 16616"/>
              <a:gd name="adj3" fmla="val 3567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5" name="Flèche à angle droit 24"/>
          <p:cNvSpPr/>
          <p:nvPr/>
        </p:nvSpPr>
        <p:spPr>
          <a:xfrm rot="10800000">
            <a:off x="3539541" y="4568372"/>
            <a:ext cx="850392" cy="731520"/>
          </a:xfrm>
          <a:prstGeom prst="bentUpArrow">
            <a:avLst>
              <a:gd name="adj1" fmla="val 9756"/>
              <a:gd name="adj2" fmla="val 16616"/>
              <a:gd name="adj3" fmla="val 35671"/>
            </a:avLst>
          </a:prstGeom>
          <a:solidFill>
            <a:srgbClr val="FFC00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6" name="Flèche vers la droite 25"/>
          <p:cNvSpPr/>
          <p:nvPr/>
        </p:nvSpPr>
        <p:spPr>
          <a:xfrm rot="5400000">
            <a:off x="2324105" y="4651440"/>
            <a:ext cx="784637" cy="3010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98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33137" y="385011"/>
            <a:ext cx="86424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solidFill>
                  <a:schemeClr val="accent1"/>
                </a:solidFill>
              </a:rPr>
              <a:t>Problématique et contexte</a:t>
            </a:r>
            <a:r>
              <a:rPr lang="fr-FR" sz="4400" b="1" dirty="0">
                <a:solidFill>
                  <a:schemeClr val="accent1"/>
                </a:solidFill>
              </a:rPr>
              <a:t> </a:t>
            </a:r>
            <a:r>
              <a:rPr lang="fr-FR" sz="4400" b="1" dirty="0" smtClean="0">
                <a:solidFill>
                  <a:schemeClr val="accent1"/>
                </a:solidFill>
              </a:rPr>
              <a:t>général: 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919" y="2114727"/>
            <a:ext cx="2330784" cy="233078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71" y="5282725"/>
            <a:ext cx="1128488" cy="112848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174" y="5138898"/>
            <a:ext cx="1416142" cy="1416142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8575384" y="1534384"/>
            <a:ext cx="1830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Familles</a:t>
            </a:r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354" y="5194300"/>
            <a:ext cx="1416142" cy="1416142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7" y="5194300"/>
            <a:ext cx="1416142" cy="1416142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0"/>
          <a:stretch/>
        </p:blipFill>
        <p:spPr>
          <a:xfrm>
            <a:off x="1220730" y="1698235"/>
            <a:ext cx="3057874" cy="2494624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1839519" y="1534384"/>
            <a:ext cx="1753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Étudiants</a:t>
            </a:r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7" t="21138" r="27886" b="21112"/>
          <a:stretch/>
        </p:blipFill>
        <p:spPr>
          <a:xfrm>
            <a:off x="3800109" y="5299892"/>
            <a:ext cx="989535" cy="1338783"/>
          </a:xfrm>
          <a:prstGeom prst="rect">
            <a:avLst/>
          </a:prstGeom>
        </p:spPr>
      </p:pic>
      <p:sp>
        <p:nvSpPr>
          <p:cNvPr id="23" name="Flèche vers la droite 22"/>
          <p:cNvSpPr/>
          <p:nvPr/>
        </p:nvSpPr>
        <p:spPr>
          <a:xfrm rot="5400000">
            <a:off x="2324104" y="4651440"/>
            <a:ext cx="784637" cy="3010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4" name="Flèche à angle droit 23"/>
          <p:cNvSpPr/>
          <p:nvPr/>
        </p:nvSpPr>
        <p:spPr>
          <a:xfrm rot="10800000">
            <a:off x="1042915" y="4559377"/>
            <a:ext cx="850392" cy="731520"/>
          </a:xfrm>
          <a:prstGeom prst="bentUpArrow">
            <a:avLst>
              <a:gd name="adj1" fmla="val 9756"/>
              <a:gd name="adj2" fmla="val 16616"/>
              <a:gd name="adj3" fmla="val 3567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5" name="Flèche à angle droit 24"/>
          <p:cNvSpPr/>
          <p:nvPr/>
        </p:nvSpPr>
        <p:spPr>
          <a:xfrm rot="10800000">
            <a:off x="3539541" y="4568372"/>
            <a:ext cx="850392" cy="731520"/>
          </a:xfrm>
          <a:prstGeom prst="bentUpArrow">
            <a:avLst>
              <a:gd name="adj1" fmla="val 9756"/>
              <a:gd name="adj2" fmla="val 16616"/>
              <a:gd name="adj3" fmla="val 35671"/>
            </a:avLst>
          </a:prstGeom>
          <a:solidFill>
            <a:srgbClr val="FFC00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7" name="Flèche vers la droite 26"/>
          <p:cNvSpPr/>
          <p:nvPr/>
        </p:nvSpPr>
        <p:spPr>
          <a:xfrm rot="5400000">
            <a:off x="9190876" y="4801154"/>
            <a:ext cx="784637" cy="3010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8" name="Flèche à angle droit 27"/>
          <p:cNvSpPr/>
          <p:nvPr/>
        </p:nvSpPr>
        <p:spPr>
          <a:xfrm rot="10800000">
            <a:off x="7909686" y="4641098"/>
            <a:ext cx="850392" cy="731520"/>
          </a:xfrm>
          <a:prstGeom prst="bentUpArrow">
            <a:avLst>
              <a:gd name="adj1" fmla="val 9756"/>
              <a:gd name="adj2" fmla="val 16616"/>
              <a:gd name="adj3" fmla="val 3567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9" name="Flèche à angle droit 28"/>
          <p:cNvSpPr/>
          <p:nvPr/>
        </p:nvSpPr>
        <p:spPr>
          <a:xfrm rot="10800000">
            <a:off x="10406312" y="4650093"/>
            <a:ext cx="850392" cy="731520"/>
          </a:xfrm>
          <a:prstGeom prst="bentUpArrow">
            <a:avLst>
              <a:gd name="adj1" fmla="val 9756"/>
              <a:gd name="adj2" fmla="val 16616"/>
              <a:gd name="adj3" fmla="val 35671"/>
            </a:avLst>
          </a:prstGeom>
          <a:solidFill>
            <a:srgbClr val="FFC00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2" t="6907" r="16640"/>
          <a:stretch/>
        </p:blipFill>
        <p:spPr>
          <a:xfrm>
            <a:off x="7649359" y="5381614"/>
            <a:ext cx="914400" cy="1349687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1" t="77513" r="27223" b="4878"/>
          <a:stretch/>
        </p:blipFill>
        <p:spPr>
          <a:xfrm>
            <a:off x="7243341" y="1604233"/>
            <a:ext cx="1293541" cy="129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62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33137" y="385011"/>
            <a:ext cx="24189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solidFill>
                  <a:schemeClr val="accent1"/>
                </a:solidFill>
              </a:rPr>
              <a:t>Objectifs: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919" y="2114727"/>
            <a:ext cx="2330784" cy="233078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30" y="1698235"/>
            <a:ext cx="3057874" cy="3057874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1839519" y="1534384"/>
            <a:ext cx="1753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Étudiants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575384" y="1534384"/>
            <a:ext cx="175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Familles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360" y="3065805"/>
            <a:ext cx="1064853" cy="1064853"/>
          </a:xfrm>
          <a:prstGeom prst="rect">
            <a:avLst/>
          </a:prstGeom>
        </p:spPr>
      </p:pic>
      <p:sp>
        <p:nvSpPr>
          <p:cNvPr id="20" name="Flèche vers la droite 19"/>
          <p:cNvSpPr/>
          <p:nvPr/>
        </p:nvSpPr>
        <p:spPr>
          <a:xfrm>
            <a:off x="4365112" y="2750952"/>
            <a:ext cx="3410615" cy="3010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1" name="Flèche vers la droite 20"/>
          <p:cNvSpPr/>
          <p:nvPr/>
        </p:nvSpPr>
        <p:spPr>
          <a:xfrm rot="10800000">
            <a:off x="4338942" y="4144428"/>
            <a:ext cx="3410614" cy="3010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24" y="1473944"/>
            <a:ext cx="1128488" cy="112848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715" y="4441468"/>
            <a:ext cx="1416142" cy="1416142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9" t="55136" r="44119" b="26626"/>
          <a:stretch/>
        </p:blipFill>
        <p:spPr>
          <a:xfrm>
            <a:off x="7222785" y="1338854"/>
            <a:ext cx="1304693" cy="133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1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33137" y="385011"/>
            <a:ext cx="24189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solidFill>
                  <a:schemeClr val="accent1"/>
                </a:solidFill>
              </a:rPr>
              <a:t>Objectifs: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05" y="5369944"/>
            <a:ext cx="1416142" cy="141614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919" y="2114727"/>
            <a:ext cx="2330784" cy="233078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957" y="5348386"/>
            <a:ext cx="1416142" cy="141614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30" y="1698235"/>
            <a:ext cx="3057874" cy="3057874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1839519" y="1534384"/>
            <a:ext cx="1753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Étudiants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575384" y="1534384"/>
            <a:ext cx="2094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Familles</a:t>
            </a:r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7" t="21138" r="27886" b="21112"/>
          <a:stretch/>
        </p:blipFill>
        <p:spPr>
          <a:xfrm>
            <a:off x="3119089" y="5572485"/>
            <a:ext cx="897009" cy="121360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360" y="3065805"/>
            <a:ext cx="1064853" cy="1064853"/>
          </a:xfrm>
          <a:prstGeom prst="rect">
            <a:avLst/>
          </a:prstGeom>
        </p:spPr>
      </p:pic>
      <p:sp>
        <p:nvSpPr>
          <p:cNvPr id="20" name="Flèche vers la droite 19"/>
          <p:cNvSpPr/>
          <p:nvPr/>
        </p:nvSpPr>
        <p:spPr>
          <a:xfrm>
            <a:off x="4365112" y="2750952"/>
            <a:ext cx="3410615" cy="3010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1" name="Flèche vers la droite 20"/>
          <p:cNvSpPr/>
          <p:nvPr/>
        </p:nvSpPr>
        <p:spPr>
          <a:xfrm rot="10800000">
            <a:off x="4338942" y="4144428"/>
            <a:ext cx="3410614" cy="30108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19" name="Flèche vers la droite 18"/>
          <p:cNvSpPr/>
          <p:nvPr/>
        </p:nvSpPr>
        <p:spPr>
          <a:xfrm rot="5400000">
            <a:off x="1489430" y="4741047"/>
            <a:ext cx="784637" cy="30108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3" name="Flèche vers la droite 22"/>
          <p:cNvSpPr/>
          <p:nvPr/>
        </p:nvSpPr>
        <p:spPr>
          <a:xfrm rot="5400000">
            <a:off x="8385508" y="4838997"/>
            <a:ext cx="784637" cy="30108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2" t="6907" r="16640"/>
          <a:stretch/>
        </p:blipFill>
        <p:spPr>
          <a:xfrm>
            <a:off x="8396919" y="5473817"/>
            <a:ext cx="914400" cy="13496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715" y="4441468"/>
            <a:ext cx="1416142" cy="1416142"/>
          </a:xfrm>
          <a:prstGeom prst="rect">
            <a:avLst/>
          </a:prstGeom>
        </p:spPr>
      </p:pic>
      <p:sp>
        <p:nvSpPr>
          <p:cNvPr id="25" name="Flèche vers la droite 24"/>
          <p:cNvSpPr/>
          <p:nvPr/>
        </p:nvSpPr>
        <p:spPr>
          <a:xfrm rot="5400000">
            <a:off x="2959427" y="4741048"/>
            <a:ext cx="784637" cy="30108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6" name="Flèche vers la droite 25"/>
          <p:cNvSpPr/>
          <p:nvPr/>
        </p:nvSpPr>
        <p:spPr>
          <a:xfrm rot="5400000">
            <a:off x="10427709" y="4838997"/>
            <a:ext cx="784637" cy="30108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094" y="1473944"/>
            <a:ext cx="1128488" cy="1128488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9" t="55136" r="44119" b="26626"/>
          <a:stretch/>
        </p:blipFill>
        <p:spPr>
          <a:xfrm>
            <a:off x="7260727" y="1346556"/>
            <a:ext cx="1304693" cy="133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33137" y="385011"/>
            <a:ext cx="8062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solidFill>
                  <a:schemeClr val="accent1"/>
                </a:solidFill>
              </a:rPr>
              <a:t>Acteurs mis en jeu dans ce projet: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0" t="162" r="12643" b="61302"/>
          <a:stretch/>
        </p:blipFill>
        <p:spPr>
          <a:xfrm>
            <a:off x="1552674" y="1045477"/>
            <a:ext cx="9144354" cy="5514532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10026" y="648866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 </a:t>
            </a:r>
            <a:r>
              <a:rPr lang="fr-FR" dirty="0" err="1" smtClean="0"/>
              <a:t>LucidChart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68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" t="1860" r="734" b="1802"/>
          <a:stretch/>
        </p:blipFill>
        <p:spPr>
          <a:xfrm>
            <a:off x="53788" y="1828801"/>
            <a:ext cx="12048565" cy="353209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33137" y="385011"/>
            <a:ext cx="709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solidFill>
                  <a:schemeClr val="accent1"/>
                </a:solidFill>
              </a:rPr>
              <a:t>Acteurs: Familles et étudiants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96" y="1953911"/>
            <a:ext cx="542000" cy="542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13" y="1945546"/>
            <a:ext cx="574389" cy="57438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349" y="1760595"/>
            <a:ext cx="720802" cy="72080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555" y="2519935"/>
            <a:ext cx="574389" cy="574389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10026" y="648866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 </a:t>
            </a:r>
            <a:r>
              <a:rPr lang="fr-FR" dirty="0" err="1" smtClean="0"/>
              <a:t>LucidChart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9333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</TotalTime>
  <Words>521</Words>
  <Application>Microsoft Macintosh PowerPoint</Application>
  <PresentationFormat>Personnalisé</PresentationFormat>
  <Paragraphs>312</Paragraphs>
  <Slides>31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Office Theme</vt:lpstr>
      <vt:lpstr>Projet site web   UE: Génie Logiciel, UML,   Bases de données avancées et Interfaces 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site web   Génie Logiciel, UML,   Bases de données avancées et Interfaces   </dc:title>
  <dc:creator>Raphael Bonnet</dc:creator>
  <cp:lastModifiedBy>Nori SADOUNI</cp:lastModifiedBy>
  <cp:revision>36</cp:revision>
  <dcterms:created xsi:type="dcterms:W3CDTF">2016-12-10T01:12:57Z</dcterms:created>
  <dcterms:modified xsi:type="dcterms:W3CDTF">2016-12-12T15:03:37Z</dcterms:modified>
</cp:coreProperties>
</file>