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95" r:id="rId3"/>
    <p:sldId id="288" r:id="rId5"/>
    <p:sldId id="303" r:id="rId6"/>
    <p:sldId id="300" r:id="rId7"/>
    <p:sldId id="299" r:id="rId8"/>
    <p:sldId id="289" r:id="rId9"/>
    <p:sldId id="270" r:id="rId10"/>
    <p:sldId id="273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660" autoAdjust="0"/>
  </p:normalViewPr>
  <p:slideViewPr>
    <p:cSldViewPr snapToGrid="0" showGuides="1">
      <p:cViewPr>
        <p:scale>
          <a:sx n="52" d="100"/>
          <a:sy n="52" d="100"/>
        </p:scale>
        <p:origin x="-1224" y="-378"/>
      </p:cViewPr>
      <p:guideLst>
        <p:guide orient="horz" pos="2000"/>
        <p:guide orient="horz" pos="4110"/>
        <p:guide orient="horz" pos="368"/>
        <p:guide orient="horz" pos="2362"/>
        <p:guide orient="horz" pos="777"/>
        <p:guide orient="horz" pos="3310"/>
        <p:guide orient="horz" pos="3600"/>
        <p:guide orient="horz" pos="1019"/>
        <p:guide orient="horz" pos="1895"/>
        <p:guide orient="horz" pos="3712"/>
        <p:guide pos="3925"/>
        <p:guide pos="234"/>
        <p:guide pos="7422"/>
        <p:guide pos="971"/>
        <p:guide pos="6849"/>
        <p:guide pos="3761"/>
        <p:guide pos="4029"/>
        <p:guide pos="2342"/>
        <p:guide pos="5346"/>
        <p:guide pos="2949"/>
        <p:guide pos="4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666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A477EA-48B9-4728-97CB-8A980F9D5CF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436392" y="2614036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436392" y="3624944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436392" y="4635852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436392" y="1605530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kaggle.com/datasets/koryakinp/fingers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://arxiv.org/abs/1705.08142" TargetMode="External"/><Relationship Id="rId6" Type="http://schemas.openxmlformats.org/officeDocument/2006/relationships/hyperlink" Target="http://arxiv.org/abs/1506.02117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73480" y="3009265"/>
            <a:ext cx="10445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Multi-Task Learning in Deep Learning</a:t>
            </a:r>
            <a:endParaRPr lang="en-US" sz="40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40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7070725" y="5367020"/>
            <a:ext cx="521335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Raphael Liu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4910455" y="3966845"/>
            <a:ext cx="65246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Amath 563 Project Proposal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1675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66" name="矩形 65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6562" y="2094522"/>
              <a:ext cx="153599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01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8387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Introduction</a:t>
              </a:r>
              <a:endParaRPr lang="en-US" altLang="zh-CN" sz="2800" b="1" dirty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24650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90" name="矩形 89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226794" y="2094522"/>
              <a:ext cx="1715534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02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08387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Data</a:t>
              </a:r>
              <a:endParaRPr lang="en-US" altLang="zh-CN" sz="2800" b="1" dirty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47625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95" name="矩形 94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205955" y="2094522"/>
              <a:ext cx="1757212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8387" y="4283475"/>
              <a:ext cx="2552349" cy="8655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Domain Knowledge</a:t>
              </a:r>
              <a:endParaRPr lang="en-US" altLang="zh-CN" sz="2800" b="1" dirty="0" smtClean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870600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100" name="矩形 99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28397" y="2094522"/>
              <a:ext cx="171232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04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8387" y="4283475"/>
              <a:ext cx="2552349" cy="8655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Possible limitations</a:t>
              </a:r>
              <a:endParaRPr lang="en-US" altLang="zh-CN" sz="2800" b="1" dirty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07365" y="366395"/>
            <a:ext cx="291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CONTENTS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18" name="文本框 99"/>
          <p:cNvSpPr txBox="1"/>
          <p:nvPr/>
        </p:nvSpPr>
        <p:spPr>
          <a:xfrm>
            <a:off x="215900" y="2903855"/>
            <a:ext cx="393573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Introduction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151630" y="757555"/>
            <a:ext cx="7143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Generally, Multi-Task Learning (MTL) focus on optimizing more than one loss function 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0" name="Picture 19" descr="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845" y="2021205"/>
            <a:ext cx="1469390" cy="1360805"/>
          </a:xfrm>
          <a:prstGeom prst="rect">
            <a:avLst/>
          </a:prstGeom>
        </p:spPr>
      </p:pic>
      <p:pic>
        <p:nvPicPr>
          <p:cNvPr id="21" name="Picture 20" descr="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4073525"/>
            <a:ext cx="1285240" cy="139827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 rot="5400000">
            <a:off x="5491480" y="3619500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pic>
        <p:nvPicPr>
          <p:cNvPr id="24" name="Picture 23" descr="00a32b09-1b9a-4198-b58a-b85fd24797da_4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45" y="2021205"/>
            <a:ext cx="1469390" cy="1360805"/>
          </a:xfrm>
          <a:prstGeom prst="rect">
            <a:avLst/>
          </a:prstGeom>
        </p:spPr>
      </p:pic>
      <p:pic>
        <p:nvPicPr>
          <p:cNvPr id="26" name="Picture 25" descr="00c4bcae-9be7-45f0-b9c4-bdb9c8a11d50_2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45" y="4073525"/>
            <a:ext cx="1468755" cy="139827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6884670" y="3515995"/>
            <a:ext cx="365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Cat or dog? And what’s the breed?</a:t>
            </a:r>
            <a:endParaRPr lang="en-US"/>
          </a:p>
          <a:p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885305" y="3515995"/>
            <a:ext cx="365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Right hand or left hand? How many fingers?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8"/>
          <p:cNvSpPr txBox="1"/>
          <p:nvPr/>
        </p:nvSpPr>
        <p:spPr>
          <a:xfrm>
            <a:off x="1994535" y="639445"/>
            <a:ext cx="6866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These tasks are closely related, so we could build a MTL model. Split the tasks and learn at the same time.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 descr="00a32b09-1b9a-4198-b58a-b85fd24797da_4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2320925"/>
            <a:ext cx="1469390" cy="1360805"/>
          </a:xfrm>
          <a:prstGeom prst="rect">
            <a:avLst/>
          </a:prstGeom>
        </p:spPr>
      </p:pic>
      <p:pic>
        <p:nvPicPr>
          <p:cNvPr id="26" name="Picture 25" descr="00c4bcae-9be7-45f0-b9c4-bdb9c8a11d50_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4373245"/>
            <a:ext cx="1398270" cy="13982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5400000">
            <a:off x="1045845" y="3940810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sp>
        <p:nvSpPr>
          <p:cNvPr id="10" name="Rectangles 9"/>
          <p:cNvSpPr/>
          <p:nvPr/>
        </p:nvSpPr>
        <p:spPr>
          <a:xfrm>
            <a:off x="3209925" y="2623185"/>
            <a:ext cx="784860" cy="2931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CONV</a:t>
            </a:r>
            <a:endParaRPr lang="en-US" sz="1400"/>
          </a:p>
        </p:txBody>
      </p:sp>
      <p:sp>
        <p:nvSpPr>
          <p:cNvPr id="11" name="Rectangles 10"/>
          <p:cNvSpPr/>
          <p:nvPr/>
        </p:nvSpPr>
        <p:spPr>
          <a:xfrm>
            <a:off x="4379595" y="2623185"/>
            <a:ext cx="784860" cy="2931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CONV</a:t>
            </a:r>
            <a:endParaRPr lang="en-US" sz="1400"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549265" y="2623185"/>
            <a:ext cx="784860" cy="2931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CONV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470" y="4006850"/>
            <a:ext cx="67119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44310" y="3056890"/>
            <a:ext cx="784860" cy="88773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75425" y="4130675"/>
            <a:ext cx="743585" cy="73279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7452995" y="2390140"/>
            <a:ext cx="481330" cy="1377950"/>
          </a:xfrm>
          <a:prstGeom prst="rect">
            <a:avLst/>
          </a:prstGeom>
          <a:solidFill>
            <a:schemeClr val="accent3">
              <a:lumMod val="40000"/>
              <a:lumOff val="60000"/>
              <a:alpha val="17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27925" y="2499360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39355" y="3335655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5400000">
            <a:off x="7345680" y="3002280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sp>
        <p:nvSpPr>
          <p:cNvPr id="32" name="Rectangles 31"/>
          <p:cNvSpPr/>
          <p:nvPr/>
        </p:nvSpPr>
        <p:spPr>
          <a:xfrm>
            <a:off x="7447915" y="4319905"/>
            <a:ext cx="481330" cy="1377950"/>
          </a:xfrm>
          <a:prstGeom prst="rect">
            <a:avLst/>
          </a:prstGeom>
          <a:solidFill>
            <a:schemeClr val="accent3">
              <a:lumMod val="40000"/>
              <a:lumOff val="60000"/>
              <a:alpha val="17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22845" y="4429125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534275" y="5265420"/>
            <a:ext cx="351155" cy="33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 rot="5400000">
            <a:off x="7340600" y="4932045"/>
            <a:ext cx="991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...</a:t>
            </a:r>
            <a:endParaRPr lang="en-US" sz="360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54060" y="3079115"/>
            <a:ext cx="67119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7393940" y="2021840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FCs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7393940" y="577151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FCs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354060" y="4759325"/>
            <a:ext cx="67119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s 60"/>
          <p:cNvSpPr/>
          <p:nvPr/>
        </p:nvSpPr>
        <p:spPr>
          <a:xfrm>
            <a:off x="9177020" y="2685415"/>
            <a:ext cx="2219325" cy="681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 A</a:t>
            </a:r>
            <a:endParaRPr lang="en-US"/>
          </a:p>
          <a:p>
            <a:pPr algn="ctr"/>
            <a:r>
              <a:rPr lang="en-US"/>
              <a:t>Left or Right Hand</a:t>
            </a:r>
            <a:endParaRPr lang="en-US"/>
          </a:p>
        </p:txBody>
      </p:sp>
      <p:sp>
        <p:nvSpPr>
          <p:cNvPr id="62" name="Rectangles 61"/>
          <p:cNvSpPr/>
          <p:nvPr/>
        </p:nvSpPr>
        <p:spPr>
          <a:xfrm>
            <a:off x="9138285" y="4495165"/>
            <a:ext cx="2219325" cy="681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 B</a:t>
            </a:r>
            <a:endParaRPr lang="en-US"/>
          </a:p>
          <a:p>
            <a:pPr algn="ctr"/>
            <a:r>
              <a:rPr lang="en-US"/>
              <a:t>Count the fingers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18" name="文本框 99"/>
          <p:cNvSpPr txBox="1"/>
          <p:nvPr/>
        </p:nvSpPr>
        <p:spPr>
          <a:xfrm>
            <a:off x="215900" y="2903855"/>
            <a:ext cx="393573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Data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6655" y="1353185"/>
            <a:ext cx="7037705" cy="4935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30" y="642620"/>
            <a:ext cx="1554480" cy="55626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658610" y="598170"/>
            <a:ext cx="4665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3" action="ppaction://hlinkfile"/>
              </a:rPr>
              <a:t>https://www.kaggle.com/datasets/koryakinp/fingers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27965" y="3769995"/>
            <a:ext cx="3912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Planning to try more datasets! 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l">
              <a:buClrTx/>
              <a:buSzTx/>
              <a:buFontTx/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l">
              <a:buClrTx/>
              <a:buSzTx/>
              <a:buFontTx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For example, ImageNet, classifying objects and their colors at the same time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5" name="文本框 99"/>
          <p:cNvSpPr txBox="1"/>
          <p:nvPr/>
        </p:nvSpPr>
        <p:spPr>
          <a:xfrm>
            <a:off x="92710" y="2665730"/>
            <a:ext cx="393573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Domain Knowledge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32985" y="355600"/>
            <a:ext cx="604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Two commonly used methods in MTL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345430" y="3883660"/>
            <a:ext cx="1422400" cy="4025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334635" y="3228340"/>
            <a:ext cx="1431925" cy="4025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335270" y="2529205"/>
            <a:ext cx="1431925" cy="4025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13" name="Straight Arrow Connector 12"/>
          <p:cNvCxnSpPr>
            <a:stCxn id="7" idx="0"/>
            <a:endCxn id="11" idx="2"/>
          </p:cNvCxnSpPr>
          <p:nvPr/>
        </p:nvCxnSpPr>
        <p:spPr>
          <a:xfrm flipH="1" flipV="1">
            <a:off x="6050915" y="3630930"/>
            <a:ext cx="5715" cy="25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50280" y="2953385"/>
            <a:ext cx="0" cy="25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4" idx="2"/>
          </p:cNvCxnSpPr>
          <p:nvPr/>
        </p:nvCxnSpPr>
        <p:spPr>
          <a:xfrm flipH="1" flipV="1">
            <a:off x="4832985" y="2138680"/>
            <a:ext cx="1150620" cy="386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0"/>
          </p:cNvCxnSpPr>
          <p:nvPr/>
        </p:nvCxnSpPr>
        <p:spPr>
          <a:xfrm flipV="1">
            <a:off x="6051550" y="2138680"/>
            <a:ext cx="635" cy="39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6" idx="2"/>
          </p:cNvCxnSpPr>
          <p:nvPr/>
        </p:nvCxnSpPr>
        <p:spPr>
          <a:xfrm flipV="1">
            <a:off x="6051550" y="2128520"/>
            <a:ext cx="1228725" cy="40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4319905" y="1758950"/>
            <a:ext cx="1025525" cy="3797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5561965" y="1772920"/>
            <a:ext cx="97917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6767830" y="1772920"/>
            <a:ext cx="1024255" cy="3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57" name="Straight Arrow Connector 56"/>
          <p:cNvCxnSpPr>
            <a:stCxn id="54" idx="0"/>
          </p:cNvCxnSpPr>
          <p:nvPr/>
        </p:nvCxnSpPr>
        <p:spPr>
          <a:xfrm flipV="1">
            <a:off x="4832985" y="1463675"/>
            <a:ext cx="5080" cy="29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4319905" y="1087755"/>
            <a:ext cx="1015365" cy="3759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Task A</a:t>
            </a:r>
            <a:endParaRPr lang="en-US">
              <a:sym typeface="+mn-ea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050280" y="1454785"/>
            <a:ext cx="635" cy="29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s 59"/>
          <p:cNvSpPr/>
          <p:nvPr/>
        </p:nvSpPr>
        <p:spPr>
          <a:xfrm>
            <a:off x="5566410" y="1089025"/>
            <a:ext cx="969010" cy="374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Task B</a:t>
            </a:r>
            <a:endParaRPr lang="en-US">
              <a:sym typeface="+mn-ea"/>
            </a:endParaRPr>
          </a:p>
        </p:txBody>
      </p:sp>
      <p:cxnSp>
        <p:nvCxnSpPr>
          <p:cNvPr id="61" name="Straight Arrow Connector 60"/>
          <p:cNvCxnSpPr>
            <a:stCxn id="56" idx="0"/>
            <a:endCxn id="62" idx="2"/>
          </p:cNvCxnSpPr>
          <p:nvPr/>
        </p:nvCxnSpPr>
        <p:spPr>
          <a:xfrm flipH="1" flipV="1">
            <a:off x="7279640" y="1463675"/>
            <a:ext cx="635" cy="30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s 61"/>
          <p:cNvSpPr/>
          <p:nvPr/>
        </p:nvSpPr>
        <p:spPr>
          <a:xfrm>
            <a:off x="6766560" y="1088390"/>
            <a:ext cx="1026160" cy="375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Task C</a:t>
            </a:r>
            <a:endParaRPr lang="en-US">
              <a:sym typeface="+mn-ea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8450580" y="2566670"/>
            <a:ext cx="3338830" cy="1633855"/>
            <a:chOff x="13392" y="4176"/>
            <a:chExt cx="5196" cy="2878"/>
          </a:xfrm>
        </p:grpSpPr>
        <p:grpSp>
          <p:nvGrpSpPr>
            <p:cNvPr id="95" name="Group 94"/>
            <p:cNvGrpSpPr/>
            <p:nvPr/>
          </p:nvGrpSpPr>
          <p:grpSpPr>
            <a:xfrm>
              <a:off x="13392" y="4176"/>
              <a:ext cx="1453" cy="2879"/>
              <a:chOff x="13343" y="4150"/>
              <a:chExt cx="1321" cy="2634"/>
            </a:xfrm>
          </p:grpSpPr>
          <p:sp>
            <p:nvSpPr>
              <p:cNvPr id="64" name="Rectangles 63"/>
              <p:cNvSpPr/>
              <p:nvPr/>
            </p:nvSpPr>
            <p:spPr>
              <a:xfrm>
                <a:off x="13351" y="6282"/>
                <a:ext cx="1313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65" name="Rectangles 64"/>
              <p:cNvSpPr/>
              <p:nvPr/>
            </p:nvSpPr>
            <p:spPr>
              <a:xfrm>
                <a:off x="13347" y="5216"/>
                <a:ext cx="1308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66" name="Rectangles 65"/>
              <p:cNvSpPr/>
              <p:nvPr/>
            </p:nvSpPr>
            <p:spPr>
              <a:xfrm>
                <a:off x="13343" y="4150"/>
                <a:ext cx="1312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5264" y="4176"/>
              <a:ext cx="1453" cy="2879"/>
              <a:chOff x="13343" y="4150"/>
              <a:chExt cx="1321" cy="2634"/>
            </a:xfrm>
          </p:grpSpPr>
          <p:sp>
            <p:nvSpPr>
              <p:cNvPr id="97" name="Rectangles 96"/>
              <p:cNvSpPr/>
              <p:nvPr/>
            </p:nvSpPr>
            <p:spPr>
              <a:xfrm>
                <a:off x="13351" y="6282"/>
                <a:ext cx="1313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8" name="Rectangles 97"/>
              <p:cNvSpPr/>
              <p:nvPr/>
            </p:nvSpPr>
            <p:spPr>
              <a:xfrm>
                <a:off x="13347" y="5216"/>
                <a:ext cx="1308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9" name="Rectangles 98"/>
              <p:cNvSpPr/>
              <p:nvPr/>
            </p:nvSpPr>
            <p:spPr>
              <a:xfrm>
                <a:off x="13343" y="4150"/>
                <a:ext cx="1312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7136" y="4176"/>
              <a:ext cx="1453" cy="2879"/>
              <a:chOff x="13343" y="4150"/>
              <a:chExt cx="1321" cy="2634"/>
            </a:xfrm>
          </p:grpSpPr>
          <p:sp>
            <p:nvSpPr>
              <p:cNvPr id="101" name="Rectangles 100"/>
              <p:cNvSpPr/>
              <p:nvPr/>
            </p:nvSpPr>
            <p:spPr>
              <a:xfrm>
                <a:off x="13351" y="6282"/>
                <a:ext cx="1313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2" name="Rectangles 101"/>
              <p:cNvSpPr/>
              <p:nvPr/>
            </p:nvSpPr>
            <p:spPr>
              <a:xfrm>
                <a:off x="13347" y="5216"/>
                <a:ext cx="1308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3" name="Rectangles 102"/>
              <p:cNvSpPr/>
              <p:nvPr/>
            </p:nvSpPr>
            <p:spPr>
              <a:xfrm>
                <a:off x="13343" y="4150"/>
                <a:ext cx="1312" cy="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</p:grpSp>
      </p:grpSp>
      <p:cxnSp>
        <p:nvCxnSpPr>
          <p:cNvPr id="116" name="Straight Arrow Connector 115"/>
          <p:cNvCxnSpPr/>
          <p:nvPr/>
        </p:nvCxnSpPr>
        <p:spPr>
          <a:xfrm flipH="1" flipV="1">
            <a:off x="8910955" y="2212975"/>
            <a:ext cx="762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8486140" y="1186815"/>
            <a:ext cx="3297555" cy="974090"/>
            <a:chOff x="13364" y="1797"/>
            <a:chExt cx="5193" cy="1534"/>
          </a:xfrm>
        </p:grpSpPr>
        <p:sp>
          <p:nvSpPr>
            <p:cNvPr id="81" name="Rectangles 80"/>
            <p:cNvSpPr/>
            <p:nvPr/>
          </p:nvSpPr>
          <p:spPr>
            <a:xfrm>
              <a:off x="13499" y="2811"/>
              <a:ext cx="1059" cy="5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14029" y="2373"/>
              <a:ext cx="8" cy="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s 84"/>
            <p:cNvSpPr/>
            <p:nvPr/>
          </p:nvSpPr>
          <p:spPr>
            <a:xfrm>
              <a:off x="13364" y="1797"/>
              <a:ext cx="1437" cy="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>
                  <a:sym typeface="+mn-ea"/>
                </a:rPr>
                <a:t>Task A</a:t>
              </a:r>
              <a:endParaRPr lang="en-US">
                <a:sym typeface="+mn-ea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5934" y="2359"/>
              <a:ext cx="1" cy="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s 86"/>
            <p:cNvSpPr/>
            <p:nvPr/>
          </p:nvSpPr>
          <p:spPr>
            <a:xfrm>
              <a:off x="15251" y="1799"/>
              <a:ext cx="1439" cy="5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>
                  <a:sym typeface="+mn-ea"/>
                </a:rPr>
                <a:t>Task B</a:t>
              </a:r>
              <a:endParaRPr lang="en-US">
                <a:sym typeface="+mn-ea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 flipV="1">
              <a:off x="17831" y="2345"/>
              <a:ext cx="1" cy="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s 88"/>
            <p:cNvSpPr/>
            <p:nvPr/>
          </p:nvSpPr>
          <p:spPr>
            <a:xfrm>
              <a:off x="17033" y="1798"/>
              <a:ext cx="1524" cy="5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>
                  <a:sym typeface="+mn-ea"/>
                </a:rPr>
                <a:t>Task C</a:t>
              </a:r>
              <a:endParaRPr lang="en-US">
                <a:sym typeface="+mn-ea"/>
              </a:endParaRPr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15402" y="2814"/>
              <a:ext cx="1059" cy="5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7275" y="2812"/>
              <a:ext cx="1059" cy="5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flipH="1" flipV="1">
            <a:off x="10126980" y="2223770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1320145" y="220535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8905875" y="293179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903335" y="3562350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10114915" y="292417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121900" y="3562350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1325225" y="291655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1327765" y="3590925"/>
            <a:ext cx="2540" cy="26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377680" y="272224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9377680" y="338391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9377680" y="4044950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0598150" y="272224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0581005" y="338391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598150" y="4045585"/>
            <a:ext cx="2755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1"/>
          <p:nvPr/>
        </p:nvSpPr>
        <p:spPr>
          <a:xfrm>
            <a:off x="4745355" y="4472305"/>
            <a:ext cx="2701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a) Hard parameter sharing</a:t>
            </a:r>
            <a:endParaRPr lang="en-US" sz="1600" b="1"/>
          </a:p>
        </p:txBody>
      </p:sp>
      <p:sp>
        <p:nvSpPr>
          <p:cNvPr id="155" name="Text Box 154"/>
          <p:cNvSpPr txBox="1"/>
          <p:nvPr/>
        </p:nvSpPr>
        <p:spPr>
          <a:xfrm>
            <a:off x="8765540" y="4472305"/>
            <a:ext cx="2701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b) Soft parameter sharing</a:t>
            </a:r>
            <a:endParaRPr lang="en-US" sz="1600" b="1"/>
          </a:p>
        </p:txBody>
      </p:sp>
      <p:sp>
        <p:nvSpPr>
          <p:cNvPr id="158" name="Text Box 157"/>
          <p:cNvSpPr txBox="1"/>
          <p:nvPr/>
        </p:nvSpPr>
        <p:spPr>
          <a:xfrm>
            <a:off x="4184650" y="5165090"/>
            <a:ext cx="7215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a) Share hidden layers in all tasks, then foward to task specific layers 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b) Each task has its own model with its own parameters, but parameters are encouraged to be similar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hidden="1"/>
          <p:cNvGrpSpPr/>
          <p:nvPr/>
        </p:nvGrpSpPr>
        <p:grpSpPr>
          <a:xfrm>
            <a:off x="3394780" y="1714500"/>
            <a:ext cx="2576281" cy="1313894"/>
            <a:chOff x="3394780" y="1714500"/>
            <a:chExt cx="2576281" cy="1313894"/>
          </a:xfrm>
        </p:grpSpPr>
        <p:grpSp>
          <p:nvGrpSpPr>
            <p:cNvPr id="20" name="组合 19"/>
            <p:cNvGrpSpPr/>
            <p:nvPr/>
          </p:nvGrpSpPr>
          <p:grpSpPr>
            <a:xfrm>
              <a:off x="3394780" y="1714500"/>
              <a:ext cx="2576281" cy="1313894"/>
              <a:chOff x="1019175" y="1714500"/>
              <a:chExt cx="2576281" cy="1313894"/>
            </a:xfrm>
          </p:grpSpPr>
          <p:sp>
            <p:nvSpPr>
              <p:cNvPr id="21" name="右箭头 20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>
              <a:biLevel thresh="25000"/>
            </a:blip>
            <a:srcRect l="11517" t="9697" r="12158" b="12022"/>
            <a:stretch>
              <a:fillRect/>
            </a:stretch>
          </p:blipFill>
          <p:spPr>
            <a:xfrm rot="2700000">
              <a:off x="3483982" y="2092543"/>
              <a:ext cx="858053" cy="641950"/>
            </a:xfrm>
            <a:prstGeom prst="rect">
              <a:avLst/>
            </a:prstGeom>
          </p:spPr>
        </p:pic>
      </p:grpSp>
      <p:grpSp>
        <p:nvGrpSpPr>
          <p:cNvPr id="5" name="组合 4" hidden="1"/>
          <p:cNvGrpSpPr/>
          <p:nvPr/>
        </p:nvGrpSpPr>
        <p:grpSpPr>
          <a:xfrm>
            <a:off x="6232031" y="1714500"/>
            <a:ext cx="2576281" cy="1313894"/>
            <a:chOff x="6232031" y="1714500"/>
            <a:chExt cx="2576281" cy="1313894"/>
          </a:xfrm>
        </p:grpSpPr>
        <p:grpSp>
          <p:nvGrpSpPr>
            <p:cNvPr id="23" name="组合 22"/>
            <p:cNvGrpSpPr/>
            <p:nvPr/>
          </p:nvGrpSpPr>
          <p:grpSpPr>
            <a:xfrm>
              <a:off x="6232031" y="1714500"/>
              <a:ext cx="2576281" cy="1313894"/>
              <a:chOff x="1019175" y="1714500"/>
              <a:chExt cx="2576281" cy="1313894"/>
            </a:xfrm>
          </p:grpSpPr>
          <p:sp>
            <p:nvSpPr>
              <p:cNvPr id="24" name="右箭头 23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16617" t="8459" r="12734" b="13596"/>
            <a:stretch>
              <a:fillRect/>
            </a:stretch>
          </p:blipFill>
          <p:spPr>
            <a:xfrm>
              <a:off x="6375749" y="1992787"/>
              <a:ext cx="798415" cy="757320"/>
            </a:xfrm>
            <a:prstGeom prst="rect">
              <a:avLst/>
            </a:prstGeom>
          </p:spPr>
        </p:pic>
      </p:grpSp>
      <p:grpSp>
        <p:nvGrpSpPr>
          <p:cNvPr id="6" name="组合 5" hidden="1"/>
          <p:cNvGrpSpPr/>
          <p:nvPr/>
        </p:nvGrpSpPr>
        <p:grpSpPr>
          <a:xfrm>
            <a:off x="9069281" y="1714500"/>
            <a:ext cx="2576281" cy="1313894"/>
            <a:chOff x="9069281" y="1714500"/>
            <a:chExt cx="2576281" cy="1313894"/>
          </a:xfrm>
        </p:grpSpPr>
        <p:grpSp>
          <p:nvGrpSpPr>
            <p:cNvPr id="26" name="组合 25"/>
            <p:cNvGrpSpPr/>
            <p:nvPr/>
          </p:nvGrpSpPr>
          <p:grpSpPr>
            <a:xfrm>
              <a:off x="9069281" y="1714500"/>
              <a:ext cx="2576281" cy="1313894"/>
              <a:chOff x="1019175" y="1714500"/>
              <a:chExt cx="2576281" cy="1313894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590213" y="1714500"/>
                <a:ext cx="2005243" cy="1313894"/>
              </a:xfrm>
              <a:prstGeom prst="rightArrow">
                <a:avLst>
                  <a:gd name="adj1" fmla="val 71082"/>
                  <a:gd name="adj2" fmla="val 73480"/>
                </a:avLst>
              </a:prstGeom>
              <a:solidFill>
                <a:schemeClr val="bg1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19175" y="1817817"/>
                <a:ext cx="1085850" cy="1107260"/>
              </a:xfrm>
              <a:prstGeom prst="ellipse">
                <a:avLst/>
              </a:prstGeom>
              <a:solidFill>
                <a:srgbClr val="42BAC8"/>
              </a:solidFill>
              <a:ln>
                <a:solidFill>
                  <a:srgbClr val="42BA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l="17696" t="10953" r="23620" b="13414"/>
            <a:stretch>
              <a:fillRect/>
            </a:stretch>
          </p:blipFill>
          <p:spPr>
            <a:xfrm>
              <a:off x="9322782" y="2065381"/>
              <a:ext cx="600000" cy="64304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090035" y="1233805"/>
            <a:ext cx="7611745" cy="2516505"/>
            <a:chOff x="6361" y="1390"/>
            <a:chExt cx="11636" cy="37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" y="1390"/>
              <a:ext cx="11637" cy="3794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6720" y="4164"/>
              <a:ext cx="105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77055" y="3796665"/>
            <a:ext cx="4772660" cy="2728595"/>
            <a:chOff x="7015" y="5547"/>
            <a:chExt cx="7516" cy="429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5" y="5547"/>
              <a:ext cx="7516" cy="4195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8873" y="9264"/>
              <a:ext cx="105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</p:grpSp>
      <p:sp>
        <p:nvSpPr>
          <p:cNvPr id="29" name="Text Box 28"/>
          <p:cNvSpPr txBox="1"/>
          <p:nvPr/>
        </p:nvSpPr>
        <p:spPr>
          <a:xfrm>
            <a:off x="473710" y="727075"/>
            <a:ext cx="714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Going deeper...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72110" y="2287270"/>
            <a:ext cx="3903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Deep Relationship Networks</a:t>
            </a:r>
            <a:r>
              <a:rPr lang="en-US" sz="16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[1]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Computer vision problems, CNNs &amp; MTL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95630" y="4638675"/>
            <a:ext cx="37814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Sluice Networks</a:t>
            </a:r>
            <a:r>
              <a:rPr lang="en-US" sz="1600" b="1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  <a:sym typeface="+mn-ea"/>
              </a:rPr>
              <a:t>[2]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Hard parameter sharing &amp; cross-stitch networks &amp; hierarchy flow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1716405" y="6460490"/>
            <a:ext cx="998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1. Long, M., &amp; Wang, J. (2015). Learning Multiple Tasks with Deep Relationship Networks. arXiv Preprint arXiv:1506.02117. Retrieved from </a:t>
            </a:r>
            <a:r>
              <a:rPr lang="en-US" sz="900">
                <a:hlinkClick r:id="rId6"/>
              </a:rPr>
              <a:t>http://arxiv.org/abs/1506.02117</a:t>
            </a:r>
            <a:r>
              <a:rPr lang="en-US" sz="900"/>
              <a:t> </a:t>
            </a:r>
            <a:endParaRPr lang="en-US" sz="900"/>
          </a:p>
          <a:p>
            <a:r>
              <a:rPr lang="en-US" sz="900"/>
              <a:t>2. Ruder, S., Bingel, J., Augenstein, I., &amp; Søgaard, A. (2017). Sluice networks: Learning what to share between loosely related tasks. Retrieved from </a:t>
            </a:r>
            <a:r>
              <a:rPr lang="en-US" sz="900">
                <a:hlinkClick r:id="rId7"/>
              </a:rPr>
              <a:t>http://arxiv.org/abs/1705.08142</a:t>
            </a:r>
            <a:endParaRPr lang="en-US" sz="900">
              <a:hlinkClick r:id="rId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7" name="文本框 99"/>
          <p:cNvSpPr txBox="1"/>
          <p:nvPr/>
        </p:nvSpPr>
        <p:spPr>
          <a:xfrm>
            <a:off x="113030" y="2686685"/>
            <a:ext cx="393573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Possible Limitations</a:t>
            </a:r>
            <a:endParaRPr lang="en-US" sz="24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910455" y="1364615"/>
            <a:ext cx="5623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MTL assumes that the tasks are very related or similar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910455" y="3086100"/>
            <a:ext cx="5623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Learning rate is very important but hard to control for different tasks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10455" y="4696460"/>
            <a:ext cx="5623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Not too much Pytorch libraries or other packages to help build MTL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"/>
          <p:cNvSpPr/>
          <p:nvPr/>
        </p:nvSpPr>
        <p:spPr>
          <a:xfrm rot="5400000" flipH="1">
            <a:off x="-973668" y="98382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/>
          </a:p>
        </p:txBody>
      </p:sp>
      <p:sp>
        <p:nvSpPr>
          <p:cNvPr id="4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YOU!</a:t>
            </a:r>
            <a:endParaRPr lang="en-US" sz="40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复合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1697</Words>
  <Application>WPS Presentation</Application>
  <PresentationFormat>自定义</PresentationFormat>
  <Paragraphs>118</Paragraphs>
  <Slides>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Courier New</vt:lpstr>
      <vt:lpstr>Microsoft YaHei</vt:lpstr>
      <vt:lpstr>Impact</vt:lpstr>
      <vt:lpstr>Gulim</vt:lpstr>
      <vt:lpstr>Malgun Gothic</vt:lpstr>
      <vt:lpstr>Palatino Linotype</vt:lpstr>
      <vt:lpstr>Arial Unicode MS</vt:lpstr>
      <vt:lpstr>Century Gothic</vt:lpstr>
      <vt:lpstr>Calibri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333</cp:revision>
  <dcterms:created xsi:type="dcterms:W3CDTF">2014-12-01T05:17:00Z</dcterms:created>
  <dcterms:modified xsi:type="dcterms:W3CDTF">2022-05-28T08:01:49Z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E61E345E01CF4B54A8291310F78AFB7C</vt:lpwstr>
  </property>
</Properties>
</file>