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95" r:id="rId3"/>
    <p:sldId id="288" r:id="rId5"/>
    <p:sldId id="303" r:id="rId6"/>
    <p:sldId id="300" r:id="rId7"/>
    <p:sldId id="299" r:id="rId8"/>
    <p:sldId id="289" r:id="rId9"/>
    <p:sldId id="270" r:id="rId10"/>
    <p:sldId id="273" r:id="rId11"/>
    <p:sldId id="29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8B95"/>
    <a:srgbClr val="277C85"/>
    <a:srgbClr val="206A72"/>
    <a:srgbClr val="1D6269"/>
    <a:srgbClr val="42BAC8"/>
    <a:srgbClr val="2E939E"/>
    <a:srgbClr val="33A3AF"/>
    <a:srgbClr val="2C8E98"/>
    <a:srgbClr val="2F98A3"/>
    <a:srgbClr val="227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43" autoAdjust="0"/>
    <p:restoredTop sz="94660" autoAdjust="0"/>
  </p:normalViewPr>
  <p:slideViewPr>
    <p:cSldViewPr snapToGrid="0" showGuides="1">
      <p:cViewPr>
        <p:scale>
          <a:sx n="52" d="100"/>
          <a:sy n="52" d="100"/>
        </p:scale>
        <p:origin x="-1224" y="-378"/>
      </p:cViewPr>
      <p:guideLst>
        <p:guide orient="horz" pos="2000"/>
        <p:guide orient="horz" pos="4110"/>
        <p:guide orient="horz" pos="368"/>
        <p:guide orient="horz" pos="2362"/>
        <p:guide orient="horz" pos="777"/>
        <p:guide orient="horz" pos="3310"/>
        <p:guide orient="horz" pos="3600"/>
        <p:guide orient="horz" pos="1019"/>
        <p:guide orient="horz" pos="1895"/>
        <p:guide orient="horz" pos="3712"/>
        <p:guide pos="3925"/>
        <p:guide pos="234"/>
        <p:guide pos="7422"/>
        <p:guide pos="971"/>
        <p:guide pos="6849"/>
        <p:guide pos="3761"/>
        <p:guide pos="4029"/>
        <p:guide pos="2342"/>
        <p:guide pos="5346"/>
        <p:guide pos="2949"/>
        <p:guide pos="46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-2868" y="-120"/>
      </p:cViewPr>
      <p:guideLst>
        <p:guide orient="horz" pos="2666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FB9DB-23B5-49D5-A60F-79C781E9F7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37725-54BD-47FC-8062-EC17FFA2D8A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6AEB5-17ED-49C6-B915-2E2D9EF8D2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9A32D9-BCEE-48FC-9084-42EEA3BBCC8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A477EA-48B9-4728-97CB-8A980F9D5CF5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0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436392" y="2614036"/>
            <a:ext cx="4555458" cy="619017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1" strike="noStrike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Click to edit Master title style</a:t>
            </a:r>
            <a:endParaRPr lang="zh-CN" altLang="en-US" dirty="0" smtClean="0"/>
          </a:p>
        </p:txBody>
      </p:sp>
      <p:sp>
        <p:nvSpPr>
          <p:cNvPr id="22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6436392" y="3624944"/>
            <a:ext cx="4555458" cy="619017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1" strike="noStrike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Click to edit Master title style</a:t>
            </a:r>
            <a:endParaRPr lang="zh-CN" altLang="en-US" dirty="0" smtClean="0"/>
          </a:p>
        </p:txBody>
      </p:sp>
      <p:sp>
        <p:nvSpPr>
          <p:cNvPr id="23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6436392" y="4635852"/>
            <a:ext cx="4555458" cy="619017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1" strike="noStrike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Click to edit Master title style</a:t>
            </a:r>
            <a:endParaRPr lang="zh-CN" altLang="en-US" dirty="0" smtClean="0"/>
          </a:p>
        </p:txBody>
      </p:sp>
      <p:sp>
        <p:nvSpPr>
          <p:cNvPr id="24" name="文本占位符 2"/>
          <p:cNvSpPr>
            <a:spLocks noGrp="1"/>
          </p:cNvSpPr>
          <p:nvPr>
            <p:ph type="body" idx="15" hasCustomPrompt="1"/>
          </p:nvPr>
        </p:nvSpPr>
        <p:spPr>
          <a:xfrm>
            <a:off x="6436392" y="1605530"/>
            <a:ext cx="4555458" cy="619017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1" strike="noStrike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Click to edit Master title style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46E8FC-32C2-412C-BB5B-1B61C7E3245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4728739"/>
            <a:ext cx="10515600" cy="618385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 smtClean="0"/>
              <a:t>Click to edit Master title style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46E8FC-32C2-412C-BB5B-1B61C7E3245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4728739"/>
            <a:ext cx="10515600" cy="618385"/>
          </a:xfrm>
        </p:spPr>
        <p:txBody>
          <a:bodyPr>
            <a:noAutofit/>
          </a:bodyPr>
          <a:lstStyle>
            <a:lvl1pPr algn="ctr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 smtClean="0"/>
              <a:t>Click to edit Master title style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46E8FC-32C2-412C-BB5B-1B61C7E3245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4728739"/>
            <a:ext cx="10515600" cy="618385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 smtClean="0"/>
              <a:t>Click to edit Master title style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46E8FC-32C2-412C-BB5B-1B61C7E3245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4728739"/>
            <a:ext cx="10515600" cy="618385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 smtClean="0"/>
              <a:t>Click to edit Master title style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hyperlink" Target="https://www.kaggle.com/datasets/koryakinp/fingers" TargetMode="Externa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1.xml"/><Relationship Id="rId7" Type="http://schemas.openxmlformats.org/officeDocument/2006/relationships/hyperlink" Target="http://arxiv.org/abs/1705.08142" TargetMode="External"/><Relationship Id="rId6" Type="http://schemas.openxmlformats.org/officeDocument/2006/relationships/hyperlink" Target="http://arxiv.org/abs/1506.02117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8382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62AF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2B8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1173480" y="3009265"/>
            <a:ext cx="104457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000" b="1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  <a:sym typeface="+mn-ea"/>
              </a:rPr>
              <a:t>Multi-Task Learning in Deep Learning</a:t>
            </a:r>
            <a:endParaRPr lang="en-US" sz="40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en-US" sz="40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2" name="文本框 99"/>
          <p:cNvSpPr txBox="1"/>
          <p:nvPr/>
        </p:nvSpPr>
        <p:spPr>
          <a:xfrm>
            <a:off x="7070725" y="5367020"/>
            <a:ext cx="521335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Raphael Liu</a:t>
            </a:r>
            <a:endParaRPr lang="en-US" sz="240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4" name="文本框 99"/>
          <p:cNvSpPr txBox="1"/>
          <p:nvPr/>
        </p:nvSpPr>
        <p:spPr>
          <a:xfrm>
            <a:off x="4910455" y="3966845"/>
            <a:ext cx="652462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- 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  <a:sym typeface="+mn-ea"/>
              </a:rPr>
              <a:t>Amath 563 Project Proposal</a:t>
            </a:r>
            <a:endParaRPr lang="en-US" sz="24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701675" y="2122503"/>
            <a:ext cx="2619726" cy="3165445"/>
            <a:chOff x="774699" y="2075472"/>
            <a:chExt cx="2619726" cy="3165445"/>
          </a:xfrm>
          <a:solidFill>
            <a:srgbClr val="206A72"/>
          </a:solidFill>
        </p:grpSpPr>
        <p:sp>
          <p:nvSpPr>
            <p:cNvPr id="66" name="矩形 65"/>
            <p:cNvSpPr/>
            <p:nvPr/>
          </p:nvSpPr>
          <p:spPr>
            <a:xfrm>
              <a:off x="774699" y="2075472"/>
              <a:ext cx="2619726" cy="31654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774699" y="4086224"/>
              <a:ext cx="2619726" cy="8746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316562" y="2094522"/>
              <a:ext cx="1535998" cy="18620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500" dirty="0">
                  <a:solidFill>
                    <a:schemeClr val="bg1"/>
                  </a:solidFill>
                  <a:latin typeface="Impact" panose="020B0806030902050204" pitchFamily="34" charset="0"/>
                  <a:ea typeface="Gulim" panose="020B0600000101010101" pitchFamily="34" charset="-127"/>
                </a:rPr>
                <a:t>01</a:t>
              </a:r>
              <a:endParaRPr lang="zh-CN" altLang="en-US" sz="11500" dirty="0">
                <a:solidFill>
                  <a:schemeClr val="bg1"/>
                </a:solidFill>
                <a:latin typeface="Impact" panose="020B080603090205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808387" y="4283475"/>
              <a:ext cx="2552349" cy="47815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800" b="1" dirty="0">
                  <a:solidFill>
                    <a:srgbClr val="DEF4F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j-cs"/>
                </a:rPr>
                <a:t>Introduction</a:t>
              </a:r>
              <a:endParaRPr lang="en-US" altLang="zh-CN" sz="2800" b="1" dirty="0">
                <a:solidFill>
                  <a:srgbClr val="DEF4F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3424650" y="2122503"/>
            <a:ext cx="2619726" cy="3165445"/>
            <a:chOff x="774699" y="2075472"/>
            <a:chExt cx="2619726" cy="3165445"/>
          </a:xfrm>
          <a:solidFill>
            <a:srgbClr val="206A72"/>
          </a:solidFill>
        </p:grpSpPr>
        <p:sp>
          <p:nvSpPr>
            <p:cNvPr id="90" name="矩形 89"/>
            <p:cNvSpPr/>
            <p:nvPr/>
          </p:nvSpPr>
          <p:spPr>
            <a:xfrm>
              <a:off x="774699" y="2075472"/>
              <a:ext cx="2619726" cy="31654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774699" y="4086224"/>
              <a:ext cx="2619726" cy="8746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1226794" y="2094522"/>
              <a:ext cx="1715534" cy="18620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500" dirty="0" smtClean="0">
                  <a:solidFill>
                    <a:schemeClr val="bg1"/>
                  </a:solidFill>
                  <a:latin typeface="Impact" panose="020B0806030902050204" pitchFamily="34" charset="0"/>
                  <a:ea typeface="Gulim" panose="020B0600000101010101" pitchFamily="34" charset="-127"/>
                </a:rPr>
                <a:t>02</a:t>
              </a:r>
              <a:endParaRPr lang="zh-CN" altLang="en-US" sz="11500" dirty="0">
                <a:solidFill>
                  <a:schemeClr val="bg1"/>
                </a:solidFill>
                <a:latin typeface="Impact" panose="020B080603090205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808387" y="4283475"/>
              <a:ext cx="2552349" cy="47815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800" b="1" dirty="0">
                  <a:solidFill>
                    <a:srgbClr val="DEF4F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j-cs"/>
                </a:rPr>
                <a:t>Data</a:t>
              </a:r>
              <a:endParaRPr lang="en-US" altLang="zh-CN" sz="2800" b="1" dirty="0">
                <a:solidFill>
                  <a:srgbClr val="DEF4F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6147625" y="2122503"/>
            <a:ext cx="2619726" cy="3165445"/>
            <a:chOff x="774699" y="2075472"/>
            <a:chExt cx="2619726" cy="3165445"/>
          </a:xfrm>
          <a:solidFill>
            <a:srgbClr val="206A72"/>
          </a:solidFill>
        </p:grpSpPr>
        <p:sp>
          <p:nvSpPr>
            <p:cNvPr id="95" name="矩形 94"/>
            <p:cNvSpPr/>
            <p:nvPr/>
          </p:nvSpPr>
          <p:spPr>
            <a:xfrm>
              <a:off x="774699" y="2075472"/>
              <a:ext cx="2619726" cy="31654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774699" y="4086224"/>
              <a:ext cx="2619726" cy="8746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1205955" y="2094522"/>
              <a:ext cx="1757212" cy="18620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500" dirty="0" smtClean="0">
                  <a:solidFill>
                    <a:schemeClr val="bg1"/>
                  </a:solidFill>
                  <a:latin typeface="Impact" panose="020B0806030902050204" pitchFamily="34" charset="0"/>
                  <a:ea typeface="Gulim" panose="020B0600000101010101" pitchFamily="34" charset="-127"/>
                </a:rPr>
                <a:t>03</a:t>
              </a:r>
              <a:endParaRPr lang="zh-CN" altLang="en-US" sz="11500" dirty="0">
                <a:solidFill>
                  <a:schemeClr val="bg1"/>
                </a:solidFill>
                <a:latin typeface="Impact" panose="020B080603090205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808387" y="4283475"/>
              <a:ext cx="2552349" cy="86550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800" b="1" dirty="0" smtClean="0">
                  <a:solidFill>
                    <a:srgbClr val="DEF4F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j-cs"/>
                </a:rPr>
                <a:t>Domain Knowledge</a:t>
              </a:r>
              <a:endParaRPr lang="en-US" altLang="zh-CN" sz="2800" b="1" dirty="0" smtClean="0">
                <a:solidFill>
                  <a:srgbClr val="DEF4F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8870600" y="2122503"/>
            <a:ext cx="2619726" cy="3165445"/>
            <a:chOff x="774699" y="2075472"/>
            <a:chExt cx="2619726" cy="3165445"/>
          </a:xfrm>
          <a:solidFill>
            <a:srgbClr val="206A72"/>
          </a:solidFill>
        </p:grpSpPr>
        <p:sp>
          <p:nvSpPr>
            <p:cNvPr id="100" name="矩形 99"/>
            <p:cNvSpPr/>
            <p:nvPr/>
          </p:nvSpPr>
          <p:spPr>
            <a:xfrm>
              <a:off x="774699" y="2075472"/>
              <a:ext cx="2619726" cy="31654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774699" y="4086224"/>
              <a:ext cx="2619726" cy="8746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228397" y="2094522"/>
              <a:ext cx="1712328" cy="18620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500" dirty="0" smtClean="0">
                  <a:solidFill>
                    <a:schemeClr val="bg1"/>
                  </a:solidFill>
                  <a:latin typeface="Impact" panose="020B0806030902050204" pitchFamily="34" charset="0"/>
                  <a:ea typeface="Gulim" panose="020B0600000101010101" pitchFamily="34" charset="-127"/>
                </a:rPr>
                <a:t>04</a:t>
              </a:r>
              <a:endParaRPr lang="zh-CN" altLang="en-US" sz="11500" dirty="0">
                <a:solidFill>
                  <a:schemeClr val="bg1"/>
                </a:solidFill>
                <a:latin typeface="Impact" panose="020B080603090205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808387" y="4283475"/>
              <a:ext cx="2552349" cy="86550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800" b="1" dirty="0">
                  <a:solidFill>
                    <a:srgbClr val="DEF4F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j-cs"/>
                </a:rPr>
                <a:t>Possible limitations</a:t>
              </a:r>
              <a:endParaRPr lang="en-US" altLang="zh-CN" sz="2800" b="1" dirty="0">
                <a:solidFill>
                  <a:srgbClr val="DEF4F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507365" y="366395"/>
            <a:ext cx="29165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CONTENTS</a:t>
            </a:r>
            <a:endParaRPr lang="zh-CN" altLang="en-US" sz="3600" b="1" dirty="0" smtClean="0">
              <a:solidFill>
                <a:schemeClr val="tx1">
                  <a:lumMod val="75000"/>
                  <a:lumOff val="25000"/>
                </a:schemeClr>
              </a:solidFill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等腰三角形 4"/>
          <p:cNvSpPr/>
          <p:nvPr/>
        </p:nvSpPr>
        <p:spPr>
          <a:xfrm rot="5400000" flipH="1">
            <a:off x="-973668" y="98382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62AF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en-US" altLang="zh-CN"/>
          </a:p>
        </p:txBody>
      </p:sp>
      <p:sp>
        <p:nvSpPr>
          <p:cNvPr id="18" name="文本框 99"/>
          <p:cNvSpPr txBox="1"/>
          <p:nvPr/>
        </p:nvSpPr>
        <p:spPr>
          <a:xfrm>
            <a:off x="215900" y="2903855"/>
            <a:ext cx="3935730" cy="866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200" b="1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Introduction</a:t>
            </a:r>
            <a:endParaRPr lang="en-US" sz="24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en-US" sz="24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4151630" y="757555"/>
            <a:ext cx="71437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Generally, Multi-Task Learning (MTL) focus on optimizing more than one loss function </a:t>
            </a:r>
            <a:endParaRPr lang="en-US" sz="32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pic>
        <p:nvPicPr>
          <p:cNvPr id="20" name="Picture 19" descr="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9845" y="2021205"/>
            <a:ext cx="1469390" cy="1360805"/>
          </a:xfrm>
          <a:prstGeom prst="rect">
            <a:avLst/>
          </a:prstGeom>
        </p:spPr>
      </p:pic>
      <p:pic>
        <p:nvPicPr>
          <p:cNvPr id="21" name="Picture 20" descr="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920" y="4073525"/>
            <a:ext cx="1285240" cy="1398270"/>
          </a:xfrm>
          <a:prstGeom prst="rect">
            <a:avLst/>
          </a:prstGeom>
        </p:spPr>
      </p:pic>
      <p:sp>
        <p:nvSpPr>
          <p:cNvPr id="22" name="Text Box 21"/>
          <p:cNvSpPr txBox="1"/>
          <p:nvPr/>
        </p:nvSpPr>
        <p:spPr>
          <a:xfrm rot="5400000">
            <a:off x="5491480" y="3619500"/>
            <a:ext cx="9912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/>
              <a:t>...</a:t>
            </a:r>
            <a:endParaRPr lang="en-US" sz="3600"/>
          </a:p>
        </p:txBody>
      </p:sp>
      <p:pic>
        <p:nvPicPr>
          <p:cNvPr id="24" name="Picture 23" descr="00a32b09-1b9a-4198-b58a-b85fd24797da_4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845" y="2021205"/>
            <a:ext cx="1469390" cy="1360805"/>
          </a:xfrm>
          <a:prstGeom prst="rect">
            <a:avLst/>
          </a:prstGeom>
        </p:spPr>
      </p:pic>
      <p:pic>
        <p:nvPicPr>
          <p:cNvPr id="26" name="Picture 25" descr="00c4bcae-9be7-45f0-b9c4-bdb9c8a11d50_2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9845" y="4073525"/>
            <a:ext cx="1468755" cy="1398270"/>
          </a:xfrm>
          <a:prstGeom prst="rect">
            <a:avLst/>
          </a:prstGeom>
        </p:spPr>
      </p:pic>
      <p:sp>
        <p:nvSpPr>
          <p:cNvPr id="27" name="Text Box 26"/>
          <p:cNvSpPr txBox="1"/>
          <p:nvPr/>
        </p:nvSpPr>
        <p:spPr>
          <a:xfrm>
            <a:off x="6884670" y="3515995"/>
            <a:ext cx="3651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Cat or dog? And what’s the breed?</a:t>
            </a:r>
            <a:endParaRPr lang="en-US"/>
          </a:p>
          <a:p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6885305" y="3515995"/>
            <a:ext cx="3651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Right hand or left hand? How many fingers?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18"/>
          <p:cNvSpPr txBox="1"/>
          <p:nvPr/>
        </p:nvSpPr>
        <p:spPr>
          <a:xfrm>
            <a:off x="1994535" y="639445"/>
            <a:ext cx="68662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These tasks are closely related, so we could build a MTL model. Split the tasks and learn at the same time.</a:t>
            </a:r>
            <a:endParaRPr lang="en-US" sz="32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pic>
        <p:nvPicPr>
          <p:cNvPr id="2" name="Picture 1" descr="00a32b09-1b9a-4198-b58a-b85fd24797da_4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745" y="2320925"/>
            <a:ext cx="1469390" cy="1360805"/>
          </a:xfrm>
          <a:prstGeom prst="rect">
            <a:avLst/>
          </a:prstGeom>
        </p:spPr>
      </p:pic>
      <p:pic>
        <p:nvPicPr>
          <p:cNvPr id="26" name="Picture 25" descr="00c4bcae-9be7-45f0-b9c4-bdb9c8a11d50_2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45" y="4373245"/>
            <a:ext cx="1398270" cy="139827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 rot="5400000">
            <a:off x="1045845" y="3940810"/>
            <a:ext cx="9912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/>
              <a:t>...</a:t>
            </a:r>
            <a:endParaRPr lang="en-US" sz="3600"/>
          </a:p>
        </p:txBody>
      </p:sp>
      <p:sp>
        <p:nvSpPr>
          <p:cNvPr id="10" name="Rectangles 9"/>
          <p:cNvSpPr/>
          <p:nvPr/>
        </p:nvSpPr>
        <p:spPr>
          <a:xfrm>
            <a:off x="3209925" y="2623185"/>
            <a:ext cx="784860" cy="29317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CONV</a:t>
            </a:r>
            <a:endParaRPr lang="en-US" sz="1400"/>
          </a:p>
        </p:txBody>
      </p:sp>
      <p:sp>
        <p:nvSpPr>
          <p:cNvPr id="11" name="Rectangles 10"/>
          <p:cNvSpPr/>
          <p:nvPr/>
        </p:nvSpPr>
        <p:spPr>
          <a:xfrm>
            <a:off x="4379595" y="2623185"/>
            <a:ext cx="784860" cy="29317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ym typeface="+mn-ea"/>
              </a:rPr>
              <a:t>CONV</a:t>
            </a:r>
            <a:endParaRPr lang="en-US" sz="1400">
              <a:sym typeface="+mn-ea"/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5549265" y="2623185"/>
            <a:ext cx="784860" cy="29317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CONV</a:t>
            </a:r>
            <a:endParaRPr lang="en-US" sz="140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363470" y="4006850"/>
            <a:ext cx="671195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544310" y="3056890"/>
            <a:ext cx="784860" cy="88773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575425" y="4130675"/>
            <a:ext cx="743585" cy="73279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s 20"/>
          <p:cNvSpPr/>
          <p:nvPr/>
        </p:nvSpPr>
        <p:spPr>
          <a:xfrm>
            <a:off x="7452995" y="2390140"/>
            <a:ext cx="481330" cy="1377950"/>
          </a:xfrm>
          <a:prstGeom prst="rect">
            <a:avLst/>
          </a:prstGeom>
          <a:solidFill>
            <a:schemeClr val="accent3">
              <a:lumMod val="40000"/>
              <a:lumOff val="60000"/>
              <a:alpha val="17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527925" y="2499360"/>
            <a:ext cx="351155" cy="330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539355" y="3335655"/>
            <a:ext cx="351155" cy="330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 rot="5400000">
            <a:off x="7345680" y="3002280"/>
            <a:ext cx="9912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/>
              <a:t>...</a:t>
            </a:r>
            <a:endParaRPr lang="en-US" sz="3600"/>
          </a:p>
        </p:txBody>
      </p:sp>
      <p:sp>
        <p:nvSpPr>
          <p:cNvPr id="32" name="Rectangles 31"/>
          <p:cNvSpPr/>
          <p:nvPr/>
        </p:nvSpPr>
        <p:spPr>
          <a:xfrm>
            <a:off x="7447915" y="4319905"/>
            <a:ext cx="481330" cy="1377950"/>
          </a:xfrm>
          <a:prstGeom prst="rect">
            <a:avLst/>
          </a:prstGeom>
          <a:solidFill>
            <a:schemeClr val="accent3">
              <a:lumMod val="40000"/>
              <a:lumOff val="60000"/>
              <a:alpha val="17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522845" y="4429125"/>
            <a:ext cx="351155" cy="330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534275" y="5265420"/>
            <a:ext cx="351155" cy="330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5" name="Text Box 54"/>
          <p:cNvSpPr txBox="1"/>
          <p:nvPr/>
        </p:nvSpPr>
        <p:spPr>
          <a:xfrm rot="5400000">
            <a:off x="7340600" y="4932045"/>
            <a:ext cx="9912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/>
              <a:t>...</a:t>
            </a:r>
            <a:endParaRPr lang="en-US" sz="360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8354060" y="3079115"/>
            <a:ext cx="671195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56"/>
          <p:cNvSpPr txBox="1"/>
          <p:nvPr/>
        </p:nvSpPr>
        <p:spPr>
          <a:xfrm>
            <a:off x="7393940" y="2021840"/>
            <a:ext cx="960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FCs</a:t>
            </a:r>
            <a:endParaRPr lang="en-US"/>
          </a:p>
        </p:txBody>
      </p:sp>
      <p:sp>
        <p:nvSpPr>
          <p:cNvPr id="59" name="Text Box 58"/>
          <p:cNvSpPr txBox="1"/>
          <p:nvPr/>
        </p:nvSpPr>
        <p:spPr>
          <a:xfrm>
            <a:off x="7393940" y="5771515"/>
            <a:ext cx="960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FCs</a:t>
            </a:r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8354060" y="4759325"/>
            <a:ext cx="671195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s 60"/>
          <p:cNvSpPr/>
          <p:nvPr/>
        </p:nvSpPr>
        <p:spPr>
          <a:xfrm>
            <a:off x="9177020" y="2685415"/>
            <a:ext cx="2219325" cy="6813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Task A</a:t>
            </a:r>
            <a:endParaRPr lang="en-US"/>
          </a:p>
          <a:p>
            <a:pPr algn="ctr"/>
            <a:r>
              <a:rPr lang="en-US"/>
              <a:t>Left or Right Hand</a:t>
            </a:r>
            <a:endParaRPr lang="en-US"/>
          </a:p>
        </p:txBody>
      </p:sp>
      <p:sp>
        <p:nvSpPr>
          <p:cNvPr id="62" name="Rectangles 61"/>
          <p:cNvSpPr/>
          <p:nvPr/>
        </p:nvSpPr>
        <p:spPr>
          <a:xfrm>
            <a:off x="9138285" y="4495165"/>
            <a:ext cx="2219325" cy="6813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Task B</a:t>
            </a:r>
            <a:endParaRPr lang="en-US"/>
          </a:p>
          <a:p>
            <a:pPr algn="ctr"/>
            <a:r>
              <a:rPr lang="en-US"/>
              <a:t>Count the fingers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等腰三角形 4"/>
          <p:cNvSpPr/>
          <p:nvPr/>
        </p:nvSpPr>
        <p:spPr>
          <a:xfrm rot="5400000" flipH="1">
            <a:off x="-973668" y="98382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62AF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en-US" altLang="zh-CN"/>
          </a:p>
        </p:txBody>
      </p:sp>
      <p:sp>
        <p:nvSpPr>
          <p:cNvPr id="18" name="文本框 99"/>
          <p:cNvSpPr txBox="1"/>
          <p:nvPr/>
        </p:nvSpPr>
        <p:spPr>
          <a:xfrm>
            <a:off x="215900" y="2903855"/>
            <a:ext cx="3935730" cy="866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200" b="1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Data</a:t>
            </a:r>
            <a:endParaRPr lang="en-US" sz="24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en-US" sz="24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6655" y="1353185"/>
            <a:ext cx="7037705" cy="49352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730" y="642620"/>
            <a:ext cx="1554480" cy="55626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6658610" y="598170"/>
            <a:ext cx="46653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hlinkClick r:id="rId3" tooltip="" action="ppaction://hlinkfile"/>
              </a:rPr>
              <a:t>https://www.kaggle.com/datasets/koryakinp/fingers</a:t>
            </a:r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227965" y="3769995"/>
            <a:ext cx="391223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sz="2400" b="1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Planning to try more datasets! </a:t>
            </a:r>
            <a:endParaRPr lang="en-US" sz="24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  <a:p>
            <a:pPr algn="l">
              <a:buClrTx/>
              <a:buSzTx/>
              <a:buFontTx/>
            </a:pPr>
            <a:endParaRPr lang="en-US" sz="24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  <a:p>
            <a:pPr algn="l">
              <a:buClrTx/>
              <a:buSzTx/>
              <a:buFontTx/>
            </a:pPr>
            <a:r>
              <a:rPr lang="en-US" sz="2400" b="1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For example, ImageNet, classifying objects and their colors at the same time</a:t>
            </a:r>
            <a:endParaRPr lang="en-US" sz="24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4"/>
          <p:cNvSpPr/>
          <p:nvPr/>
        </p:nvSpPr>
        <p:spPr>
          <a:xfrm rot="5400000" flipH="1">
            <a:off x="-973668" y="98382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62AF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en-US" altLang="zh-CN"/>
          </a:p>
        </p:txBody>
      </p:sp>
      <p:sp>
        <p:nvSpPr>
          <p:cNvPr id="5" name="文本框 99"/>
          <p:cNvSpPr txBox="1"/>
          <p:nvPr/>
        </p:nvSpPr>
        <p:spPr>
          <a:xfrm>
            <a:off x="92710" y="2665730"/>
            <a:ext cx="3935730" cy="1309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200" b="1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Domain Knowledge</a:t>
            </a:r>
            <a:endParaRPr lang="en-US" sz="24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en-US" sz="24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832985" y="355600"/>
            <a:ext cx="6041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Two commonly used methods in MTL</a:t>
            </a:r>
            <a:endParaRPr lang="en-US" sz="240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5345430" y="3883660"/>
            <a:ext cx="1422400" cy="4025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5334635" y="3228340"/>
            <a:ext cx="1431925" cy="4025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5335270" y="2529205"/>
            <a:ext cx="1431925" cy="4025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cxnSp>
        <p:nvCxnSpPr>
          <p:cNvPr id="13" name="Straight Arrow Connector 12"/>
          <p:cNvCxnSpPr>
            <a:stCxn id="7" idx="0"/>
            <a:endCxn id="11" idx="2"/>
          </p:cNvCxnSpPr>
          <p:nvPr/>
        </p:nvCxnSpPr>
        <p:spPr>
          <a:xfrm flipH="1" flipV="1">
            <a:off x="6050915" y="3630930"/>
            <a:ext cx="5715" cy="252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050280" y="2953385"/>
            <a:ext cx="0" cy="252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54" idx="2"/>
          </p:cNvCxnSpPr>
          <p:nvPr/>
        </p:nvCxnSpPr>
        <p:spPr>
          <a:xfrm flipH="1" flipV="1">
            <a:off x="4832985" y="2138680"/>
            <a:ext cx="1150620" cy="386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2" idx="0"/>
          </p:cNvCxnSpPr>
          <p:nvPr/>
        </p:nvCxnSpPr>
        <p:spPr>
          <a:xfrm flipV="1">
            <a:off x="6051550" y="2138680"/>
            <a:ext cx="635" cy="390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2" idx="0"/>
            <a:endCxn id="56" idx="2"/>
          </p:cNvCxnSpPr>
          <p:nvPr/>
        </p:nvCxnSpPr>
        <p:spPr>
          <a:xfrm flipV="1">
            <a:off x="6051550" y="2128520"/>
            <a:ext cx="1228725" cy="400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s 53"/>
          <p:cNvSpPr/>
          <p:nvPr/>
        </p:nvSpPr>
        <p:spPr>
          <a:xfrm>
            <a:off x="4319905" y="1758950"/>
            <a:ext cx="1025525" cy="3797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55" name="Rectangles 54"/>
          <p:cNvSpPr/>
          <p:nvPr/>
        </p:nvSpPr>
        <p:spPr>
          <a:xfrm>
            <a:off x="5561965" y="1772920"/>
            <a:ext cx="979170" cy="36576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56" name="Rectangles 55"/>
          <p:cNvSpPr/>
          <p:nvPr/>
        </p:nvSpPr>
        <p:spPr>
          <a:xfrm>
            <a:off x="6767830" y="1772920"/>
            <a:ext cx="1024255" cy="355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cxnSp>
        <p:nvCxnSpPr>
          <p:cNvPr id="57" name="Straight Arrow Connector 56"/>
          <p:cNvCxnSpPr>
            <a:stCxn id="54" idx="0"/>
          </p:cNvCxnSpPr>
          <p:nvPr/>
        </p:nvCxnSpPr>
        <p:spPr>
          <a:xfrm flipV="1">
            <a:off x="4832985" y="1463675"/>
            <a:ext cx="5080" cy="295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s 57"/>
          <p:cNvSpPr/>
          <p:nvPr/>
        </p:nvSpPr>
        <p:spPr>
          <a:xfrm>
            <a:off x="4319905" y="1087755"/>
            <a:ext cx="1015365" cy="3759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>
                <a:sym typeface="+mn-ea"/>
              </a:rPr>
              <a:t>Task A</a:t>
            </a:r>
            <a:endParaRPr lang="en-US">
              <a:sym typeface="+mn-ea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6050280" y="1454785"/>
            <a:ext cx="635" cy="298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s 59"/>
          <p:cNvSpPr/>
          <p:nvPr/>
        </p:nvSpPr>
        <p:spPr>
          <a:xfrm>
            <a:off x="5566410" y="1089025"/>
            <a:ext cx="969010" cy="3746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>
                <a:sym typeface="+mn-ea"/>
              </a:rPr>
              <a:t>Task B</a:t>
            </a:r>
            <a:endParaRPr lang="en-US">
              <a:sym typeface="+mn-ea"/>
            </a:endParaRPr>
          </a:p>
        </p:txBody>
      </p:sp>
      <p:cxnSp>
        <p:nvCxnSpPr>
          <p:cNvPr id="61" name="Straight Arrow Connector 60"/>
          <p:cNvCxnSpPr>
            <a:stCxn id="56" idx="0"/>
            <a:endCxn id="62" idx="2"/>
          </p:cNvCxnSpPr>
          <p:nvPr/>
        </p:nvCxnSpPr>
        <p:spPr>
          <a:xfrm flipH="1" flipV="1">
            <a:off x="7279640" y="1463675"/>
            <a:ext cx="635" cy="309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s 61"/>
          <p:cNvSpPr/>
          <p:nvPr/>
        </p:nvSpPr>
        <p:spPr>
          <a:xfrm>
            <a:off x="6766560" y="1088390"/>
            <a:ext cx="1026160" cy="37528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>
                <a:sym typeface="+mn-ea"/>
              </a:rPr>
              <a:t>Task C</a:t>
            </a:r>
            <a:endParaRPr lang="en-US">
              <a:sym typeface="+mn-ea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8450580" y="2566670"/>
            <a:ext cx="3338830" cy="1633855"/>
            <a:chOff x="13392" y="4176"/>
            <a:chExt cx="5196" cy="2878"/>
          </a:xfrm>
        </p:grpSpPr>
        <p:grpSp>
          <p:nvGrpSpPr>
            <p:cNvPr id="95" name="Group 94"/>
            <p:cNvGrpSpPr/>
            <p:nvPr/>
          </p:nvGrpSpPr>
          <p:grpSpPr>
            <a:xfrm>
              <a:off x="13392" y="4176"/>
              <a:ext cx="1453" cy="2879"/>
              <a:chOff x="13343" y="4150"/>
              <a:chExt cx="1321" cy="2634"/>
            </a:xfrm>
          </p:grpSpPr>
          <p:sp>
            <p:nvSpPr>
              <p:cNvPr id="64" name="Rectangles 63"/>
              <p:cNvSpPr/>
              <p:nvPr/>
            </p:nvSpPr>
            <p:spPr>
              <a:xfrm>
                <a:off x="13351" y="6282"/>
                <a:ext cx="1313" cy="50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en-US">
                  <a:sym typeface="+mn-ea"/>
                </a:endParaRPr>
              </a:p>
            </p:txBody>
          </p:sp>
          <p:sp>
            <p:nvSpPr>
              <p:cNvPr id="65" name="Rectangles 64"/>
              <p:cNvSpPr/>
              <p:nvPr/>
            </p:nvSpPr>
            <p:spPr>
              <a:xfrm>
                <a:off x="13347" y="5216"/>
                <a:ext cx="1308" cy="50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en-US">
                  <a:sym typeface="+mn-ea"/>
                </a:endParaRPr>
              </a:p>
            </p:txBody>
          </p:sp>
          <p:sp>
            <p:nvSpPr>
              <p:cNvPr id="66" name="Rectangles 65"/>
              <p:cNvSpPr/>
              <p:nvPr/>
            </p:nvSpPr>
            <p:spPr>
              <a:xfrm>
                <a:off x="13343" y="4150"/>
                <a:ext cx="1312" cy="50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en-US">
                  <a:sym typeface="+mn-ea"/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5264" y="4176"/>
              <a:ext cx="1453" cy="2879"/>
              <a:chOff x="13343" y="4150"/>
              <a:chExt cx="1321" cy="2634"/>
            </a:xfrm>
          </p:grpSpPr>
          <p:sp>
            <p:nvSpPr>
              <p:cNvPr id="97" name="Rectangles 96"/>
              <p:cNvSpPr/>
              <p:nvPr/>
            </p:nvSpPr>
            <p:spPr>
              <a:xfrm>
                <a:off x="13351" y="6282"/>
                <a:ext cx="1313" cy="50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en-US">
                  <a:sym typeface="+mn-ea"/>
                </a:endParaRPr>
              </a:p>
            </p:txBody>
          </p:sp>
          <p:sp>
            <p:nvSpPr>
              <p:cNvPr id="98" name="Rectangles 97"/>
              <p:cNvSpPr/>
              <p:nvPr/>
            </p:nvSpPr>
            <p:spPr>
              <a:xfrm>
                <a:off x="13347" y="5216"/>
                <a:ext cx="1308" cy="50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en-US">
                  <a:sym typeface="+mn-ea"/>
                </a:endParaRPr>
              </a:p>
            </p:txBody>
          </p:sp>
          <p:sp>
            <p:nvSpPr>
              <p:cNvPr id="99" name="Rectangles 98"/>
              <p:cNvSpPr/>
              <p:nvPr/>
            </p:nvSpPr>
            <p:spPr>
              <a:xfrm>
                <a:off x="13343" y="4150"/>
                <a:ext cx="1312" cy="50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en-US">
                  <a:sym typeface="+mn-ea"/>
                </a:endParaRP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17136" y="4176"/>
              <a:ext cx="1453" cy="2879"/>
              <a:chOff x="13343" y="4150"/>
              <a:chExt cx="1321" cy="2634"/>
            </a:xfrm>
          </p:grpSpPr>
          <p:sp>
            <p:nvSpPr>
              <p:cNvPr id="101" name="Rectangles 100"/>
              <p:cNvSpPr/>
              <p:nvPr/>
            </p:nvSpPr>
            <p:spPr>
              <a:xfrm>
                <a:off x="13351" y="6282"/>
                <a:ext cx="1313" cy="50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en-US">
                  <a:sym typeface="+mn-ea"/>
                </a:endParaRPr>
              </a:p>
            </p:txBody>
          </p:sp>
          <p:sp>
            <p:nvSpPr>
              <p:cNvPr id="102" name="Rectangles 101"/>
              <p:cNvSpPr/>
              <p:nvPr/>
            </p:nvSpPr>
            <p:spPr>
              <a:xfrm>
                <a:off x="13347" y="5216"/>
                <a:ext cx="1308" cy="50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en-US">
                  <a:sym typeface="+mn-ea"/>
                </a:endParaRPr>
              </a:p>
            </p:txBody>
          </p:sp>
          <p:sp>
            <p:nvSpPr>
              <p:cNvPr id="103" name="Rectangles 102"/>
              <p:cNvSpPr/>
              <p:nvPr/>
            </p:nvSpPr>
            <p:spPr>
              <a:xfrm>
                <a:off x="13343" y="4150"/>
                <a:ext cx="1312" cy="50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en-US">
                  <a:sym typeface="+mn-ea"/>
                </a:endParaRPr>
              </a:p>
            </p:txBody>
          </p:sp>
        </p:grpSp>
      </p:grpSp>
      <p:cxnSp>
        <p:nvCxnSpPr>
          <p:cNvPr id="116" name="Straight Arrow Connector 115"/>
          <p:cNvCxnSpPr/>
          <p:nvPr/>
        </p:nvCxnSpPr>
        <p:spPr>
          <a:xfrm flipH="1" flipV="1">
            <a:off x="8910955" y="2212975"/>
            <a:ext cx="7620" cy="285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oup 158"/>
          <p:cNvGrpSpPr/>
          <p:nvPr/>
        </p:nvGrpSpPr>
        <p:grpSpPr>
          <a:xfrm>
            <a:off x="8486140" y="1186815"/>
            <a:ext cx="3297555" cy="974090"/>
            <a:chOff x="13364" y="1797"/>
            <a:chExt cx="5193" cy="1534"/>
          </a:xfrm>
        </p:grpSpPr>
        <p:sp>
          <p:nvSpPr>
            <p:cNvPr id="81" name="Rectangles 80"/>
            <p:cNvSpPr/>
            <p:nvPr/>
          </p:nvSpPr>
          <p:spPr>
            <a:xfrm>
              <a:off x="13499" y="2811"/>
              <a:ext cx="1059" cy="51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en-US">
                <a:sym typeface="+mn-ea"/>
              </a:endParaRPr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 flipV="1">
              <a:off x="14029" y="2373"/>
              <a:ext cx="8" cy="4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s 84"/>
            <p:cNvSpPr/>
            <p:nvPr/>
          </p:nvSpPr>
          <p:spPr>
            <a:xfrm>
              <a:off x="13364" y="1797"/>
              <a:ext cx="1437" cy="51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>
                  <a:sym typeface="+mn-ea"/>
                </a:rPr>
                <a:t>Task A</a:t>
              </a:r>
              <a:endParaRPr lang="en-US">
                <a:sym typeface="+mn-ea"/>
              </a:endParaRP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V="1">
              <a:off x="15934" y="2359"/>
              <a:ext cx="1" cy="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s 86"/>
            <p:cNvSpPr/>
            <p:nvPr/>
          </p:nvSpPr>
          <p:spPr>
            <a:xfrm>
              <a:off x="15251" y="1799"/>
              <a:ext cx="1439" cy="51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>
                  <a:sym typeface="+mn-ea"/>
                </a:rPr>
                <a:t>Task B</a:t>
              </a:r>
              <a:endParaRPr lang="en-US">
                <a:sym typeface="+mn-ea"/>
              </a:endParaRPr>
            </a:p>
          </p:txBody>
        </p:sp>
        <p:cxnSp>
          <p:nvCxnSpPr>
            <p:cNvPr id="88" name="Straight Arrow Connector 87"/>
            <p:cNvCxnSpPr/>
            <p:nvPr/>
          </p:nvCxnSpPr>
          <p:spPr>
            <a:xfrm flipH="1" flipV="1">
              <a:off x="17831" y="2345"/>
              <a:ext cx="1" cy="4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s 88"/>
            <p:cNvSpPr/>
            <p:nvPr/>
          </p:nvSpPr>
          <p:spPr>
            <a:xfrm>
              <a:off x="17033" y="1798"/>
              <a:ext cx="1524" cy="5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>
                  <a:sym typeface="+mn-ea"/>
                </a:rPr>
                <a:t>Task C</a:t>
              </a:r>
              <a:endParaRPr lang="en-US">
                <a:sym typeface="+mn-ea"/>
              </a:endParaRPr>
            </a:p>
          </p:txBody>
        </p:sp>
        <p:sp>
          <p:nvSpPr>
            <p:cNvPr id="117" name="Rectangles 116"/>
            <p:cNvSpPr/>
            <p:nvPr/>
          </p:nvSpPr>
          <p:spPr>
            <a:xfrm>
              <a:off x="15402" y="2814"/>
              <a:ext cx="1059" cy="51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en-US">
                <a:sym typeface="+mn-ea"/>
              </a:endParaRPr>
            </a:p>
          </p:txBody>
        </p:sp>
        <p:sp>
          <p:nvSpPr>
            <p:cNvPr id="118" name="Rectangles 117"/>
            <p:cNvSpPr/>
            <p:nvPr/>
          </p:nvSpPr>
          <p:spPr>
            <a:xfrm>
              <a:off x="17275" y="2812"/>
              <a:ext cx="1059" cy="51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en-US">
                <a:sym typeface="+mn-ea"/>
              </a:endParaRPr>
            </a:p>
          </p:txBody>
        </p:sp>
      </p:grpSp>
      <p:cxnSp>
        <p:nvCxnSpPr>
          <p:cNvPr id="120" name="Straight Arrow Connector 119"/>
          <p:cNvCxnSpPr/>
          <p:nvPr/>
        </p:nvCxnSpPr>
        <p:spPr>
          <a:xfrm flipH="1" flipV="1">
            <a:off x="10126980" y="2223770"/>
            <a:ext cx="2540" cy="269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 flipV="1">
            <a:off x="11320145" y="2205355"/>
            <a:ext cx="2540" cy="269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 flipV="1">
            <a:off x="8905875" y="2931795"/>
            <a:ext cx="2540" cy="269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 flipV="1">
            <a:off x="8903335" y="3562350"/>
            <a:ext cx="2540" cy="269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 flipV="1">
            <a:off x="10114915" y="2924175"/>
            <a:ext cx="2540" cy="269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 flipV="1">
            <a:off x="10121900" y="3562350"/>
            <a:ext cx="2540" cy="269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 flipV="1">
            <a:off x="11325225" y="2916555"/>
            <a:ext cx="2540" cy="269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 flipV="1">
            <a:off x="11327765" y="3590925"/>
            <a:ext cx="2540" cy="269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9377680" y="2722245"/>
            <a:ext cx="27559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9377680" y="3383915"/>
            <a:ext cx="27559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9377680" y="4044950"/>
            <a:ext cx="27559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10598150" y="2722245"/>
            <a:ext cx="27559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0581005" y="3383915"/>
            <a:ext cx="27559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10598150" y="4045585"/>
            <a:ext cx="27559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 Box 153"/>
          <p:cNvSpPr txBox="1"/>
          <p:nvPr/>
        </p:nvSpPr>
        <p:spPr>
          <a:xfrm>
            <a:off x="4745355" y="4472305"/>
            <a:ext cx="27012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/>
              <a:t>a) Hard parameter sharing</a:t>
            </a:r>
            <a:endParaRPr lang="en-US" sz="1600" b="1"/>
          </a:p>
        </p:txBody>
      </p:sp>
      <p:sp>
        <p:nvSpPr>
          <p:cNvPr id="155" name="Text Box 154"/>
          <p:cNvSpPr txBox="1"/>
          <p:nvPr/>
        </p:nvSpPr>
        <p:spPr>
          <a:xfrm>
            <a:off x="8765540" y="4472305"/>
            <a:ext cx="27012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/>
              <a:t>b) Soft parameter sharing</a:t>
            </a:r>
            <a:endParaRPr lang="en-US" sz="1600" b="1"/>
          </a:p>
        </p:txBody>
      </p:sp>
      <p:sp>
        <p:nvSpPr>
          <p:cNvPr id="158" name="Text Box 157"/>
          <p:cNvSpPr txBox="1"/>
          <p:nvPr/>
        </p:nvSpPr>
        <p:spPr>
          <a:xfrm>
            <a:off x="4184650" y="5165090"/>
            <a:ext cx="72155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a) Share hidden layers in all tasks, then foward to task specific layers </a:t>
            </a:r>
            <a:endParaRPr lang="en-US"/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b) Each task has its own model with its own parameters, but parameters are encouraged to be similar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 hidden="1"/>
          <p:cNvGrpSpPr/>
          <p:nvPr/>
        </p:nvGrpSpPr>
        <p:grpSpPr>
          <a:xfrm>
            <a:off x="3394780" y="1714500"/>
            <a:ext cx="2576281" cy="1313894"/>
            <a:chOff x="3394780" y="1714500"/>
            <a:chExt cx="2576281" cy="1313894"/>
          </a:xfrm>
        </p:grpSpPr>
        <p:grpSp>
          <p:nvGrpSpPr>
            <p:cNvPr id="20" name="组合 19"/>
            <p:cNvGrpSpPr/>
            <p:nvPr/>
          </p:nvGrpSpPr>
          <p:grpSpPr>
            <a:xfrm>
              <a:off x="3394780" y="1714500"/>
              <a:ext cx="2576281" cy="1313894"/>
              <a:chOff x="1019175" y="1714500"/>
              <a:chExt cx="2576281" cy="1313894"/>
            </a:xfrm>
          </p:grpSpPr>
          <p:sp>
            <p:nvSpPr>
              <p:cNvPr id="21" name="右箭头 20"/>
              <p:cNvSpPr/>
              <p:nvPr/>
            </p:nvSpPr>
            <p:spPr>
              <a:xfrm>
                <a:off x="1590213" y="1714500"/>
                <a:ext cx="2005243" cy="1313894"/>
              </a:xfrm>
              <a:prstGeom prst="rightArrow">
                <a:avLst>
                  <a:gd name="adj1" fmla="val 71082"/>
                  <a:gd name="adj2" fmla="val 73480"/>
                </a:avLst>
              </a:prstGeom>
              <a:solidFill>
                <a:schemeClr val="bg1"/>
              </a:solidFill>
              <a:ln>
                <a:solidFill>
                  <a:srgbClr val="42BA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1019175" y="1817817"/>
                <a:ext cx="1085850" cy="1107260"/>
              </a:xfrm>
              <a:prstGeom prst="ellipse">
                <a:avLst/>
              </a:prstGeom>
              <a:solidFill>
                <a:srgbClr val="42BAC8"/>
              </a:solidFill>
              <a:ln>
                <a:solidFill>
                  <a:srgbClr val="42BA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5" name="图片 34"/>
            <p:cNvPicPr>
              <a:picLocks noChangeAspect="1"/>
            </p:cNvPicPr>
            <p:nvPr/>
          </p:nvPicPr>
          <p:blipFill rotWithShape="1">
            <a:blip r:embed="rId1">
              <a:biLevel thresh="25000"/>
            </a:blip>
            <a:srcRect l="11517" t="9697" r="12158" b="12022"/>
            <a:stretch>
              <a:fillRect/>
            </a:stretch>
          </p:blipFill>
          <p:spPr>
            <a:xfrm rot="2700000">
              <a:off x="3483982" y="2092543"/>
              <a:ext cx="858053" cy="641950"/>
            </a:xfrm>
            <a:prstGeom prst="rect">
              <a:avLst/>
            </a:prstGeom>
          </p:spPr>
        </p:pic>
      </p:grpSp>
      <p:grpSp>
        <p:nvGrpSpPr>
          <p:cNvPr id="5" name="组合 4" hidden="1"/>
          <p:cNvGrpSpPr/>
          <p:nvPr/>
        </p:nvGrpSpPr>
        <p:grpSpPr>
          <a:xfrm>
            <a:off x="6232031" y="1714500"/>
            <a:ext cx="2576281" cy="1313894"/>
            <a:chOff x="6232031" y="1714500"/>
            <a:chExt cx="2576281" cy="1313894"/>
          </a:xfrm>
        </p:grpSpPr>
        <p:grpSp>
          <p:nvGrpSpPr>
            <p:cNvPr id="23" name="组合 22"/>
            <p:cNvGrpSpPr/>
            <p:nvPr/>
          </p:nvGrpSpPr>
          <p:grpSpPr>
            <a:xfrm>
              <a:off x="6232031" y="1714500"/>
              <a:ext cx="2576281" cy="1313894"/>
              <a:chOff x="1019175" y="1714500"/>
              <a:chExt cx="2576281" cy="1313894"/>
            </a:xfrm>
          </p:grpSpPr>
          <p:sp>
            <p:nvSpPr>
              <p:cNvPr id="24" name="右箭头 23"/>
              <p:cNvSpPr/>
              <p:nvPr/>
            </p:nvSpPr>
            <p:spPr>
              <a:xfrm>
                <a:off x="1590213" y="1714500"/>
                <a:ext cx="2005243" cy="1313894"/>
              </a:xfrm>
              <a:prstGeom prst="rightArrow">
                <a:avLst>
                  <a:gd name="adj1" fmla="val 71082"/>
                  <a:gd name="adj2" fmla="val 73480"/>
                </a:avLst>
              </a:prstGeom>
              <a:solidFill>
                <a:schemeClr val="bg1"/>
              </a:solidFill>
              <a:ln>
                <a:solidFill>
                  <a:srgbClr val="42BA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1019175" y="1817817"/>
                <a:ext cx="1085850" cy="1107260"/>
              </a:xfrm>
              <a:prstGeom prst="ellipse">
                <a:avLst/>
              </a:prstGeom>
              <a:solidFill>
                <a:srgbClr val="42BAC8"/>
              </a:solidFill>
              <a:ln>
                <a:solidFill>
                  <a:srgbClr val="42BA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6" name="图片 35"/>
            <p:cNvPicPr>
              <a:picLocks noChangeAspect="1"/>
            </p:cNvPicPr>
            <p:nvPr/>
          </p:nvPicPr>
          <p:blipFill rotWithShape="1">
            <a:blip r:embed="rId2">
              <a:biLevel thresh="25000"/>
            </a:blip>
            <a:srcRect l="16617" t="8459" r="12734" b="13596"/>
            <a:stretch>
              <a:fillRect/>
            </a:stretch>
          </p:blipFill>
          <p:spPr>
            <a:xfrm>
              <a:off x="6375749" y="1992787"/>
              <a:ext cx="798415" cy="757320"/>
            </a:xfrm>
            <a:prstGeom prst="rect">
              <a:avLst/>
            </a:prstGeom>
          </p:spPr>
        </p:pic>
      </p:grpSp>
      <p:grpSp>
        <p:nvGrpSpPr>
          <p:cNvPr id="6" name="组合 5" hidden="1"/>
          <p:cNvGrpSpPr/>
          <p:nvPr/>
        </p:nvGrpSpPr>
        <p:grpSpPr>
          <a:xfrm>
            <a:off x="9069281" y="1714500"/>
            <a:ext cx="2576281" cy="1313894"/>
            <a:chOff x="9069281" y="1714500"/>
            <a:chExt cx="2576281" cy="1313894"/>
          </a:xfrm>
        </p:grpSpPr>
        <p:grpSp>
          <p:nvGrpSpPr>
            <p:cNvPr id="26" name="组合 25"/>
            <p:cNvGrpSpPr/>
            <p:nvPr/>
          </p:nvGrpSpPr>
          <p:grpSpPr>
            <a:xfrm>
              <a:off x="9069281" y="1714500"/>
              <a:ext cx="2576281" cy="1313894"/>
              <a:chOff x="1019175" y="1714500"/>
              <a:chExt cx="2576281" cy="1313894"/>
            </a:xfrm>
          </p:grpSpPr>
          <p:sp>
            <p:nvSpPr>
              <p:cNvPr id="27" name="右箭头 26"/>
              <p:cNvSpPr/>
              <p:nvPr/>
            </p:nvSpPr>
            <p:spPr>
              <a:xfrm>
                <a:off x="1590213" y="1714500"/>
                <a:ext cx="2005243" cy="1313894"/>
              </a:xfrm>
              <a:prstGeom prst="rightArrow">
                <a:avLst>
                  <a:gd name="adj1" fmla="val 71082"/>
                  <a:gd name="adj2" fmla="val 73480"/>
                </a:avLst>
              </a:prstGeom>
              <a:solidFill>
                <a:schemeClr val="bg1"/>
              </a:solidFill>
              <a:ln>
                <a:solidFill>
                  <a:srgbClr val="42BA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1019175" y="1817817"/>
                <a:ext cx="1085850" cy="1107260"/>
              </a:xfrm>
              <a:prstGeom prst="ellipse">
                <a:avLst/>
              </a:prstGeom>
              <a:solidFill>
                <a:srgbClr val="42BAC8"/>
              </a:solidFill>
              <a:ln>
                <a:solidFill>
                  <a:srgbClr val="42BA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7" name="图片 36"/>
            <p:cNvPicPr>
              <a:picLocks noChangeAspect="1"/>
            </p:cNvPicPr>
            <p:nvPr/>
          </p:nvPicPr>
          <p:blipFill rotWithShape="1">
            <a:blip r:embed="rId3">
              <a:biLevel thresh="25000"/>
            </a:blip>
            <a:srcRect l="17696" t="10953" r="23620" b="13414"/>
            <a:stretch>
              <a:fillRect/>
            </a:stretch>
          </p:blipFill>
          <p:spPr>
            <a:xfrm>
              <a:off x="9322782" y="2065381"/>
              <a:ext cx="600000" cy="643049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4090035" y="1233805"/>
            <a:ext cx="7611745" cy="2516505"/>
            <a:chOff x="6361" y="1390"/>
            <a:chExt cx="11636" cy="379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61" y="1390"/>
              <a:ext cx="11637" cy="3794"/>
            </a:xfrm>
            <a:prstGeom prst="rect">
              <a:avLst/>
            </a:prstGeom>
          </p:spPr>
        </p:pic>
        <p:sp>
          <p:nvSpPr>
            <p:cNvPr id="13" name="Text Box 12"/>
            <p:cNvSpPr txBox="1"/>
            <p:nvPr/>
          </p:nvSpPr>
          <p:spPr>
            <a:xfrm>
              <a:off x="6720" y="4164"/>
              <a:ext cx="1056" cy="5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377055" y="3796665"/>
            <a:ext cx="4772660" cy="2728595"/>
            <a:chOff x="7015" y="5547"/>
            <a:chExt cx="7516" cy="4297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15" y="5547"/>
              <a:ext cx="7516" cy="4195"/>
            </a:xfrm>
            <a:prstGeom prst="rect">
              <a:avLst/>
            </a:prstGeom>
          </p:spPr>
        </p:pic>
        <p:sp>
          <p:nvSpPr>
            <p:cNvPr id="15" name="Text Box 14"/>
            <p:cNvSpPr txBox="1"/>
            <p:nvPr/>
          </p:nvSpPr>
          <p:spPr>
            <a:xfrm>
              <a:off x="8873" y="9264"/>
              <a:ext cx="1056" cy="5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p>
              <a:endParaRPr lang="en-US"/>
            </a:p>
          </p:txBody>
        </p:sp>
      </p:grpSp>
      <p:sp>
        <p:nvSpPr>
          <p:cNvPr id="29" name="Text Box 28"/>
          <p:cNvSpPr txBox="1"/>
          <p:nvPr/>
        </p:nvSpPr>
        <p:spPr>
          <a:xfrm>
            <a:off x="473710" y="727075"/>
            <a:ext cx="71437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Going deeper...</a:t>
            </a:r>
            <a:endParaRPr lang="en-US" sz="32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372110" y="2287270"/>
            <a:ext cx="39033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Deep Relationship Networks</a:t>
            </a:r>
            <a:r>
              <a:rPr lang="en-US" sz="1600" b="1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[1]</a:t>
            </a:r>
            <a:endParaRPr lang="en-US" sz="160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Computer vision problems, CNNs &amp; MTL</a:t>
            </a:r>
            <a:endParaRPr lang="en-US" sz="160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595630" y="4638675"/>
            <a:ext cx="37814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Sluice Networks</a:t>
            </a:r>
            <a:r>
              <a:rPr lang="en-US" sz="1600" b="1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  <a:sym typeface="+mn-ea"/>
              </a:rPr>
              <a:t>[2]</a:t>
            </a:r>
            <a:endParaRPr lang="en-US" sz="160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Hard parameter sharing &amp; cross-stitch networks &amp; hierarchy flow</a:t>
            </a:r>
            <a:endParaRPr lang="en-US" sz="160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1716405" y="6460490"/>
            <a:ext cx="9986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900"/>
              <a:t>1. Long, M., &amp; Wang, J. (2015). Learning Multiple Tasks with Deep Relationship Networks. arXiv Preprint arXiv:1506.02117. Retrieved from </a:t>
            </a:r>
            <a:r>
              <a:rPr lang="en-US" sz="900">
                <a:hlinkClick r:id="rId6" tooltip=""/>
              </a:rPr>
              <a:t>http://arxiv.org/abs/1506.02117</a:t>
            </a:r>
            <a:r>
              <a:rPr lang="en-US" sz="900"/>
              <a:t> </a:t>
            </a:r>
            <a:endParaRPr lang="en-US" sz="900"/>
          </a:p>
          <a:p>
            <a:r>
              <a:rPr lang="en-US" sz="900"/>
              <a:t>2. Ruder, S., Bingel, J., Augenstein, I., &amp; Søgaard, A. (2017). Sluice networks: Learning what to share between loosely related tasks. Retrieved from </a:t>
            </a:r>
            <a:r>
              <a:rPr lang="en-US" sz="900">
                <a:hlinkClick r:id="rId7" tooltip=""/>
              </a:rPr>
              <a:t>http://arxiv.org/abs/1705.08142</a:t>
            </a:r>
            <a:endParaRPr lang="en-US" sz="900">
              <a:hlinkClick r:id="rId7" tooltip="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4"/>
          <p:cNvSpPr/>
          <p:nvPr/>
        </p:nvSpPr>
        <p:spPr>
          <a:xfrm rot="5400000" flipH="1">
            <a:off x="-973668" y="98382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62AF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en-US" altLang="zh-CN"/>
          </a:p>
        </p:txBody>
      </p:sp>
      <p:sp>
        <p:nvSpPr>
          <p:cNvPr id="7" name="文本框 99"/>
          <p:cNvSpPr txBox="1"/>
          <p:nvPr/>
        </p:nvSpPr>
        <p:spPr>
          <a:xfrm>
            <a:off x="113030" y="2686685"/>
            <a:ext cx="3935730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200" b="1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Possible Limitations</a:t>
            </a:r>
            <a:endParaRPr lang="en-US" sz="24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4910455" y="1364615"/>
            <a:ext cx="562356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MTL assumes that the tasks are very related or similar</a:t>
            </a:r>
            <a:endParaRPr 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4910455" y="3086100"/>
            <a:ext cx="56235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Learning rate is very important but hard to control for different tasks</a:t>
            </a:r>
            <a:endParaRPr 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4910455" y="4696460"/>
            <a:ext cx="56235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Not too much Pytorch libraries or other packages to help build MTL</a:t>
            </a:r>
            <a:endParaRPr 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4"/>
          <p:cNvSpPr/>
          <p:nvPr/>
        </p:nvSpPr>
        <p:spPr>
          <a:xfrm rot="5400000" flipH="1">
            <a:off x="-973668" y="98382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62AF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en-US" altLang="zh-CN"/>
          </a:p>
        </p:txBody>
      </p:sp>
      <p:sp>
        <p:nvSpPr>
          <p:cNvPr id="4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2B8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000" b="1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THANK YOU!</a:t>
            </a:r>
            <a:endParaRPr lang="en-US" sz="40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复合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复合">
    <a:dk1>
      <a:sysClr val="windowText" lastClr="000000"/>
    </a:dk1>
    <a:lt1>
      <a:sysClr val="window" lastClr="FFFFFF"/>
    </a:lt1>
    <a:dk2>
      <a:srgbClr val="5B6973"/>
    </a:dk2>
    <a:lt2>
      <a:srgbClr val="E7ECED"/>
    </a:lt2>
    <a:accent1>
      <a:srgbClr val="98C723"/>
    </a:accent1>
    <a:accent2>
      <a:srgbClr val="59B0B9"/>
    </a:accent2>
    <a:accent3>
      <a:srgbClr val="DEAE00"/>
    </a:accent3>
    <a:accent4>
      <a:srgbClr val="B77BB4"/>
    </a:accent4>
    <a:accent5>
      <a:srgbClr val="E0773C"/>
    </a:accent5>
    <a:accent6>
      <a:srgbClr val="A98D63"/>
    </a:accent6>
    <a:hlink>
      <a:srgbClr val="26CBEC"/>
    </a:hlink>
    <a:folHlink>
      <a:srgbClr val="59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0</TotalTime>
  <Words>1697</Words>
  <Application>WPS Presentation</Application>
  <PresentationFormat>自定义</PresentationFormat>
  <Paragraphs>118</Paragraphs>
  <Slides>9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34" baseType="lpstr">
      <vt:lpstr>Arial</vt:lpstr>
      <vt:lpstr>SimSun</vt:lpstr>
      <vt:lpstr>Wingdings</vt:lpstr>
      <vt:lpstr>Courier New</vt:lpstr>
      <vt:lpstr>Microsoft YaHei</vt:lpstr>
      <vt:lpstr>Impact</vt:lpstr>
      <vt:lpstr>Gulim</vt:lpstr>
      <vt:lpstr>Malgun Gothic</vt:lpstr>
      <vt:lpstr>Palatino Linotype</vt:lpstr>
      <vt:lpstr>Arial Unicode MS</vt:lpstr>
      <vt:lpstr>Century Gothic</vt:lpstr>
      <vt:lpstr>Calibri</vt:lpstr>
      <vt:lpstr>DFPYanKaiW5-B5</vt:lpstr>
      <vt:lpstr>MingLiU-ExtB</vt:lpstr>
      <vt:lpstr>DFLiSong-Lt</vt:lpstr>
      <vt:lpstr>Batang</vt:lpstr>
      <vt:lpstr>Constantia</vt:lpstr>
      <vt:lpstr>BankGothic Md BT</vt:lpstr>
      <vt:lpstr>Yu Gothic UI Semibold</vt:lpstr>
      <vt:lpstr>Algerian</vt:lpstr>
      <vt:lpstr>Gabriola</vt:lpstr>
      <vt:lpstr>KaiTi</vt:lpstr>
      <vt:lpstr>Adobe Myungjo Std M</vt:lpstr>
      <vt:lpstr>MS UI Gothic</vt:lpstr>
      <vt:lpstr>主管人员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Administrator</cp:lastModifiedBy>
  <cp:revision>332</cp:revision>
  <dcterms:created xsi:type="dcterms:W3CDTF">2014-12-01T05:17:00Z</dcterms:created>
  <dcterms:modified xsi:type="dcterms:W3CDTF">2022-05-10T04:48:48Z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1033-11.2.0.11074</vt:lpwstr>
  </property>
  <property fmtid="{D5CDD505-2E9C-101B-9397-08002B2CF9AE}" pid="3" name="ICV">
    <vt:lpwstr>E61E345E01CF4B54A8291310F78AFB7C</vt:lpwstr>
  </property>
</Properties>
</file>