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Lst>
  <p:sldSz cx="21945600" cy="32918400"/>
  <p:notesSz cx="6858000" cy="9144000"/>
  <p:defaultTextStyle>
    <a:defPPr>
      <a:defRPr lang="en-US"/>
    </a:defPPr>
    <a:lvl1pPr marL="0" algn="l" defTabSz="2633345" rtl="0" eaLnBrk="1" latinLnBrk="0" hangingPunct="1">
      <a:defRPr sz="5185" kern="1200">
        <a:solidFill>
          <a:schemeClr val="tx1"/>
        </a:solidFill>
        <a:latin typeface="+mn-lt"/>
        <a:ea typeface="+mn-ea"/>
        <a:cs typeface="+mn-cs"/>
      </a:defRPr>
    </a:lvl1pPr>
    <a:lvl2pPr marL="1316990" algn="l" defTabSz="2633345" rtl="0" eaLnBrk="1" latinLnBrk="0" hangingPunct="1">
      <a:defRPr sz="5185" kern="1200">
        <a:solidFill>
          <a:schemeClr val="tx1"/>
        </a:solidFill>
        <a:latin typeface="+mn-lt"/>
        <a:ea typeface="+mn-ea"/>
        <a:cs typeface="+mn-cs"/>
      </a:defRPr>
    </a:lvl2pPr>
    <a:lvl3pPr marL="2633345" algn="l" defTabSz="2633345" rtl="0" eaLnBrk="1" latinLnBrk="0" hangingPunct="1">
      <a:defRPr sz="5185" kern="1200">
        <a:solidFill>
          <a:schemeClr val="tx1"/>
        </a:solidFill>
        <a:latin typeface="+mn-lt"/>
        <a:ea typeface="+mn-ea"/>
        <a:cs typeface="+mn-cs"/>
      </a:defRPr>
    </a:lvl3pPr>
    <a:lvl4pPr marL="3950335" algn="l" defTabSz="2633345" rtl="0" eaLnBrk="1" latinLnBrk="0" hangingPunct="1">
      <a:defRPr sz="5185" kern="1200">
        <a:solidFill>
          <a:schemeClr val="tx1"/>
        </a:solidFill>
        <a:latin typeface="+mn-lt"/>
        <a:ea typeface="+mn-ea"/>
        <a:cs typeface="+mn-cs"/>
      </a:defRPr>
    </a:lvl4pPr>
    <a:lvl5pPr marL="5266690" algn="l" defTabSz="2633345" rtl="0" eaLnBrk="1" latinLnBrk="0" hangingPunct="1">
      <a:defRPr sz="5185" kern="1200">
        <a:solidFill>
          <a:schemeClr val="tx1"/>
        </a:solidFill>
        <a:latin typeface="+mn-lt"/>
        <a:ea typeface="+mn-ea"/>
        <a:cs typeface="+mn-cs"/>
      </a:defRPr>
    </a:lvl5pPr>
    <a:lvl6pPr marL="6583680" algn="l" defTabSz="2633345" rtl="0" eaLnBrk="1" latinLnBrk="0" hangingPunct="1">
      <a:defRPr sz="5185" kern="1200">
        <a:solidFill>
          <a:schemeClr val="tx1"/>
        </a:solidFill>
        <a:latin typeface="+mn-lt"/>
        <a:ea typeface="+mn-ea"/>
        <a:cs typeface="+mn-cs"/>
      </a:defRPr>
    </a:lvl6pPr>
    <a:lvl7pPr marL="7900670" algn="l" defTabSz="2633345" rtl="0" eaLnBrk="1" latinLnBrk="0" hangingPunct="1">
      <a:defRPr sz="5185" kern="1200">
        <a:solidFill>
          <a:schemeClr val="tx1"/>
        </a:solidFill>
        <a:latin typeface="+mn-lt"/>
        <a:ea typeface="+mn-ea"/>
        <a:cs typeface="+mn-cs"/>
      </a:defRPr>
    </a:lvl7pPr>
    <a:lvl8pPr marL="9217025" algn="l" defTabSz="2633345" rtl="0" eaLnBrk="1" latinLnBrk="0" hangingPunct="1">
      <a:defRPr sz="5185" kern="1200">
        <a:solidFill>
          <a:schemeClr val="tx1"/>
        </a:solidFill>
        <a:latin typeface="+mn-lt"/>
        <a:ea typeface="+mn-ea"/>
        <a:cs typeface="+mn-cs"/>
      </a:defRPr>
    </a:lvl8pPr>
    <a:lvl9pPr marL="10534015" algn="l" defTabSz="2633345" rtl="0" eaLnBrk="1" latinLnBrk="0" hangingPunct="1">
      <a:defRPr sz="5185"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90"/>
    <p:restoredTop sz="94682"/>
  </p:normalViewPr>
  <p:slideViewPr>
    <p:cSldViewPr snapToGrid="0" snapToObjects="1" showGuides="1">
      <p:cViewPr>
        <p:scale>
          <a:sx n="50" d="100"/>
          <a:sy n="50" d="100"/>
        </p:scale>
        <p:origin x="232" y="144"/>
      </p:cViewPr>
      <p:guideLst>
        <p:guide orient="horz" pos="870"/>
        <p:guide pos="885"/>
        <p:guide pos="12960"/>
        <p:guide orient="horz" pos="19955"/>
        <p:guide pos="4488"/>
        <p:guide pos="5111"/>
        <p:guide pos="7186"/>
        <p:guide pos="6624"/>
        <p:guide pos="8735"/>
        <p:guide pos="933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smtClean="0"/>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DFE1444-C34C-AD43-8DDF-A21EF4E7181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40C05-6F4A-EE41-87D7-FF4C0A1384A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DFE1444-C34C-AD43-8DDF-A21EF4E7181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40C05-6F4A-EE41-87D7-FF4C0A1384A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DFE1444-C34C-AD43-8DDF-A21EF4E7181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40C05-6F4A-EE41-87D7-FF4C0A1384A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DFE1444-C34C-AD43-8DDF-A21EF4E7181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40C05-6F4A-EE41-87D7-FF4C0A1384A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smtClean="0"/>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DFE1444-C34C-AD43-8DDF-A21EF4E7181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40C05-6F4A-EE41-87D7-FF4C0A1384A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BDFE1444-C34C-AD43-8DDF-A21EF4E7181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40C05-6F4A-EE41-87D7-FF4C0A1384A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511621" y="12024360"/>
            <a:ext cx="9284016" cy="1768602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11109961" y="12024360"/>
            <a:ext cx="9329738" cy="1768602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DFE1444-C34C-AD43-8DDF-A21EF4E7181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840C05-6F4A-EE41-87D7-FF4C0A1384A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FE1444-C34C-AD43-8DDF-A21EF4E7181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840C05-6F4A-EE41-87D7-FF4C0A1384A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FE1444-C34C-AD43-8DDF-A21EF4E7181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840C05-6F4A-EE41-87D7-FF4C0A1384A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smtClean="0"/>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DFE1444-C34C-AD43-8DDF-A21EF4E7181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40C05-6F4A-EE41-87D7-FF4C0A1384A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smtClean="0"/>
              <a:t>Click to edit Master title style</a:t>
            </a:r>
            <a:endParaRPr lang="en-US" dirty="0"/>
          </a:p>
        </p:txBody>
      </p:sp>
      <p:sp>
        <p:nvSpPr>
          <p:cNvPr id="3" name="Picture Placeholder 2"/>
          <p:cNvSpPr>
            <a:spLocks noGrp="1" noChangeAspect="1"/>
          </p:cNvSpPr>
          <p:nvPr>
            <p:ph type="pic" idx="1" hasCustomPrompt="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DFE1444-C34C-AD43-8DDF-A21EF4E7181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40C05-6F4A-EE41-87D7-FF4C0A1384A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BDFE1444-C34C-AD43-8DDF-A21EF4E7181D}" type="datetimeFigureOut">
              <a:rPr lang="en-US" smtClean="0"/>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90840C05-6F4A-EE41-87D7-FF4C0A1384A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1.xml"/><Relationship Id="rId10" Type="http://schemas.openxmlformats.org/officeDocument/2006/relationships/image" Target="../media/image10.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1"/>
          <a:stretch>
            <a:fillRect/>
          </a:stretch>
        </p:blipFill>
        <p:spPr>
          <a:xfrm>
            <a:off x="10462895" y="7506970"/>
            <a:ext cx="11117580" cy="5859145"/>
          </a:xfrm>
          <a:prstGeom prst="rect">
            <a:avLst/>
          </a:prstGeom>
        </p:spPr>
      </p:pic>
      <p:sp>
        <p:nvSpPr>
          <p:cNvPr id="2" name="Rectangle 1" descr="Purple Header Bar"/>
          <p:cNvSpPr/>
          <p:nvPr/>
        </p:nvSpPr>
        <p:spPr>
          <a:xfrm>
            <a:off x="0" y="-3810"/>
            <a:ext cx="21945600" cy="777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block W"/>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6680" y="1039307"/>
            <a:ext cx="2788920" cy="1877568"/>
          </a:xfrm>
          <a:prstGeom prst="rect">
            <a:avLst/>
          </a:prstGeom>
        </p:spPr>
      </p:pic>
      <p:pic>
        <p:nvPicPr>
          <p:cNvPr id="5" name="Picture 4" descr="Gold Boundless B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4851910"/>
            <a:ext cx="3877056" cy="950976"/>
          </a:xfrm>
          <a:prstGeom prst="rect">
            <a:avLst/>
          </a:prstGeom>
        </p:spPr>
      </p:pic>
      <p:sp>
        <p:nvSpPr>
          <p:cNvPr id="6" name="Title 1"/>
          <p:cNvSpPr>
            <a:spLocks noGrp="1"/>
          </p:cNvSpPr>
          <p:nvPr>
            <p:ph type="ctrTitle"/>
          </p:nvPr>
        </p:nvSpPr>
        <p:spPr>
          <a:xfrm>
            <a:off x="1371600" y="3482084"/>
            <a:ext cx="27980640" cy="1706882"/>
          </a:xfrm>
        </p:spPr>
        <p:txBody>
          <a:bodyPr anchor="b"/>
          <a:lstStyle/>
          <a:p>
            <a:pPr algn="l"/>
            <a:r>
              <a:rPr lang="en-US" sz="8600" b="1" dirty="0" smtClean="0">
                <a:solidFill>
                  <a:srgbClr val="FFFFFF"/>
                </a:solidFill>
                <a:latin typeface="Encode Sans Normal Black" charset="0"/>
                <a:ea typeface="Encode Sans Normal Black" charset="0"/>
                <a:cs typeface="Encode Sans Normal Black" charset="0"/>
              </a:rPr>
              <a:t>MULTI-TASK LEARNING NNs</a:t>
            </a:r>
            <a:endParaRPr lang="en-US" sz="8600" b="1" dirty="0" smtClean="0">
              <a:solidFill>
                <a:srgbClr val="FFFFFF"/>
              </a:solidFill>
              <a:latin typeface="Encode Sans Normal Black" charset="0"/>
              <a:ea typeface="Encode Sans Normal Black" charset="0"/>
              <a:cs typeface="Encode Sans Normal Black" charset="0"/>
            </a:endParaRPr>
          </a:p>
        </p:txBody>
      </p:sp>
      <p:sp>
        <p:nvSpPr>
          <p:cNvPr id="7" name="TextBox 6"/>
          <p:cNvSpPr txBox="1"/>
          <p:nvPr/>
        </p:nvSpPr>
        <p:spPr>
          <a:xfrm>
            <a:off x="1371600" y="6487589"/>
            <a:ext cx="20922343" cy="553085"/>
          </a:xfrm>
          <a:prstGeom prst="rect">
            <a:avLst/>
          </a:prstGeom>
          <a:noFill/>
        </p:spPr>
        <p:txBody>
          <a:bodyPr wrap="square" rtlCol="0">
            <a:spAutoFit/>
          </a:bodyPr>
          <a:lstStyle/>
          <a:p>
            <a:r>
              <a:rPr lang="en-US" sz="3000" dirty="0" smtClean="0">
                <a:solidFill>
                  <a:srgbClr val="FFFFFF"/>
                </a:solidFill>
                <a:latin typeface="Encode Sans Normal" panose="02000000000000000000" charset="0"/>
                <a:ea typeface="SimSun" panose="02010600030101010101" pitchFamily="2" charset="-122"/>
                <a:cs typeface="Encode Sans Normal" panose="02000000000000000000" charset="0"/>
              </a:rPr>
              <a:t>Final Project for AMATH 563 - Raphael Liu</a:t>
            </a:r>
            <a:endParaRPr lang="en-US" sz="3000" dirty="0" smtClean="0">
              <a:solidFill>
                <a:srgbClr val="FFFFFF"/>
              </a:solidFill>
              <a:latin typeface="Encode Sans Normal" panose="02000000000000000000" charset="0"/>
              <a:ea typeface="SimSun" panose="02010600030101010101" pitchFamily="2" charset="-122"/>
              <a:cs typeface="Encode Sans Normal" panose="02000000000000000000" charset="0"/>
            </a:endParaRPr>
          </a:p>
        </p:txBody>
      </p:sp>
      <p:sp>
        <p:nvSpPr>
          <p:cNvPr id="8" name="TextBox 7"/>
          <p:cNvSpPr txBox="1">
            <a:spLocks noChangeAspect="1"/>
          </p:cNvSpPr>
          <p:nvPr/>
        </p:nvSpPr>
        <p:spPr>
          <a:xfrm>
            <a:off x="1371600" y="8457103"/>
            <a:ext cx="9144000" cy="4338320"/>
          </a:xfrm>
          <a:prstGeom prst="rect">
            <a:avLst/>
          </a:prstGeom>
          <a:noFill/>
        </p:spPr>
        <p:txBody>
          <a:bodyPr wrap="square" rtlCol="0">
            <a:spAutoFit/>
          </a:bodyPr>
          <a:lstStyle/>
          <a:p>
            <a:r>
              <a:rPr lang="en-US" sz="3300" dirty="0" smtClean="0">
                <a:latin typeface="Encode Sans Normal" panose="02000000000000000000" charset="0"/>
                <a:ea typeface="Uni Sans Book" charset="0"/>
                <a:cs typeface="Encode Sans Normal" panose="02000000000000000000" charset="0"/>
              </a:rPr>
              <a:t>WHAT IS MULTI-TASK LEARNING (MTL) ? </a:t>
            </a:r>
            <a:endParaRPr lang="en-US" sz="3300" dirty="0" smtClean="0">
              <a:latin typeface="Encode Sans Normal" panose="02000000000000000000" charset="0"/>
              <a:ea typeface="Uni Sans Book" charset="0"/>
              <a:cs typeface="Encode Sans Normal" panose="02000000000000000000" charset="0"/>
            </a:endParaRPr>
          </a:p>
          <a:p>
            <a:endParaRPr lang="en-US" sz="3300" dirty="0" smtClean="0">
              <a:latin typeface="Encode Sans Normal" panose="02000000000000000000" charset="0"/>
              <a:ea typeface="Uni Sans Book" charset="0"/>
              <a:cs typeface="Encode Sans Normal" panose="02000000000000000000" charset="0"/>
            </a:endParaRPr>
          </a:p>
          <a:p>
            <a:r>
              <a:rPr lang="en-US" sz="3000" dirty="0">
                <a:solidFill>
                  <a:srgbClr val="000000"/>
                </a:solidFill>
                <a:latin typeface="Encode Sans Normal" panose="02000000000000000000" charset="0"/>
                <a:ea typeface="Open Sans" charset="0"/>
                <a:cs typeface="Encode Sans Normal" panose="02000000000000000000" charset="0"/>
              </a:rPr>
              <a:t>Multi-task learning aims to train NNs on different tasks simultaneously, commonly having structures where we have one encoder and multiple decoders. The encoder transforms the input into latent space. The decoders handle specific tasks separately. The proposed architecture is called hard-parameter sharing, and a typical scheme is shown on the right.</a:t>
            </a:r>
            <a:endParaRPr lang="en-US" sz="3000" dirty="0">
              <a:solidFill>
                <a:srgbClr val="000000"/>
              </a:solidFill>
              <a:latin typeface="Encode Sans Normal" panose="02000000000000000000" charset="0"/>
              <a:ea typeface="Open Sans" charset="0"/>
              <a:cs typeface="Encode Sans Normal" panose="02000000000000000000" charset="0"/>
            </a:endParaRPr>
          </a:p>
        </p:txBody>
      </p:sp>
      <p:sp>
        <p:nvSpPr>
          <p:cNvPr id="10" name="TextBox 9"/>
          <p:cNvSpPr txBox="1"/>
          <p:nvPr/>
        </p:nvSpPr>
        <p:spPr>
          <a:xfrm>
            <a:off x="11408410" y="13154585"/>
            <a:ext cx="9144000" cy="460375"/>
          </a:xfrm>
          <a:prstGeom prst="rect">
            <a:avLst/>
          </a:prstGeom>
          <a:noFill/>
        </p:spPr>
        <p:txBody>
          <a:bodyPr wrap="square" rtlCol="0">
            <a:spAutoFit/>
          </a:bodyPr>
          <a:lstStyle/>
          <a:p>
            <a:r>
              <a:rPr lang="en-US" sz="1200" dirty="0">
                <a:solidFill>
                  <a:srgbClr val="000000"/>
                </a:solidFill>
                <a:latin typeface="Encode Sans Normal" panose="02000000000000000000" charset="0"/>
                <a:ea typeface="Open Sans" charset="0"/>
                <a:cs typeface="Encode Sans Normal" panose="02000000000000000000" charset="0"/>
              </a:rPr>
              <a:t>A typical hard-parameter sharing architecture. The input image is encoded by a shared encoder. Decoder 1 accomplishes segmentation task. Decoder 2 does classification task. Other related tasks can be present in the meantime.</a:t>
            </a:r>
            <a:endParaRPr lang="en-US" sz="1200" dirty="0">
              <a:solidFill>
                <a:srgbClr val="000000"/>
              </a:solidFill>
              <a:latin typeface="Encode Sans Normal" panose="02000000000000000000" charset="0"/>
              <a:ea typeface="Open Sans" charset="0"/>
              <a:cs typeface="Encode Sans Normal" panose="02000000000000000000" charset="0"/>
            </a:endParaRPr>
          </a:p>
        </p:txBody>
      </p:sp>
      <p:cxnSp>
        <p:nvCxnSpPr>
          <p:cNvPr id="11" name="Straight Connector 10" descr="Gold column divider rule line"/>
          <p:cNvCxnSpPr/>
          <p:nvPr/>
        </p:nvCxnSpPr>
        <p:spPr>
          <a:xfrm>
            <a:off x="7608277" y="14395938"/>
            <a:ext cx="0" cy="171508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descr="Gold column divider rule line"/>
          <p:cNvCxnSpPr/>
          <p:nvPr/>
        </p:nvCxnSpPr>
        <p:spPr>
          <a:xfrm>
            <a:off x="14342876" y="14372492"/>
            <a:ext cx="0" cy="171743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descr="Gold column divider rule line"/>
          <p:cNvCxnSpPr/>
          <p:nvPr/>
        </p:nvCxnSpPr>
        <p:spPr>
          <a:xfrm>
            <a:off x="1371600" y="13856677"/>
            <a:ext cx="19202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4" name="Group 43" descr="Section Header Place holder and gold boundless bar"/>
          <p:cNvGrpSpPr/>
          <p:nvPr/>
        </p:nvGrpSpPr>
        <p:grpSpPr>
          <a:xfrm>
            <a:off x="14752319" y="22788885"/>
            <a:ext cx="5753101" cy="904357"/>
            <a:chOff x="1371600" y="15619145"/>
            <a:chExt cx="5753101" cy="904357"/>
          </a:xfrm>
        </p:grpSpPr>
        <p:sp>
          <p:nvSpPr>
            <p:cNvPr id="45" name="TextBox 44" descr="Section Header and gold boundless bar"/>
            <p:cNvSpPr txBox="1"/>
            <p:nvPr/>
          </p:nvSpPr>
          <p:spPr>
            <a:xfrm>
              <a:off x="1371600" y="15619145"/>
              <a:ext cx="5753101" cy="706755"/>
            </a:xfrm>
            <a:prstGeom prst="rect">
              <a:avLst/>
            </a:prstGeom>
            <a:noFill/>
          </p:spPr>
          <p:txBody>
            <a:bodyPr wrap="square" rtlCol="0">
              <a:spAutoFit/>
            </a:bodyPr>
            <a:lstStyle/>
            <a:p>
              <a:r>
                <a:rPr lang="en-US" sz="4000" b="1" dirty="0" smtClean="0">
                  <a:latin typeface="Encode Sans Normal Black" charset="0"/>
                  <a:ea typeface="Encode Sans Normal Black" charset="0"/>
                  <a:cs typeface="Encode Sans Normal Black" charset="0"/>
                </a:rPr>
                <a:t>LIMITATIONS</a:t>
              </a:r>
              <a:endParaRPr lang="en-US" sz="4000" b="1" dirty="0">
                <a:latin typeface="Encode Sans Normal Black" charset="0"/>
                <a:ea typeface="Encode Sans Normal Black" charset="0"/>
                <a:cs typeface="Encode Sans Normal Black" charset="0"/>
              </a:endParaRPr>
            </a:p>
          </p:txBody>
        </p:sp>
        <p:pic>
          <p:nvPicPr>
            <p:cNvPr id="46" name="Picture 45" descr="Gold boundless ba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4947" y="16410726"/>
              <a:ext cx="1399032" cy="112776"/>
            </a:xfrm>
            <a:prstGeom prst="rect">
              <a:avLst/>
            </a:prstGeom>
          </p:spPr>
        </p:pic>
      </p:grpSp>
      <p:sp>
        <p:nvSpPr>
          <p:cNvPr id="53" name="Rectangle 52" descr="Purple box for quick facts"/>
          <p:cNvSpPr/>
          <p:nvPr/>
        </p:nvSpPr>
        <p:spPr>
          <a:xfrm>
            <a:off x="8049280" y="14374607"/>
            <a:ext cx="5810019" cy="6965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8509815" y="14724663"/>
            <a:ext cx="4888947" cy="6277610"/>
          </a:xfrm>
          <a:prstGeom prst="rect">
            <a:avLst/>
          </a:prstGeom>
          <a:noFill/>
        </p:spPr>
        <p:txBody>
          <a:bodyPr wrap="square" rtlCol="0">
            <a:spAutoFit/>
          </a:bodyPr>
          <a:lstStyle/>
          <a:p>
            <a:pPr>
              <a:spcAft>
                <a:spcPts val="1200"/>
              </a:spcAft>
            </a:pPr>
            <a:r>
              <a:rPr lang="en-US" sz="2800" b="1" dirty="0">
                <a:solidFill>
                  <a:schemeClr val="bg1"/>
                </a:solidFill>
                <a:latin typeface="Encode Sans Normal Black" charset="0"/>
                <a:ea typeface="Encode Sans Normal Black" charset="0"/>
                <a:cs typeface="Encode Sans Normal Black" charset="0"/>
              </a:rPr>
              <a:t>Advantages of  MTL</a:t>
            </a:r>
            <a:endParaRPr lang="en-US" sz="2800" b="1" dirty="0">
              <a:solidFill>
                <a:schemeClr val="bg1"/>
              </a:solidFill>
              <a:latin typeface="Encode Sans Normal Black" charset="0"/>
              <a:ea typeface="Encode Sans Normal Black" charset="0"/>
              <a:cs typeface="Encode Sans Normal Black" charset="0"/>
            </a:endParaRPr>
          </a:p>
          <a:p>
            <a:pPr>
              <a:spcAft>
                <a:spcPts val="1200"/>
              </a:spcAft>
            </a:pPr>
            <a:r>
              <a:rPr lang="en-US" sz="2400" b="1" dirty="0" smtClean="0">
                <a:solidFill>
                  <a:schemeClr val="bg1"/>
                </a:solidFill>
                <a:latin typeface="Encode Sans Normal" panose="02000000000000000000" charset="0"/>
                <a:cs typeface="Encode Sans Normal" panose="02000000000000000000" charset="0"/>
              </a:rPr>
              <a:t>&gt;</a:t>
            </a:r>
            <a:r>
              <a:rPr lang="en-US" sz="2400" dirty="0" smtClean="0">
                <a:solidFill>
                  <a:srgbClr val="FFFFFF"/>
                </a:solidFill>
                <a:latin typeface="Encode Sans Normal" panose="02000000000000000000" charset="0"/>
                <a:cs typeface="Encode Sans Normal" panose="02000000000000000000" charset="0"/>
              </a:rPr>
              <a:t> Multiple output/tasks at once</a:t>
            </a:r>
            <a:endParaRPr lang="en-US" sz="2400" dirty="0" smtClean="0">
              <a:solidFill>
                <a:srgbClr val="FFFFFF"/>
              </a:solidFill>
              <a:latin typeface="Encode Sans Normal" panose="02000000000000000000" charset="0"/>
              <a:cs typeface="Encode Sans Normal" panose="02000000000000000000" charset="0"/>
            </a:endParaRPr>
          </a:p>
          <a:p>
            <a:pPr>
              <a:spcAft>
                <a:spcPts val="1200"/>
              </a:spcAft>
            </a:pPr>
            <a:endParaRPr lang="en-US" sz="2400" dirty="0">
              <a:solidFill>
                <a:srgbClr val="FFFFFF"/>
              </a:solidFill>
              <a:latin typeface="Encode Sans Normal" panose="02000000000000000000" charset="0"/>
              <a:cs typeface="Encode Sans Normal" panose="02000000000000000000" charset="0"/>
            </a:endParaRPr>
          </a:p>
          <a:p>
            <a:pPr>
              <a:spcAft>
                <a:spcPts val="1200"/>
              </a:spcAft>
            </a:pPr>
            <a:r>
              <a:rPr lang="en-US" sz="2400" b="1" dirty="0" smtClean="0">
                <a:solidFill>
                  <a:schemeClr val="bg1"/>
                </a:solidFill>
                <a:latin typeface="Encode Sans Normal" panose="02000000000000000000" charset="0"/>
                <a:cs typeface="Encode Sans Normal" panose="02000000000000000000" charset="0"/>
              </a:rPr>
              <a:t>&gt;</a:t>
            </a:r>
            <a:r>
              <a:rPr lang="en-US" sz="2400" dirty="0" smtClean="0">
                <a:solidFill>
                  <a:srgbClr val="FFFFFF"/>
                </a:solidFill>
                <a:latin typeface="Encode Sans Normal" panose="02000000000000000000" charset="0"/>
                <a:cs typeface="Encode Sans Normal" panose="02000000000000000000" charset="0"/>
              </a:rPr>
              <a:t> Faster convergence</a:t>
            </a:r>
            <a:endParaRPr lang="en-US" sz="2400" dirty="0" smtClean="0">
              <a:solidFill>
                <a:srgbClr val="FFFFFF"/>
              </a:solidFill>
              <a:latin typeface="Encode Sans Normal" panose="02000000000000000000" charset="0"/>
              <a:cs typeface="Encode Sans Normal" panose="02000000000000000000" charset="0"/>
            </a:endParaRPr>
          </a:p>
          <a:p>
            <a:pPr>
              <a:spcAft>
                <a:spcPts val="1200"/>
              </a:spcAft>
            </a:pPr>
            <a:endParaRPr lang="en-US" sz="2400" dirty="0" smtClean="0">
              <a:solidFill>
                <a:srgbClr val="FFFFFF"/>
              </a:solidFill>
              <a:latin typeface="Encode Sans Normal" panose="02000000000000000000" charset="0"/>
              <a:cs typeface="Encode Sans Normal" panose="02000000000000000000" charset="0"/>
            </a:endParaRPr>
          </a:p>
          <a:p>
            <a:pPr>
              <a:spcAft>
                <a:spcPts val="1200"/>
              </a:spcAft>
            </a:pPr>
            <a:r>
              <a:rPr lang="en-US" sz="2400" b="1" dirty="0" smtClean="0">
                <a:solidFill>
                  <a:schemeClr val="bg1"/>
                </a:solidFill>
                <a:latin typeface="Encode Sans Normal" panose="02000000000000000000" charset="0"/>
                <a:cs typeface="Encode Sans Normal" panose="02000000000000000000" charset="0"/>
                <a:sym typeface="+mn-ea"/>
              </a:rPr>
              <a:t>&gt; </a:t>
            </a:r>
            <a:r>
              <a:rPr lang="en-US" sz="2400" dirty="0" smtClean="0">
                <a:solidFill>
                  <a:srgbClr val="FFFFFF"/>
                </a:solidFill>
                <a:latin typeface="Encode Sans Normal" panose="02000000000000000000" charset="0"/>
                <a:cs typeface="Encode Sans Normal" panose="02000000000000000000" charset="0"/>
                <a:sym typeface="+mn-ea"/>
              </a:rPr>
              <a:t>Better performance</a:t>
            </a:r>
            <a:endParaRPr lang="en-US" sz="2400" dirty="0" smtClean="0">
              <a:solidFill>
                <a:srgbClr val="FFFFFF"/>
              </a:solidFill>
              <a:latin typeface="Encode Sans Normal" panose="02000000000000000000" charset="0"/>
              <a:cs typeface="Encode Sans Normal" panose="02000000000000000000" charset="0"/>
              <a:sym typeface="+mn-ea"/>
            </a:endParaRPr>
          </a:p>
          <a:p>
            <a:pPr>
              <a:spcAft>
                <a:spcPts val="1200"/>
              </a:spcAft>
            </a:pPr>
            <a:endParaRPr lang="en-US" sz="2400" dirty="0" smtClean="0">
              <a:solidFill>
                <a:srgbClr val="FFFFFF"/>
              </a:solidFill>
              <a:latin typeface="Encode Sans Normal" panose="02000000000000000000" charset="0"/>
              <a:cs typeface="Encode Sans Normal" panose="02000000000000000000" charset="0"/>
            </a:endParaRPr>
          </a:p>
          <a:p>
            <a:pPr>
              <a:spcAft>
                <a:spcPts val="1200"/>
              </a:spcAft>
            </a:pPr>
            <a:r>
              <a:rPr lang="en-US" sz="2400" b="1" dirty="0" smtClean="0">
                <a:solidFill>
                  <a:schemeClr val="bg1"/>
                </a:solidFill>
                <a:latin typeface="Encode Sans Normal" panose="02000000000000000000" charset="0"/>
                <a:cs typeface="Encode Sans Normal" panose="02000000000000000000" charset="0"/>
              </a:rPr>
              <a:t>&gt; </a:t>
            </a:r>
            <a:r>
              <a:rPr lang="en-US" sz="2400" dirty="0" smtClean="0">
                <a:solidFill>
                  <a:srgbClr val="FFFFFF"/>
                </a:solidFill>
                <a:latin typeface="Encode Sans Normal" panose="02000000000000000000" charset="0"/>
                <a:cs typeface="Encode Sans Normal" panose="02000000000000000000" charset="0"/>
              </a:rPr>
              <a:t>Less parameters and memory</a:t>
            </a:r>
            <a:endParaRPr lang="en-US" sz="2400" dirty="0" smtClean="0">
              <a:solidFill>
                <a:srgbClr val="FFFFFF"/>
              </a:solidFill>
              <a:latin typeface="Encode Sans Normal" panose="02000000000000000000" charset="0"/>
              <a:cs typeface="Encode Sans Normal" panose="02000000000000000000" charset="0"/>
            </a:endParaRPr>
          </a:p>
          <a:p>
            <a:pPr>
              <a:spcAft>
                <a:spcPts val="1200"/>
              </a:spcAft>
            </a:pPr>
            <a:endParaRPr lang="en-US" sz="2400" dirty="0" smtClean="0">
              <a:solidFill>
                <a:srgbClr val="FFFFFF"/>
              </a:solidFill>
              <a:latin typeface="Encode Sans Normal" panose="02000000000000000000" charset="0"/>
              <a:cs typeface="Encode Sans Normal" panose="02000000000000000000" charset="0"/>
            </a:endParaRPr>
          </a:p>
          <a:p>
            <a:pPr>
              <a:spcAft>
                <a:spcPts val="1200"/>
              </a:spcAft>
            </a:pPr>
            <a:r>
              <a:rPr lang="en-US" sz="2400" b="1" dirty="0" smtClean="0">
                <a:solidFill>
                  <a:schemeClr val="bg1"/>
                </a:solidFill>
                <a:latin typeface="Encode Sans Normal" panose="02000000000000000000" charset="0"/>
                <a:cs typeface="Encode Sans Normal" panose="02000000000000000000" charset="0"/>
              </a:rPr>
              <a:t>&gt; </a:t>
            </a:r>
            <a:r>
              <a:rPr lang="en-US" sz="2400" dirty="0" smtClean="0">
                <a:solidFill>
                  <a:srgbClr val="FFFFFF"/>
                </a:solidFill>
                <a:latin typeface="Encode Sans Normal" panose="02000000000000000000" charset="0"/>
                <a:cs typeface="Encode Sans Normal" panose="02000000000000000000" charset="0"/>
              </a:rPr>
              <a:t>Plenty choices of architectures</a:t>
            </a:r>
            <a:endParaRPr lang="en-US" sz="2400" dirty="0" smtClean="0">
              <a:solidFill>
                <a:srgbClr val="FFFFFF"/>
              </a:solidFill>
              <a:latin typeface="Encode Sans Normal" panose="02000000000000000000" charset="0"/>
              <a:cs typeface="Encode Sans Normal" panose="02000000000000000000" charset="0"/>
            </a:endParaRPr>
          </a:p>
          <a:p>
            <a:pPr>
              <a:spcAft>
                <a:spcPts val="1200"/>
              </a:spcAft>
            </a:pPr>
            <a:endParaRPr lang="en-US" sz="2400" dirty="0" smtClean="0">
              <a:solidFill>
                <a:srgbClr val="FFFFFF"/>
              </a:solidFill>
              <a:latin typeface="Encode Sans Normal" panose="02000000000000000000" charset="0"/>
              <a:cs typeface="Encode Sans Normal" panose="02000000000000000000" charset="0"/>
            </a:endParaRPr>
          </a:p>
          <a:p>
            <a:pPr>
              <a:spcAft>
                <a:spcPts val="1200"/>
              </a:spcAft>
            </a:pPr>
            <a:r>
              <a:rPr lang="en-US" sz="2400" b="1" dirty="0">
                <a:solidFill>
                  <a:schemeClr val="bg1"/>
                </a:solidFill>
                <a:latin typeface="Encode Sans Normal" panose="02000000000000000000" charset="0"/>
                <a:cs typeface="Encode Sans Normal" panose="02000000000000000000" charset="0"/>
              </a:rPr>
              <a:t>&gt; </a:t>
            </a:r>
            <a:r>
              <a:rPr lang="en-US" sz="2400" dirty="0" smtClean="0">
                <a:solidFill>
                  <a:srgbClr val="FFFFFF"/>
                </a:solidFill>
                <a:latin typeface="Encode Sans Normal" panose="02000000000000000000" charset="0"/>
                <a:cs typeface="Encode Sans Normal" panose="02000000000000000000" charset="0"/>
              </a:rPr>
              <a:t>Promising for future learning</a:t>
            </a:r>
            <a:endParaRPr lang="en-US" sz="2400" dirty="0" smtClean="0">
              <a:solidFill>
                <a:srgbClr val="FFFFFF"/>
              </a:solidFill>
              <a:latin typeface="Encode Sans Normal" panose="02000000000000000000" charset="0"/>
              <a:cs typeface="Encode Sans Normal" panose="02000000000000000000" charset="0"/>
            </a:endParaRPr>
          </a:p>
        </p:txBody>
      </p:sp>
      <p:grpSp>
        <p:nvGrpSpPr>
          <p:cNvPr id="55" name="Group 54" descr="Section Header Place holder and gold boundless bar"/>
          <p:cNvGrpSpPr/>
          <p:nvPr/>
        </p:nvGrpSpPr>
        <p:grpSpPr>
          <a:xfrm>
            <a:off x="8114176" y="22082002"/>
            <a:ext cx="5753101" cy="904357"/>
            <a:chOff x="1371600" y="15619145"/>
            <a:chExt cx="5753101" cy="904357"/>
          </a:xfrm>
        </p:grpSpPr>
        <p:sp>
          <p:nvSpPr>
            <p:cNvPr id="56" name="TextBox 55" descr="Section Header and gold boundless bar"/>
            <p:cNvSpPr txBox="1"/>
            <p:nvPr/>
          </p:nvSpPr>
          <p:spPr>
            <a:xfrm>
              <a:off x="1371600" y="15619145"/>
              <a:ext cx="5753101" cy="706755"/>
            </a:xfrm>
            <a:prstGeom prst="rect">
              <a:avLst/>
            </a:prstGeom>
            <a:noFill/>
          </p:spPr>
          <p:txBody>
            <a:bodyPr wrap="square" rtlCol="0">
              <a:spAutoFit/>
            </a:bodyPr>
            <a:lstStyle/>
            <a:p>
              <a:r>
                <a:rPr lang="en-US" sz="4000" b="1" dirty="0" smtClean="0">
                  <a:latin typeface="Encode Sans Normal Black" charset="0"/>
                  <a:ea typeface="Encode Sans Normal Black" charset="0"/>
                  <a:cs typeface="Encode Sans Normal Black" charset="0"/>
                </a:rPr>
                <a:t>RESULTS on NYUv2   </a:t>
              </a:r>
              <a:endParaRPr lang="en-US" sz="4000" b="1" dirty="0">
                <a:latin typeface="Encode Sans Normal Black" charset="0"/>
                <a:ea typeface="Encode Sans Normal Black" charset="0"/>
                <a:cs typeface="Encode Sans Normal Black" charset="0"/>
              </a:endParaRPr>
            </a:p>
          </p:txBody>
        </p:sp>
        <p:pic>
          <p:nvPicPr>
            <p:cNvPr id="57" name="Picture 56" descr="Gold boundless ba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4947" y="16410726"/>
              <a:ext cx="1399032" cy="112776"/>
            </a:xfrm>
            <a:prstGeom prst="rect">
              <a:avLst/>
            </a:prstGeom>
          </p:spPr>
        </p:pic>
      </p:grpSp>
      <p:sp>
        <p:nvSpPr>
          <p:cNvPr id="58" name="TextBox 57"/>
          <p:cNvSpPr txBox="1"/>
          <p:nvPr/>
        </p:nvSpPr>
        <p:spPr>
          <a:xfrm>
            <a:off x="8114176" y="23242618"/>
            <a:ext cx="5753101" cy="8401685"/>
          </a:xfrm>
          <a:prstGeom prst="rect">
            <a:avLst/>
          </a:prstGeom>
          <a:noFill/>
        </p:spPr>
        <p:txBody>
          <a:bodyPr wrap="square" rtlCol="0">
            <a:spAutoFit/>
          </a:bodyPr>
          <a:lstStyle/>
          <a:p>
            <a:r>
              <a:rPr lang="en-US" sz="1800" dirty="0">
                <a:solidFill>
                  <a:srgbClr val="000000"/>
                </a:solidFill>
                <a:latin typeface="Encode Sans Normal" panose="02000000000000000000" charset="0"/>
                <a:ea typeface="Open Sans" charset="0"/>
                <a:cs typeface="Encode Sans Normal" panose="02000000000000000000" charset="0"/>
              </a:rPr>
              <a:t>The second part of this project is implementing an MTL model to accomplish 13-class semantic segmentation, depth estimation, and surface normal prediction tasks on the NYUv2 dataset. </a:t>
            </a:r>
            <a:endParaRPr lang="en-US" sz="1800" dirty="0">
              <a:solidFill>
                <a:srgbClr val="000000"/>
              </a:solidFill>
              <a:latin typeface="Encode Sans Normal" panose="02000000000000000000" charset="0"/>
              <a:ea typeface="Open Sans" charset="0"/>
              <a:cs typeface="Encode Sans Normal" panose="02000000000000000000" charset="0"/>
            </a:endParaRPr>
          </a:p>
          <a:p>
            <a:endParaRPr lang="en-US" sz="1800" dirty="0">
              <a:solidFill>
                <a:srgbClr val="000000"/>
              </a:solidFill>
              <a:latin typeface="Encode Sans Normal" panose="02000000000000000000" charset="0"/>
              <a:ea typeface="Open Sans" charset="0"/>
              <a:cs typeface="Encode Sans Normal" panose="02000000000000000000" charset="0"/>
            </a:endParaRPr>
          </a:p>
          <a:p>
            <a:r>
              <a:rPr lang="en-US" sz="1800" dirty="0">
                <a:solidFill>
                  <a:srgbClr val="000000"/>
                </a:solidFill>
                <a:latin typeface="Encode Sans Normal" panose="02000000000000000000" charset="0"/>
                <a:ea typeface="Open Sans" charset="0"/>
                <a:cs typeface="Encode Sans Normal" panose="02000000000000000000" charset="0"/>
              </a:rPr>
              <a:t>The architecture used is MTAN with a ResNet-50 backbone. The weighting scheme used is Random Loss Weighting (RLW). </a:t>
            </a:r>
            <a:endParaRPr lang="en-US" sz="1800" dirty="0">
              <a:solidFill>
                <a:srgbClr val="000000"/>
              </a:solidFill>
              <a:latin typeface="Encode Sans Normal" panose="02000000000000000000" charset="0"/>
              <a:ea typeface="Open Sans" charset="0"/>
              <a:cs typeface="Encode Sans Normal" panose="02000000000000000000" charset="0"/>
            </a:endParaRPr>
          </a:p>
          <a:p>
            <a:endParaRPr lang="en-US" sz="1800" dirty="0">
              <a:solidFill>
                <a:srgbClr val="000000"/>
              </a:solidFill>
              <a:latin typeface="Encode Sans Normal" panose="02000000000000000000" charset="0"/>
              <a:ea typeface="Open Sans" charset="0"/>
              <a:cs typeface="Encode Sans Normal" panose="02000000000000000000" charset="0"/>
            </a:endParaRPr>
          </a:p>
          <a:p>
            <a:r>
              <a:rPr lang="en-US" sz="1800" dirty="0">
                <a:solidFill>
                  <a:srgbClr val="000000"/>
                </a:solidFill>
                <a:latin typeface="Encode Sans Normal" panose="02000000000000000000" charset="0"/>
                <a:ea typeface="Open Sans" charset="0"/>
                <a:cs typeface="Encode Sans Normal" panose="02000000000000000000" charset="0"/>
              </a:rPr>
              <a:t>For the segmentation task, a pixel-wise cross-entropy loss is applied. The L1 (absolute value) loss is calculated for depth estimation and surface normal prediction.</a:t>
            </a:r>
            <a:endParaRPr lang="en-US" sz="1800" dirty="0">
              <a:solidFill>
                <a:srgbClr val="000000"/>
              </a:solidFill>
              <a:latin typeface="Encode Sans Normal" panose="02000000000000000000" charset="0"/>
              <a:ea typeface="Open Sans" charset="0"/>
              <a:cs typeface="Encode Sans Normal" panose="02000000000000000000" charset="0"/>
            </a:endParaRPr>
          </a:p>
          <a:p>
            <a:endParaRPr lang="en-US" sz="1800" dirty="0">
              <a:solidFill>
                <a:srgbClr val="000000"/>
              </a:solidFill>
              <a:latin typeface="Encode Sans Normal" panose="02000000000000000000" charset="0"/>
              <a:ea typeface="Open Sans" charset="0"/>
              <a:cs typeface="Encode Sans Normal" panose="02000000000000000000" charset="0"/>
            </a:endParaRPr>
          </a:p>
          <a:p>
            <a:r>
              <a:rPr lang="en-US" sz="1800" dirty="0">
                <a:solidFill>
                  <a:srgbClr val="000000"/>
                </a:solidFill>
                <a:latin typeface="Encode Sans Normal" panose="02000000000000000000" charset="0"/>
                <a:ea typeface="Open Sans" charset="0"/>
                <a:cs typeface="Encode Sans Normal" panose="02000000000000000000" charset="0"/>
              </a:rPr>
              <a:t>The MTAN architecture, proposed by Shikun Liu (2019), designs attention modules for these three tasks. These modules apply a soft attention mask to particular layers of the shared backbone to learn task-specific features. Therefore, the shared backbone layers contain a global compact features pool across all tasks. Each task explores its specific features from the pool to optimize. </a:t>
            </a:r>
            <a:endParaRPr lang="en-US" sz="1800" dirty="0">
              <a:solidFill>
                <a:srgbClr val="000000"/>
              </a:solidFill>
              <a:latin typeface="Encode Sans Normal" panose="02000000000000000000" charset="0"/>
              <a:ea typeface="Open Sans" charset="0"/>
              <a:cs typeface="Encode Sans Normal" panose="02000000000000000000" charset="0"/>
            </a:endParaRPr>
          </a:p>
          <a:p>
            <a:endParaRPr lang="en-US" sz="1800" dirty="0">
              <a:solidFill>
                <a:srgbClr val="000000"/>
              </a:solidFill>
              <a:latin typeface="Encode Sans Normal" panose="02000000000000000000" charset="0"/>
              <a:ea typeface="Open Sans" charset="0"/>
              <a:cs typeface="Encode Sans Normal" panose="02000000000000000000" charset="0"/>
            </a:endParaRPr>
          </a:p>
          <a:p>
            <a:r>
              <a:rPr lang="en-US" sz="1800" dirty="0">
                <a:solidFill>
                  <a:srgbClr val="000000"/>
                </a:solidFill>
                <a:latin typeface="Encode Sans Normal" panose="02000000000000000000" charset="0"/>
                <a:ea typeface="Open Sans" charset="0"/>
                <a:cs typeface="Encode Sans Normal" panose="02000000000000000000" charset="0"/>
              </a:rPr>
              <a:t>The RLW weighting scheme, proposed by Baijiong Lin (2021), states that we apply random task weights to each task. These random weights sampled from distribution can achieve comparable performance and efficiency. Theoretically, RLW is more likely to escape local minima than the fixed task weights. </a:t>
            </a:r>
            <a:endParaRPr lang="en-US" sz="1800" dirty="0">
              <a:solidFill>
                <a:srgbClr val="000000"/>
              </a:solidFill>
              <a:latin typeface="Encode Sans Normal" panose="02000000000000000000" charset="0"/>
              <a:ea typeface="Open Sans" charset="0"/>
              <a:cs typeface="Encode Sans Normal" panose="02000000000000000000" charset="0"/>
            </a:endParaRPr>
          </a:p>
          <a:p>
            <a:endParaRPr lang="en-US" sz="1800" dirty="0">
              <a:solidFill>
                <a:srgbClr val="000000"/>
              </a:solidFill>
              <a:latin typeface="Encode Sans Normal" panose="02000000000000000000" charset="0"/>
              <a:ea typeface="Open Sans" charset="0"/>
              <a:cs typeface="Encode Sans Normal" panose="02000000000000000000" charset="0"/>
            </a:endParaRPr>
          </a:p>
        </p:txBody>
      </p:sp>
      <p:grpSp>
        <p:nvGrpSpPr>
          <p:cNvPr id="59" name="Group 58" descr="Section Header Place holder and gold boundless bar"/>
          <p:cNvGrpSpPr/>
          <p:nvPr/>
        </p:nvGrpSpPr>
        <p:grpSpPr>
          <a:xfrm>
            <a:off x="1475926" y="14347582"/>
            <a:ext cx="5753101" cy="904357"/>
            <a:chOff x="1371600" y="15619145"/>
            <a:chExt cx="5753101" cy="904357"/>
          </a:xfrm>
        </p:grpSpPr>
        <p:sp>
          <p:nvSpPr>
            <p:cNvPr id="60" name="TextBox 59" descr="Section Header and gold boundless bar"/>
            <p:cNvSpPr txBox="1"/>
            <p:nvPr/>
          </p:nvSpPr>
          <p:spPr>
            <a:xfrm>
              <a:off x="1371600" y="15619145"/>
              <a:ext cx="5753101" cy="706755"/>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OVERVIEW </a:t>
              </a:r>
              <a:endParaRPr lang="en-US" sz="4000" b="1" dirty="0">
                <a:latin typeface="Encode Sans Normal Black" charset="0"/>
                <a:ea typeface="Encode Sans Normal Black" charset="0"/>
                <a:cs typeface="Encode Sans Normal Black" charset="0"/>
              </a:endParaRPr>
            </a:p>
          </p:txBody>
        </p:sp>
        <p:pic>
          <p:nvPicPr>
            <p:cNvPr id="61" name="Picture 60" descr="Gold boundless ba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4947" y="16410726"/>
              <a:ext cx="1399032" cy="112776"/>
            </a:xfrm>
            <a:prstGeom prst="rect">
              <a:avLst/>
            </a:prstGeom>
          </p:spPr>
        </p:pic>
      </p:grpSp>
      <p:sp>
        <p:nvSpPr>
          <p:cNvPr id="62" name="TextBox 61"/>
          <p:cNvSpPr txBox="1"/>
          <p:nvPr/>
        </p:nvSpPr>
        <p:spPr>
          <a:xfrm>
            <a:off x="1475926" y="15508198"/>
            <a:ext cx="5753101" cy="7293610"/>
          </a:xfrm>
          <a:prstGeom prst="rect">
            <a:avLst/>
          </a:prstGeom>
          <a:noFill/>
        </p:spPr>
        <p:txBody>
          <a:bodyPr wrap="square" rtlCol="0">
            <a:spAutoFit/>
          </a:bodyPr>
          <a:lstStyle/>
          <a:p>
            <a:r>
              <a:rPr lang="en-US" sz="1800" dirty="0">
                <a:solidFill>
                  <a:srgbClr val="000000"/>
                </a:solidFill>
                <a:latin typeface="Encode Sans Normal" panose="02000000000000000000" charset="0"/>
                <a:ea typeface="Open Sans" charset="0"/>
                <a:cs typeface="Encode Sans Normal" panose="02000000000000000000" charset="0"/>
              </a:rPr>
              <a:t>Recent studies show that MTL is able to improve the performance of related tasks and reduce computational costs. </a:t>
            </a:r>
            <a:endParaRPr lang="en-US" sz="1800" dirty="0">
              <a:solidFill>
                <a:srgbClr val="000000"/>
              </a:solidFill>
              <a:latin typeface="Encode Sans Normal" panose="02000000000000000000" charset="0"/>
              <a:ea typeface="Open Sans" charset="0"/>
              <a:cs typeface="Encode Sans Normal" panose="02000000000000000000" charset="0"/>
            </a:endParaRPr>
          </a:p>
          <a:p>
            <a:endParaRPr lang="en-US" sz="1800" dirty="0">
              <a:solidFill>
                <a:srgbClr val="000000"/>
              </a:solidFill>
              <a:latin typeface="Encode Sans Normal" panose="02000000000000000000" charset="0"/>
              <a:ea typeface="Open Sans" charset="0"/>
              <a:cs typeface="Encode Sans Normal" panose="02000000000000000000" charset="0"/>
            </a:endParaRPr>
          </a:p>
          <a:p>
            <a:r>
              <a:rPr lang="en-US" sz="1800" dirty="0">
                <a:solidFill>
                  <a:srgbClr val="000000"/>
                </a:solidFill>
                <a:latin typeface="Encode Sans Normal" panose="02000000000000000000" charset="0"/>
                <a:ea typeface="Open Sans" charset="0"/>
                <a:cs typeface="Encode Sans Normal" panose="02000000000000000000" charset="0"/>
              </a:rPr>
              <a:t>The computational cost is reduced because in MTL there are shared layers ( or encoders) that learn helpful information from the input. This information helps decoders accomplish specific tasks more efficiently. </a:t>
            </a:r>
            <a:endParaRPr lang="en-US" sz="1800" dirty="0">
              <a:solidFill>
                <a:srgbClr val="000000"/>
              </a:solidFill>
              <a:latin typeface="Encode Sans Normal" panose="02000000000000000000" charset="0"/>
              <a:ea typeface="Open Sans" charset="0"/>
              <a:cs typeface="Encode Sans Normal" panose="02000000000000000000" charset="0"/>
            </a:endParaRPr>
          </a:p>
          <a:p>
            <a:endParaRPr lang="en-US" sz="1800" dirty="0">
              <a:solidFill>
                <a:srgbClr val="000000"/>
              </a:solidFill>
              <a:latin typeface="Encode Sans Normal" panose="02000000000000000000" charset="0"/>
              <a:ea typeface="Open Sans" charset="0"/>
              <a:cs typeface="Encode Sans Normal" panose="02000000000000000000" charset="0"/>
            </a:endParaRPr>
          </a:p>
          <a:p>
            <a:r>
              <a:rPr lang="en-US" sz="1800" dirty="0">
                <a:solidFill>
                  <a:srgbClr val="000000"/>
                </a:solidFill>
                <a:latin typeface="Encode Sans Normal" panose="02000000000000000000" charset="0"/>
                <a:ea typeface="Open Sans" charset="0"/>
                <a:cs typeface="Encode Sans Normal" panose="02000000000000000000" charset="0"/>
              </a:rPr>
              <a:t>MTL can improve the performance of related tasks because MTL strives to learn the relations between tasks. In more carefully designed architectures such as MTAN ( Multi-Task Attention Network), Cross-Stich Network, and DSelect-k, one task’s success can facilitate the other tasks by sharing parameters of the decoder.</a:t>
            </a:r>
            <a:endParaRPr lang="en-US" sz="1800" dirty="0">
              <a:solidFill>
                <a:srgbClr val="000000"/>
              </a:solidFill>
              <a:latin typeface="Encode Sans Normal" panose="02000000000000000000" charset="0"/>
              <a:ea typeface="Open Sans" charset="0"/>
              <a:cs typeface="Encode Sans Normal" panose="02000000000000000000" charset="0"/>
            </a:endParaRPr>
          </a:p>
          <a:p>
            <a:endParaRPr lang="en-US" sz="1800" dirty="0">
              <a:solidFill>
                <a:srgbClr val="000000"/>
              </a:solidFill>
              <a:latin typeface="Encode Sans Normal" panose="02000000000000000000" charset="0"/>
              <a:ea typeface="Open Sans" charset="0"/>
              <a:cs typeface="Encode Sans Normal" panose="02000000000000000000" charset="0"/>
            </a:endParaRPr>
          </a:p>
          <a:p>
            <a:r>
              <a:rPr lang="en-US" sz="1800" dirty="0">
                <a:solidFill>
                  <a:srgbClr val="000000"/>
                </a:solidFill>
                <a:latin typeface="Encode Sans Normal" panose="02000000000000000000" charset="0"/>
                <a:ea typeface="Open Sans" charset="0"/>
                <a:cs typeface="Encode Sans Normal" panose="02000000000000000000" charset="0"/>
              </a:rPr>
              <a:t>I first implement a naive MTL model to solve a toy classification problem in this project. The problem is to count fingers as well as distinguish between left and right hands. A sequential of convolutional layers is used as encoder and FC layers as decoders. The two tasks are learned with a random weighting scheme. Results are shown below:</a:t>
            </a:r>
            <a:endParaRPr lang="en-US" sz="1800" dirty="0">
              <a:solidFill>
                <a:srgbClr val="000000"/>
              </a:solidFill>
              <a:latin typeface="Encode Sans Normal" panose="02000000000000000000" charset="0"/>
              <a:ea typeface="Open Sans" charset="0"/>
              <a:cs typeface="Encode Sans Normal" panose="02000000000000000000" charset="0"/>
            </a:endParaRPr>
          </a:p>
          <a:p>
            <a:endParaRPr lang="en-US" sz="1800" dirty="0">
              <a:solidFill>
                <a:srgbClr val="000000"/>
              </a:solidFill>
              <a:latin typeface="Encode Sans Normal" panose="02000000000000000000" charset="0"/>
              <a:ea typeface="Open Sans" charset="0"/>
              <a:cs typeface="Encode Sans Normal" panose="02000000000000000000" charset="0"/>
            </a:endParaRPr>
          </a:p>
        </p:txBody>
      </p:sp>
      <p:sp>
        <p:nvSpPr>
          <p:cNvPr id="71" name="TextBox 70"/>
          <p:cNvSpPr txBox="1"/>
          <p:nvPr/>
        </p:nvSpPr>
        <p:spPr>
          <a:xfrm>
            <a:off x="1392905" y="31355663"/>
            <a:ext cx="5753098" cy="645160"/>
          </a:xfrm>
          <a:prstGeom prst="rect">
            <a:avLst/>
          </a:prstGeom>
          <a:noFill/>
        </p:spPr>
        <p:txBody>
          <a:bodyPr wrap="square" rtlCol="0">
            <a:spAutoFit/>
          </a:bodyPr>
          <a:lstStyle/>
          <a:p>
            <a:r>
              <a:rPr lang="en-US" sz="1200" dirty="0" smtClean="0">
                <a:solidFill>
                  <a:srgbClr val="000000"/>
                </a:solidFill>
                <a:latin typeface="Encode Sans Normal" panose="02000000000000000000" charset="0"/>
                <a:ea typeface="Open Sans" charset="0"/>
                <a:cs typeface="Encode Sans Normal" panose="02000000000000000000" charset="0"/>
              </a:rPr>
              <a:t>First plot shows the training loss and validation accuracy curve of MTL and single-task. The second plot shows the prediction on hand guestures. </a:t>
            </a:r>
            <a:endParaRPr lang="en-US" sz="1200" dirty="0" smtClean="0">
              <a:solidFill>
                <a:srgbClr val="000000"/>
              </a:solidFill>
              <a:latin typeface="Encode Sans Normal" panose="02000000000000000000" charset="0"/>
              <a:ea typeface="Open Sans" charset="0"/>
              <a:cs typeface="Encode Sans Normal" panose="02000000000000000000" charset="0"/>
            </a:endParaRPr>
          </a:p>
          <a:p>
            <a:endParaRPr lang="en-US" sz="1200" dirty="0">
              <a:solidFill>
                <a:srgbClr val="000000"/>
              </a:solidFill>
              <a:latin typeface="Encode Sans Normal" panose="02000000000000000000" charset="0"/>
              <a:ea typeface="Open Sans" charset="0"/>
              <a:cs typeface="Encode Sans Normal" panose="02000000000000000000" charset="0"/>
            </a:endParaRPr>
          </a:p>
        </p:txBody>
      </p:sp>
      <p:pic>
        <p:nvPicPr>
          <p:cNvPr id="67" name="Picture 66" descr="White University of Washington wordmark"/>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4328" y="1382304"/>
            <a:ext cx="5720372" cy="377450"/>
          </a:xfrm>
          <a:prstGeom prst="rect">
            <a:avLst/>
          </a:prstGeom>
        </p:spPr>
      </p:pic>
      <p:pic>
        <p:nvPicPr>
          <p:cNvPr id="105" name="Picture 104"/>
          <p:cNvPicPr/>
          <p:nvPr/>
        </p:nvPicPr>
        <p:blipFill>
          <a:blip r:embed="rId6"/>
          <a:stretch>
            <a:fillRect/>
          </a:stretch>
        </p:blipFill>
        <p:spPr>
          <a:xfrm>
            <a:off x="1190625" y="22524720"/>
            <a:ext cx="6090920" cy="4168140"/>
          </a:xfrm>
          <a:prstGeom prst="rect">
            <a:avLst/>
          </a:prstGeom>
          <a:noFill/>
          <a:ln w="9525">
            <a:noFill/>
          </a:ln>
        </p:spPr>
      </p:pic>
      <p:pic>
        <p:nvPicPr>
          <p:cNvPr id="106" name="Picture 105"/>
          <p:cNvPicPr/>
          <p:nvPr/>
        </p:nvPicPr>
        <p:blipFill>
          <a:blip r:embed="rId7"/>
          <a:stretch>
            <a:fillRect/>
          </a:stretch>
        </p:blipFill>
        <p:spPr>
          <a:xfrm>
            <a:off x="1798320" y="26659205"/>
            <a:ext cx="5015865" cy="4623435"/>
          </a:xfrm>
          <a:prstGeom prst="rect">
            <a:avLst/>
          </a:prstGeom>
          <a:noFill/>
          <a:ln w="9525">
            <a:noFill/>
          </a:ln>
        </p:spPr>
      </p:pic>
      <p:pic>
        <p:nvPicPr>
          <p:cNvPr id="107" name="Picture 106"/>
          <p:cNvPicPr/>
          <p:nvPr/>
        </p:nvPicPr>
        <p:blipFill>
          <a:blip r:embed="rId8"/>
          <a:srcRect l="10920" t="3431" r="3327" b="9765"/>
          <a:stretch>
            <a:fillRect/>
          </a:stretch>
        </p:blipFill>
        <p:spPr>
          <a:xfrm>
            <a:off x="14628495" y="15252065"/>
            <a:ext cx="2782570" cy="2297430"/>
          </a:xfrm>
          <a:prstGeom prst="rect">
            <a:avLst/>
          </a:prstGeom>
          <a:noFill/>
          <a:ln w="9525">
            <a:noFill/>
          </a:ln>
        </p:spPr>
      </p:pic>
      <p:pic>
        <p:nvPicPr>
          <p:cNvPr id="108" name="Picture 107"/>
          <p:cNvPicPr/>
          <p:nvPr/>
        </p:nvPicPr>
        <p:blipFill>
          <a:blip r:embed="rId9"/>
          <a:stretch>
            <a:fillRect/>
          </a:stretch>
        </p:blipFill>
        <p:spPr>
          <a:xfrm>
            <a:off x="18180050" y="14457045"/>
            <a:ext cx="3369945" cy="3719830"/>
          </a:xfrm>
          <a:prstGeom prst="rect">
            <a:avLst/>
          </a:prstGeom>
          <a:noFill/>
          <a:ln w="9525">
            <a:noFill/>
          </a:ln>
        </p:spPr>
      </p:pic>
      <p:sp>
        <p:nvSpPr>
          <p:cNvPr id="9" name="TextBox 70"/>
          <p:cNvSpPr txBox="1"/>
          <p:nvPr/>
        </p:nvSpPr>
        <p:spPr>
          <a:xfrm>
            <a:off x="15383225" y="17640933"/>
            <a:ext cx="5753098" cy="275590"/>
          </a:xfrm>
          <a:prstGeom prst="rect">
            <a:avLst/>
          </a:prstGeom>
          <a:noFill/>
        </p:spPr>
        <p:txBody>
          <a:bodyPr wrap="square" rtlCol="0">
            <a:spAutoFit/>
          </a:bodyPr>
          <a:p>
            <a:r>
              <a:rPr lang="en-US" sz="1200" dirty="0">
                <a:solidFill>
                  <a:srgbClr val="000000"/>
                </a:solidFill>
                <a:latin typeface="Encode Sans Normal" panose="02000000000000000000" charset="0"/>
                <a:ea typeface="Open Sans" charset="0"/>
                <a:cs typeface="Encode Sans Normal" panose="02000000000000000000" charset="0"/>
              </a:rPr>
              <a:t>Input image</a:t>
            </a:r>
            <a:endParaRPr lang="en-US" sz="1200" dirty="0">
              <a:solidFill>
                <a:srgbClr val="000000"/>
              </a:solidFill>
              <a:latin typeface="Encode Sans Normal" panose="02000000000000000000" charset="0"/>
              <a:ea typeface="Open Sans" charset="0"/>
              <a:cs typeface="Encode Sans Normal" panose="02000000000000000000" charset="0"/>
            </a:endParaRPr>
          </a:p>
        </p:txBody>
      </p:sp>
      <p:sp>
        <p:nvSpPr>
          <p:cNvPr id="14" name="TextBox 70"/>
          <p:cNvSpPr txBox="1"/>
          <p:nvPr/>
        </p:nvSpPr>
        <p:spPr>
          <a:xfrm>
            <a:off x="17839690" y="18176875"/>
            <a:ext cx="5879465" cy="645160"/>
          </a:xfrm>
          <a:prstGeom prst="rect">
            <a:avLst/>
          </a:prstGeom>
          <a:noFill/>
        </p:spPr>
        <p:txBody>
          <a:bodyPr wrap="square" rtlCol="0">
            <a:spAutoFit/>
          </a:bodyPr>
          <a:p>
            <a:r>
              <a:rPr lang="en-US" sz="1200" dirty="0">
                <a:solidFill>
                  <a:srgbClr val="000000"/>
                </a:solidFill>
                <a:latin typeface="Encode Sans Normal" panose="02000000000000000000" charset="0"/>
                <a:ea typeface="Open Sans" charset="0"/>
                <a:cs typeface="Encode Sans Normal" panose="02000000000000000000" charset="0"/>
              </a:rPr>
              <a:t>From top to bottom: semantic segmentation, depth </a:t>
            </a:r>
            <a:endParaRPr lang="en-US" sz="1200" dirty="0">
              <a:solidFill>
                <a:srgbClr val="000000"/>
              </a:solidFill>
              <a:latin typeface="Encode Sans Normal" panose="02000000000000000000" charset="0"/>
              <a:ea typeface="Open Sans" charset="0"/>
              <a:cs typeface="Encode Sans Normal" panose="02000000000000000000" charset="0"/>
            </a:endParaRPr>
          </a:p>
          <a:p>
            <a:r>
              <a:rPr lang="en-US" sz="1200" dirty="0">
                <a:solidFill>
                  <a:srgbClr val="000000"/>
                </a:solidFill>
                <a:latin typeface="Encode Sans Normal" panose="02000000000000000000" charset="0"/>
                <a:ea typeface="Open Sans" charset="0"/>
                <a:cs typeface="Encode Sans Normal" panose="02000000000000000000" charset="0"/>
              </a:rPr>
              <a:t>estimation, and surface normal prediction. On the right is </a:t>
            </a:r>
            <a:endParaRPr lang="en-US" sz="1200" dirty="0">
              <a:solidFill>
                <a:srgbClr val="000000"/>
              </a:solidFill>
              <a:latin typeface="Encode Sans Normal" panose="02000000000000000000" charset="0"/>
              <a:ea typeface="Open Sans" charset="0"/>
              <a:cs typeface="Encode Sans Normal" panose="02000000000000000000" charset="0"/>
            </a:endParaRPr>
          </a:p>
          <a:p>
            <a:r>
              <a:rPr lang="en-US" sz="1200" dirty="0">
                <a:solidFill>
                  <a:srgbClr val="000000"/>
                </a:solidFill>
                <a:latin typeface="Encode Sans Normal" panose="02000000000000000000" charset="0"/>
                <a:ea typeface="Open Sans" charset="0"/>
                <a:cs typeface="Encode Sans Normal" panose="02000000000000000000" charset="0"/>
              </a:rPr>
              <a:t>ground truth image, and the left is my prediction.</a:t>
            </a:r>
            <a:endParaRPr lang="en-US" sz="1200" dirty="0">
              <a:solidFill>
                <a:srgbClr val="000000"/>
              </a:solidFill>
              <a:latin typeface="Encode Sans Normal" panose="02000000000000000000" charset="0"/>
              <a:ea typeface="Open Sans" charset="0"/>
              <a:cs typeface="Encode Sans Normal" panose="02000000000000000000" charset="0"/>
            </a:endParaRPr>
          </a:p>
        </p:txBody>
      </p:sp>
      <p:sp>
        <p:nvSpPr>
          <p:cNvPr id="15" name="TextBox 61"/>
          <p:cNvSpPr txBox="1"/>
          <p:nvPr/>
        </p:nvSpPr>
        <p:spPr>
          <a:xfrm>
            <a:off x="14957611" y="20605978"/>
            <a:ext cx="5753101" cy="1476375"/>
          </a:xfrm>
          <a:prstGeom prst="rect">
            <a:avLst/>
          </a:prstGeom>
          <a:noFill/>
        </p:spPr>
        <p:txBody>
          <a:bodyPr wrap="square" rtlCol="0">
            <a:spAutoFit/>
          </a:bodyPr>
          <a:p>
            <a:r>
              <a:rPr lang="en-US" sz="1800" dirty="0">
                <a:solidFill>
                  <a:srgbClr val="000000"/>
                </a:solidFill>
                <a:latin typeface="Encode Sans Normal" panose="02000000000000000000" charset="0"/>
                <a:ea typeface="Open Sans" charset="0"/>
                <a:cs typeface="Encode Sans Normal" panose="02000000000000000000" charset="0"/>
              </a:rPr>
              <a:t>The overall best result is shown in the images and table above. NYUv2 dataset contains 795 training images and 654 validation images. One might expect a better performance after data augmentation, which I didn’t do.</a:t>
            </a:r>
            <a:endParaRPr lang="en-US" sz="1800" dirty="0">
              <a:solidFill>
                <a:srgbClr val="000000"/>
              </a:solidFill>
              <a:latin typeface="Encode Sans Normal" panose="02000000000000000000" charset="0"/>
              <a:ea typeface="Open Sans" charset="0"/>
              <a:cs typeface="Encode Sans Normal" panose="02000000000000000000" charset="0"/>
            </a:endParaRPr>
          </a:p>
        </p:txBody>
      </p:sp>
      <p:pic>
        <p:nvPicPr>
          <p:cNvPr id="20" name="Picture 19"/>
          <p:cNvPicPr>
            <a:picLocks noChangeAspect="1"/>
          </p:cNvPicPr>
          <p:nvPr/>
        </p:nvPicPr>
        <p:blipFill>
          <a:blip r:embed="rId10"/>
          <a:stretch>
            <a:fillRect/>
          </a:stretch>
        </p:blipFill>
        <p:spPr>
          <a:xfrm>
            <a:off x="14818360" y="18884265"/>
            <a:ext cx="6617335" cy="1410335"/>
          </a:xfrm>
          <a:prstGeom prst="rect">
            <a:avLst/>
          </a:prstGeom>
        </p:spPr>
      </p:pic>
      <p:sp>
        <p:nvSpPr>
          <p:cNvPr id="21" name="TextBox 61"/>
          <p:cNvSpPr txBox="1"/>
          <p:nvPr/>
        </p:nvSpPr>
        <p:spPr>
          <a:xfrm>
            <a:off x="14957611" y="24022278"/>
            <a:ext cx="5753101" cy="7847330"/>
          </a:xfrm>
          <a:prstGeom prst="rect">
            <a:avLst/>
          </a:prstGeom>
          <a:noFill/>
        </p:spPr>
        <p:txBody>
          <a:bodyPr wrap="square" rtlCol="0">
            <a:spAutoFit/>
          </a:bodyPr>
          <a:p>
            <a:r>
              <a:rPr lang="en-US" sz="1800" dirty="0">
                <a:solidFill>
                  <a:srgbClr val="000000"/>
                </a:solidFill>
                <a:latin typeface="Encode Sans Normal" panose="02000000000000000000" charset="0"/>
                <a:ea typeface="Open Sans" charset="0"/>
                <a:cs typeface="Encode Sans Normal" panose="02000000000000000000" charset="0"/>
              </a:rPr>
              <a:t>There are still possible limitations to MTL. Specifically, one should consider problems such as unbalanced tasks, less related tasks, high memory for heavy decoders, difficulty relating tasks, etc. </a:t>
            </a:r>
            <a:endParaRPr lang="en-US" sz="1800" dirty="0">
              <a:solidFill>
                <a:srgbClr val="000000"/>
              </a:solidFill>
              <a:latin typeface="Encode Sans Normal" panose="02000000000000000000" charset="0"/>
              <a:ea typeface="Open Sans" charset="0"/>
              <a:cs typeface="Encode Sans Normal" panose="02000000000000000000" charset="0"/>
            </a:endParaRPr>
          </a:p>
          <a:p>
            <a:endParaRPr lang="en-US" sz="1800" dirty="0">
              <a:solidFill>
                <a:srgbClr val="000000"/>
              </a:solidFill>
              <a:latin typeface="Encode Sans Normal" panose="02000000000000000000" charset="0"/>
              <a:ea typeface="Open Sans" charset="0"/>
              <a:cs typeface="Encode Sans Normal" panose="02000000000000000000" charset="0"/>
            </a:endParaRPr>
          </a:p>
          <a:p>
            <a:r>
              <a:rPr lang="en-US" sz="1800" b="1" dirty="0">
                <a:solidFill>
                  <a:schemeClr val="bg1"/>
                </a:solidFill>
                <a:latin typeface="Encode Sans Normal" panose="02000000000000000000" charset="0"/>
                <a:cs typeface="Encode Sans Normal" panose="02000000000000000000" charset="0"/>
                <a:sym typeface="+mn-ea"/>
              </a:rPr>
              <a:t>&gt;</a:t>
            </a:r>
            <a:r>
              <a:rPr lang="en-US" sz="1800" dirty="0">
                <a:solidFill>
                  <a:srgbClr val="000000"/>
                </a:solidFill>
                <a:latin typeface="Encode Sans Normal" panose="02000000000000000000" charset="0"/>
                <a:ea typeface="Open Sans" charset="0"/>
                <a:cs typeface="Encode Sans Normal" panose="02000000000000000000" charset="0"/>
              </a:rPr>
              <a:t> Unbalanced tasks can happen when one task is way easier while another is more subtle and difficult. The easier task requires a light decoder, and it can be fast to converge. But the more challenging tasks require a heavier decoder, which may coverge slowly. The weighting scheme plays a vital role in balancing the tasks by applying corresponding weighting factors.</a:t>
            </a:r>
            <a:endParaRPr lang="en-US" sz="1800" dirty="0">
              <a:solidFill>
                <a:srgbClr val="000000"/>
              </a:solidFill>
              <a:latin typeface="Encode Sans Normal" panose="02000000000000000000" charset="0"/>
              <a:ea typeface="Open Sans" charset="0"/>
              <a:cs typeface="Encode Sans Normal" panose="02000000000000000000" charset="0"/>
            </a:endParaRPr>
          </a:p>
          <a:p>
            <a:endParaRPr lang="en-US" sz="1800" dirty="0">
              <a:solidFill>
                <a:srgbClr val="000000"/>
              </a:solidFill>
              <a:latin typeface="Encode Sans Normal" panose="02000000000000000000" charset="0"/>
              <a:ea typeface="Open Sans" charset="0"/>
              <a:cs typeface="Encode Sans Normal" panose="02000000000000000000" charset="0"/>
            </a:endParaRPr>
          </a:p>
          <a:p>
            <a:r>
              <a:rPr lang="en-US" sz="1800" b="1" dirty="0">
                <a:solidFill>
                  <a:schemeClr val="bg1"/>
                </a:solidFill>
                <a:latin typeface="Encode Sans Normal" panose="02000000000000000000" charset="0"/>
                <a:cs typeface="Encode Sans Normal" panose="02000000000000000000" charset="0"/>
                <a:sym typeface="+mn-ea"/>
              </a:rPr>
              <a:t>&gt;</a:t>
            </a:r>
            <a:r>
              <a:rPr lang="en-US" sz="1800" dirty="0">
                <a:solidFill>
                  <a:srgbClr val="000000"/>
                </a:solidFill>
                <a:latin typeface="Encode Sans Normal" panose="02000000000000000000" charset="0"/>
                <a:ea typeface="Open Sans" charset="0"/>
                <a:cs typeface="Encode Sans Normal" panose="02000000000000000000" charset="0"/>
              </a:rPr>
              <a:t> Less related tasks can have a significant impact on MTL’s success. When tasks are no longer related, their shared encoder will not provide enough information for some tasks. For those tasks, the performance will drop substantially.</a:t>
            </a:r>
            <a:endParaRPr lang="en-US" sz="1800" dirty="0">
              <a:solidFill>
                <a:srgbClr val="000000"/>
              </a:solidFill>
              <a:latin typeface="Encode Sans Normal" panose="02000000000000000000" charset="0"/>
              <a:ea typeface="Open Sans" charset="0"/>
              <a:cs typeface="Encode Sans Normal" panose="02000000000000000000" charset="0"/>
            </a:endParaRPr>
          </a:p>
          <a:p>
            <a:endParaRPr lang="en-US" sz="1800" dirty="0">
              <a:solidFill>
                <a:srgbClr val="000000"/>
              </a:solidFill>
              <a:latin typeface="Encode Sans Normal" panose="02000000000000000000" charset="0"/>
              <a:ea typeface="Open Sans" charset="0"/>
              <a:cs typeface="Encode Sans Normal" panose="02000000000000000000" charset="0"/>
            </a:endParaRPr>
          </a:p>
          <a:p>
            <a:r>
              <a:rPr lang="en-US" sz="1800" b="1" dirty="0">
                <a:solidFill>
                  <a:schemeClr val="bg1"/>
                </a:solidFill>
                <a:latin typeface="Encode Sans Normal" panose="02000000000000000000" charset="0"/>
                <a:cs typeface="Encode Sans Normal" panose="02000000000000000000" charset="0"/>
                <a:sym typeface="+mn-ea"/>
              </a:rPr>
              <a:t>&gt;</a:t>
            </a:r>
            <a:r>
              <a:rPr lang="en-US" sz="1800" dirty="0">
                <a:solidFill>
                  <a:srgbClr val="000000"/>
                </a:solidFill>
                <a:latin typeface="Encode Sans Normal" panose="02000000000000000000" charset="0"/>
                <a:ea typeface="Open Sans" charset="0"/>
                <a:cs typeface="Encode Sans Normal" panose="02000000000000000000" charset="0"/>
              </a:rPr>
              <a:t> High memory for heavy decoders can happen when most tasks require a heavy decoder, for instance, segmentation and generating tasks. </a:t>
            </a:r>
            <a:endParaRPr lang="en-US" sz="1800" dirty="0">
              <a:solidFill>
                <a:srgbClr val="000000"/>
              </a:solidFill>
              <a:latin typeface="Encode Sans Normal" panose="02000000000000000000" charset="0"/>
              <a:ea typeface="Open Sans" charset="0"/>
              <a:cs typeface="Encode Sans Normal" panose="02000000000000000000" charset="0"/>
            </a:endParaRPr>
          </a:p>
          <a:p>
            <a:endParaRPr lang="en-US" sz="1800" dirty="0">
              <a:solidFill>
                <a:srgbClr val="000000"/>
              </a:solidFill>
              <a:latin typeface="Encode Sans Normal" panose="02000000000000000000" charset="0"/>
              <a:ea typeface="Open Sans" charset="0"/>
              <a:cs typeface="Encode Sans Normal" panose="02000000000000000000" charset="0"/>
            </a:endParaRPr>
          </a:p>
          <a:p>
            <a:r>
              <a:rPr lang="en-US" sz="1800" b="1" dirty="0">
                <a:solidFill>
                  <a:schemeClr val="bg1"/>
                </a:solidFill>
                <a:latin typeface="Encode Sans Normal" panose="02000000000000000000" charset="0"/>
                <a:cs typeface="Encode Sans Normal" panose="02000000000000000000" charset="0"/>
                <a:sym typeface="+mn-ea"/>
              </a:rPr>
              <a:t>&gt;</a:t>
            </a:r>
            <a:r>
              <a:rPr lang="en-US" sz="1800" dirty="0">
                <a:solidFill>
                  <a:srgbClr val="000000"/>
                </a:solidFill>
                <a:latin typeface="Encode Sans Normal" panose="02000000000000000000" charset="0"/>
                <a:ea typeface="Open Sans" charset="0"/>
                <a:cs typeface="Encode Sans Normal" panose="02000000000000000000" charset="0"/>
              </a:rPr>
              <a:t> Researches are still ongoing to explore ways to connect tasks. In the future, there will be more various tasks, and it is vital to train the MTL model to learn their relations</a:t>
            </a:r>
            <a:endParaRPr lang="en-US" sz="1800" dirty="0">
              <a:solidFill>
                <a:srgbClr val="000000"/>
              </a:solidFill>
              <a:latin typeface="Encode Sans Normal" panose="02000000000000000000" charset="0"/>
              <a:ea typeface="Open Sans" charset="0"/>
              <a:cs typeface="Encode Sans Normal" panose="02000000000000000000" charset="0"/>
            </a:endParaRPr>
          </a:p>
        </p:txBody>
      </p:sp>
    </p:spTree>
  </p:cSld>
  <p:clrMapOvr>
    <a:masterClrMapping/>
  </p:clrMapOvr>
</p:sld>
</file>

<file path=ppt/theme/theme1.xml><?xml version="1.0" encoding="utf-8"?>
<a:theme xmlns:a="http://schemas.openxmlformats.org/drawingml/2006/main" name="Office Theme">
  <a:themeElements>
    <a:clrScheme name="Custom 14">
      <a:dk1>
        <a:srgbClr val="33006F"/>
      </a:dk1>
      <a:lt1>
        <a:srgbClr val="E8D3A2"/>
      </a:lt1>
      <a:dk2>
        <a:srgbClr val="797979"/>
      </a:dk2>
      <a:lt2>
        <a:srgbClr val="917B4C"/>
      </a:lt2>
      <a:accent1>
        <a:srgbClr val="33006F"/>
      </a:accent1>
      <a:accent2>
        <a:srgbClr val="E8D3A2"/>
      </a:accent2>
      <a:accent3>
        <a:srgbClr val="A9A9A9"/>
      </a:accent3>
      <a:accent4>
        <a:srgbClr val="917B4C"/>
      </a:accent4>
      <a:accent5>
        <a:srgbClr val="414141"/>
      </a:accent5>
      <a:accent6>
        <a:srgbClr val="797979"/>
      </a:accent6>
      <a:hlink>
        <a:srgbClr val="A9A9A9"/>
      </a:hlink>
      <a:folHlink>
        <a:srgbClr val="D5D5D5"/>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4661</Words>
  <Application>WPS Presentation</Application>
  <PresentationFormat>Custom</PresentationFormat>
  <Paragraphs>70</Paragraphs>
  <Slides>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vt:i4>
      </vt:variant>
    </vt:vector>
  </HeadingPairs>
  <TitlesOfParts>
    <vt:vector size="15" baseType="lpstr">
      <vt:lpstr>Arial</vt:lpstr>
      <vt:lpstr>SimSun</vt:lpstr>
      <vt:lpstr>Wingdings</vt:lpstr>
      <vt:lpstr>Encode Sans Normal Black</vt:lpstr>
      <vt:lpstr>Encode Sans Normal</vt:lpstr>
      <vt:lpstr>Uni Sans Book</vt:lpstr>
      <vt:lpstr>Open Sans</vt:lpstr>
      <vt:lpstr>Uni Sans</vt:lpstr>
      <vt:lpstr>Calibri</vt:lpstr>
      <vt:lpstr>Segoe Print</vt:lpstr>
      <vt:lpstr>Microsoft YaHei</vt:lpstr>
      <vt:lpstr>Arial Unicode MS</vt:lpstr>
      <vt:lpstr>Calibri Light</vt:lpstr>
      <vt:lpstr>Office Theme</vt:lpstr>
      <vt:lpstr>MULTI-TASK LEARNING NNs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Sydney Brown</dc:creator>
  <cp:lastModifiedBy>Administrator</cp:lastModifiedBy>
  <cp:revision>28</cp:revision>
  <dcterms:created xsi:type="dcterms:W3CDTF">2018-02-07T04:27:00Z</dcterms:created>
  <dcterms:modified xsi:type="dcterms:W3CDTF">2022-06-06T03:41:59Z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E2EB111ABDCB4770B3BACDA68EFE7164</vt:lpwstr>
  </property>
  <property fmtid="{D5CDD505-2E9C-101B-9397-08002B2CF9AE}" pid="3" name="KSOProductBuildVer">
    <vt:lpwstr>1033-11.2.0.11130</vt:lpwstr>
  </property>
</Properties>
</file>