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SVfEImlXgvvyxdICj3XFxlGh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A965C-8DE3-46BA-B2F5-E7FF6F56FA74}" type="doc">
      <dgm:prSet loTypeId="urn:microsoft.com/office/officeart/2018/2/layout/IconVerticalSolid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7EFE6-30B9-432B-9F66-EBE8635B913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O </a:t>
          </a:r>
          <a:r>
            <a:rPr lang="pt-BR" b="1" dirty="0"/>
            <a:t>Datathon </a:t>
          </a:r>
          <a:r>
            <a:rPr lang="pt-BR" dirty="0"/>
            <a:t>é uma oportunidade única para aplicar a análise de dados na avaliação do impacto social de projetos educacionais. Nosso foco é entender como as ações da ONG </a:t>
          </a:r>
          <a:r>
            <a:rPr lang="pt-BR" b="1" dirty="0"/>
            <a:t>Passos Mágicos</a:t>
          </a:r>
          <a:r>
            <a:rPr lang="pt-BR" dirty="0"/>
            <a:t> têm influenciado a educação de crianças e jovens, especialmente em situações de vulnerabilidade.</a:t>
          </a:r>
          <a:endParaRPr lang="en-US" dirty="0"/>
        </a:p>
      </dgm:t>
    </dgm:pt>
    <dgm:pt modelId="{138EA25F-D43C-4503-A066-193F0FD4F8E3}" type="parTrans" cxnId="{63F1B236-7565-4666-9181-160D34D97CCD}">
      <dgm:prSet/>
      <dgm:spPr/>
      <dgm:t>
        <a:bodyPr/>
        <a:lstStyle/>
        <a:p>
          <a:endParaRPr lang="en-US"/>
        </a:p>
      </dgm:t>
    </dgm:pt>
    <dgm:pt modelId="{BE02BB72-367F-4870-B31E-C40D6DA2E173}" type="sibTrans" cxnId="{63F1B236-7565-4666-9181-160D34D97CCD}">
      <dgm:prSet/>
      <dgm:spPr/>
      <dgm:t>
        <a:bodyPr/>
        <a:lstStyle/>
        <a:p>
          <a:endParaRPr lang="en-US"/>
        </a:p>
      </dgm:t>
    </dgm:pt>
    <dgm:pt modelId="{A8B4653D-6B6B-4836-BBF1-6E1071BEC25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Nosso trabalho consiste em consolidar, padronizar e analisar as bases de dados disponíveis, com o objetivo de gerar insights estratégicos que ajudem a ONG a otimizar suas ações e ampliar seu alcance. A partir da análise dos dados de 2022, 2023 e 2024, buscamos identificar padrões e impactos, contribuindo para uma visão mais clara e efetiva dos resultados alcançados até agora.</a:t>
          </a:r>
          <a:endParaRPr lang="en-US"/>
        </a:p>
      </dgm:t>
    </dgm:pt>
    <dgm:pt modelId="{4FCFC378-14E0-44D9-A068-098F64BD7800}" type="parTrans" cxnId="{D1E0A0F9-BA44-4E07-914C-A39C72FC829C}">
      <dgm:prSet/>
      <dgm:spPr/>
      <dgm:t>
        <a:bodyPr/>
        <a:lstStyle/>
        <a:p>
          <a:endParaRPr lang="en-US"/>
        </a:p>
      </dgm:t>
    </dgm:pt>
    <dgm:pt modelId="{77A7712C-8228-44DB-9472-E442CBF0B2B3}" type="sibTrans" cxnId="{D1E0A0F9-BA44-4E07-914C-A39C72FC829C}">
      <dgm:prSet/>
      <dgm:spPr/>
      <dgm:t>
        <a:bodyPr/>
        <a:lstStyle/>
        <a:p>
          <a:endParaRPr lang="en-US"/>
        </a:p>
      </dgm:t>
    </dgm:pt>
    <dgm:pt modelId="{7E13CE6E-3446-4675-8696-FB7178E1558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Ao longo desta apresentação, vamos compartilhar o processo que seguimos e os resultados preliminares que já conseguimos alcançar.</a:t>
          </a:r>
          <a:endParaRPr lang="en-US"/>
        </a:p>
      </dgm:t>
    </dgm:pt>
    <dgm:pt modelId="{E6BEC7E9-AAB0-4368-8760-53E5AA299A15}" type="parTrans" cxnId="{879F169C-8329-429F-85C1-73778E4717A7}">
      <dgm:prSet/>
      <dgm:spPr/>
      <dgm:t>
        <a:bodyPr/>
        <a:lstStyle/>
        <a:p>
          <a:endParaRPr lang="en-US"/>
        </a:p>
      </dgm:t>
    </dgm:pt>
    <dgm:pt modelId="{314EF139-90F6-44BF-A8BE-16B57CDF0301}" type="sibTrans" cxnId="{879F169C-8329-429F-85C1-73778E4717A7}">
      <dgm:prSet/>
      <dgm:spPr/>
      <dgm:t>
        <a:bodyPr/>
        <a:lstStyle/>
        <a:p>
          <a:endParaRPr lang="en-US"/>
        </a:p>
      </dgm:t>
    </dgm:pt>
    <dgm:pt modelId="{69B9438A-EA6C-4C5E-8A56-7A58EFF530E7}" type="pres">
      <dgm:prSet presAssocID="{582A965C-8DE3-46BA-B2F5-E7FF6F56FA74}" presName="root" presStyleCnt="0">
        <dgm:presLayoutVars>
          <dgm:dir/>
          <dgm:resizeHandles val="exact"/>
        </dgm:presLayoutVars>
      </dgm:prSet>
      <dgm:spPr/>
    </dgm:pt>
    <dgm:pt modelId="{500054D9-E7EB-42F9-9FDE-634C70FEBE57}" type="pres">
      <dgm:prSet presAssocID="{5F77EFE6-30B9-432B-9F66-EBE8635B913A}" presName="compNode" presStyleCnt="0"/>
      <dgm:spPr/>
    </dgm:pt>
    <dgm:pt modelId="{7F9AC55C-1C51-4423-8AD5-8CAAFC456B07}" type="pres">
      <dgm:prSet presAssocID="{5F77EFE6-30B9-432B-9F66-EBE8635B913A}" presName="bgRect" presStyleLbl="bgShp" presStyleIdx="0" presStyleCnt="3"/>
      <dgm:spPr/>
    </dgm:pt>
    <dgm:pt modelId="{841655A4-47B3-4FD7-9CEC-8AB3058137CE}" type="pres">
      <dgm:prSet presAssocID="{5F77EFE6-30B9-432B-9F66-EBE8635B91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440387DC-741A-4A1D-A991-11E047BBB712}" type="pres">
      <dgm:prSet presAssocID="{5F77EFE6-30B9-432B-9F66-EBE8635B913A}" presName="spaceRect" presStyleCnt="0"/>
      <dgm:spPr/>
    </dgm:pt>
    <dgm:pt modelId="{7646C2A1-6047-431D-AAD5-BB710574F6D8}" type="pres">
      <dgm:prSet presAssocID="{5F77EFE6-30B9-432B-9F66-EBE8635B913A}" presName="parTx" presStyleLbl="revTx" presStyleIdx="0" presStyleCnt="3">
        <dgm:presLayoutVars>
          <dgm:chMax val="0"/>
          <dgm:chPref val="0"/>
        </dgm:presLayoutVars>
      </dgm:prSet>
      <dgm:spPr/>
    </dgm:pt>
    <dgm:pt modelId="{27BB2B0B-E15D-4F95-BC35-52F25C4DCF69}" type="pres">
      <dgm:prSet presAssocID="{BE02BB72-367F-4870-B31E-C40D6DA2E173}" presName="sibTrans" presStyleCnt="0"/>
      <dgm:spPr/>
    </dgm:pt>
    <dgm:pt modelId="{9402B588-B93F-4323-A8C9-DFE4E5185617}" type="pres">
      <dgm:prSet presAssocID="{A8B4653D-6B6B-4836-BBF1-6E1071BEC257}" presName="compNode" presStyleCnt="0"/>
      <dgm:spPr/>
    </dgm:pt>
    <dgm:pt modelId="{FFC46574-37B6-4FAA-A6F5-E919CF4D0505}" type="pres">
      <dgm:prSet presAssocID="{A8B4653D-6B6B-4836-BBF1-6E1071BEC257}" presName="bgRect" presStyleLbl="bgShp" presStyleIdx="1" presStyleCnt="3"/>
      <dgm:spPr/>
    </dgm:pt>
    <dgm:pt modelId="{64E3EDBA-9871-44E8-B51D-F3B8DABE603D}" type="pres">
      <dgm:prSet presAssocID="{A8B4653D-6B6B-4836-BBF1-6E1071BEC2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CB2809AF-ECAC-4A4F-A42F-C5074BB9992E}" type="pres">
      <dgm:prSet presAssocID="{A8B4653D-6B6B-4836-BBF1-6E1071BEC257}" presName="spaceRect" presStyleCnt="0"/>
      <dgm:spPr/>
    </dgm:pt>
    <dgm:pt modelId="{E4633DD1-4477-40C6-BDBC-DAFECADAC8ED}" type="pres">
      <dgm:prSet presAssocID="{A8B4653D-6B6B-4836-BBF1-6E1071BEC257}" presName="parTx" presStyleLbl="revTx" presStyleIdx="1" presStyleCnt="3">
        <dgm:presLayoutVars>
          <dgm:chMax val="0"/>
          <dgm:chPref val="0"/>
        </dgm:presLayoutVars>
      </dgm:prSet>
      <dgm:spPr/>
    </dgm:pt>
    <dgm:pt modelId="{FA4346B8-9830-47C3-BD6F-B770BBD0771A}" type="pres">
      <dgm:prSet presAssocID="{77A7712C-8228-44DB-9472-E442CBF0B2B3}" presName="sibTrans" presStyleCnt="0"/>
      <dgm:spPr/>
    </dgm:pt>
    <dgm:pt modelId="{42FDE94A-3633-45B3-9A2D-E270498758FD}" type="pres">
      <dgm:prSet presAssocID="{7E13CE6E-3446-4675-8696-FB7178E1558F}" presName="compNode" presStyleCnt="0"/>
      <dgm:spPr/>
    </dgm:pt>
    <dgm:pt modelId="{C1BEA87C-4506-4BCF-99D6-4BB69A7C3C0E}" type="pres">
      <dgm:prSet presAssocID="{7E13CE6E-3446-4675-8696-FB7178E1558F}" presName="bgRect" presStyleLbl="bgShp" presStyleIdx="2" presStyleCnt="3"/>
      <dgm:spPr/>
    </dgm:pt>
    <dgm:pt modelId="{754D36B8-B145-43E5-82E0-379153627F0A}" type="pres">
      <dgm:prSet presAssocID="{7E13CE6E-3446-4675-8696-FB7178E155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D15CE49-EF71-47A8-B47E-9FAB5D099418}" type="pres">
      <dgm:prSet presAssocID="{7E13CE6E-3446-4675-8696-FB7178E1558F}" presName="spaceRect" presStyleCnt="0"/>
      <dgm:spPr/>
    </dgm:pt>
    <dgm:pt modelId="{496EFB6E-A9C5-4782-9862-58F79F26A0D0}" type="pres">
      <dgm:prSet presAssocID="{7E13CE6E-3446-4675-8696-FB7178E155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5F5F13-6DB8-46A1-855C-33F1AD4605DE}" type="presOf" srcId="{7E13CE6E-3446-4675-8696-FB7178E1558F}" destId="{496EFB6E-A9C5-4782-9862-58F79F26A0D0}" srcOrd="0" destOrd="0" presId="urn:microsoft.com/office/officeart/2018/2/layout/IconVerticalSolidList"/>
    <dgm:cxn modelId="{63F1B236-7565-4666-9181-160D34D97CCD}" srcId="{582A965C-8DE3-46BA-B2F5-E7FF6F56FA74}" destId="{5F77EFE6-30B9-432B-9F66-EBE8635B913A}" srcOrd="0" destOrd="0" parTransId="{138EA25F-D43C-4503-A066-193F0FD4F8E3}" sibTransId="{BE02BB72-367F-4870-B31E-C40D6DA2E173}"/>
    <dgm:cxn modelId="{D60B8979-2821-4FF4-8B62-E6376600D10C}" type="presOf" srcId="{582A965C-8DE3-46BA-B2F5-E7FF6F56FA74}" destId="{69B9438A-EA6C-4C5E-8A56-7A58EFF530E7}" srcOrd="0" destOrd="0" presId="urn:microsoft.com/office/officeart/2018/2/layout/IconVerticalSolidList"/>
    <dgm:cxn modelId="{879F169C-8329-429F-85C1-73778E4717A7}" srcId="{582A965C-8DE3-46BA-B2F5-E7FF6F56FA74}" destId="{7E13CE6E-3446-4675-8696-FB7178E1558F}" srcOrd="2" destOrd="0" parTransId="{E6BEC7E9-AAB0-4368-8760-53E5AA299A15}" sibTransId="{314EF139-90F6-44BF-A8BE-16B57CDF0301}"/>
    <dgm:cxn modelId="{90C9D6D0-4AF4-47AA-B139-6B24AB251293}" type="presOf" srcId="{A8B4653D-6B6B-4836-BBF1-6E1071BEC257}" destId="{E4633DD1-4477-40C6-BDBC-DAFECADAC8ED}" srcOrd="0" destOrd="0" presId="urn:microsoft.com/office/officeart/2018/2/layout/IconVerticalSolidList"/>
    <dgm:cxn modelId="{D2DAD0E8-3AA3-4EC6-A604-F65018C4C6DA}" type="presOf" srcId="{5F77EFE6-30B9-432B-9F66-EBE8635B913A}" destId="{7646C2A1-6047-431D-AAD5-BB710574F6D8}" srcOrd="0" destOrd="0" presId="urn:microsoft.com/office/officeart/2018/2/layout/IconVerticalSolidList"/>
    <dgm:cxn modelId="{D1E0A0F9-BA44-4E07-914C-A39C72FC829C}" srcId="{582A965C-8DE3-46BA-B2F5-E7FF6F56FA74}" destId="{A8B4653D-6B6B-4836-BBF1-6E1071BEC257}" srcOrd="1" destOrd="0" parTransId="{4FCFC378-14E0-44D9-A068-098F64BD7800}" sibTransId="{77A7712C-8228-44DB-9472-E442CBF0B2B3}"/>
    <dgm:cxn modelId="{0FF05E5E-29D8-460D-8FCB-7D23447C2816}" type="presParOf" srcId="{69B9438A-EA6C-4C5E-8A56-7A58EFF530E7}" destId="{500054D9-E7EB-42F9-9FDE-634C70FEBE57}" srcOrd="0" destOrd="0" presId="urn:microsoft.com/office/officeart/2018/2/layout/IconVerticalSolidList"/>
    <dgm:cxn modelId="{861300B6-E934-4F6B-8810-C548B4076783}" type="presParOf" srcId="{500054D9-E7EB-42F9-9FDE-634C70FEBE57}" destId="{7F9AC55C-1C51-4423-8AD5-8CAAFC456B07}" srcOrd="0" destOrd="0" presId="urn:microsoft.com/office/officeart/2018/2/layout/IconVerticalSolidList"/>
    <dgm:cxn modelId="{A72BE074-8171-490F-BB98-D123221C7BB4}" type="presParOf" srcId="{500054D9-E7EB-42F9-9FDE-634C70FEBE57}" destId="{841655A4-47B3-4FD7-9CEC-8AB3058137CE}" srcOrd="1" destOrd="0" presId="urn:microsoft.com/office/officeart/2018/2/layout/IconVerticalSolidList"/>
    <dgm:cxn modelId="{68272DA4-E167-43F6-8F73-97A5DEBF5629}" type="presParOf" srcId="{500054D9-E7EB-42F9-9FDE-634C70FEBE57}" destId="{440387DC-741A-4A1D-A991-11E047BBB712}" srcOrd="2" destOrd="0" presId="urn:microsoft.com/office/officeart/2018/2/layout/IconVerticalSolidList"/>
    <dgm:cxn modelId="{48D21763-D9F6-4841-BAEF-227DAAA31824}" type="presParOf" srcId="{500054D9-E7EB-42F9-9FDE-634C70FEBE57}" destId="{7646C2A1-6047-431D-AAD5-BB710574F6D8}" srcOrd="3" destOrd="0" presId="urn:microsoft.com/office/officeart/2018/2/layout/IconVerticalSolidList"/>
    <dgm:cxn modelId="{82B4E365-4B7B-48B8-89F8-73EEA9AB9437}" type="presParOf" srcId="{69B9438A-EA6C-4C5E-8A56-7A58EFF530E7}" destId="{27BB2B0B-E15D-4F95-BC35-52F25C4DCF69}" srcOrd="1" destOrd="0" presId="urn:microsoft.com/office/officeart/2018/2/layout/IconVerticalSolidList"/>
    <dgm:cxn modelId="{EA4A6A4E-AD00-4931-B9A1-2E20E8349EA5}" type="presParOf" srcId="{69B9438A-EA6C-4C5E-8A56-7A58EFF530E7}" destId="{9402B588-B93F-4323-A8C9-DFE4E5185617}" srcOrd="2" destOrd="0" presId="urn:microsoft.com/office/officeart/2018/2/layout/IconVerticalSolidList"/>
    <dgm:cxn modelId="{C5D8A6C5-6121-468C-92F6-E70ED8DBB112}" type="presParOf" srcId="{9402B588-B93F-4323-A8C9-DFE4E5185617}" destId="{FFC46574-37B6-4FAA-A6F5-E919CF4D0505}" srcOrd="0" destOrd="0" presId="urn:microsoft.com/office/officeart/2018/2/layout/IconVerticalSolidList"/>
    <dgm:cxn modelId="{2DB167C9-7892-4660-B174-B374D711A642}" type="presParOf" srcId="{9402B588-B93F-4323-A8C9-DFE4E5185617}" destId="{64E3EDBA-9871-44E8-B51D-F3B8DABE603D}" srcOrd="1" destOrd="0" presId="urn:microsoft.com/office/officeart/2018/2/layout/IconVerticalSolidList"/>
    <dgm:cxn modelId="{1E8716A7-5C3A-44BA-92BA-B7402ACA2DAB}" type="presParOf" srcId="{9402B588-B93F-4323-A8C9-DFE4E5185617}" destId="{CB2809AF-ECAC-4A4F-A42F-C5074BB9992E}" srcOrd="2" destOrd="0" presId="urn:microsoft.com/office/officeart/2018/2/layout/IconVerticalSolidList"/>
    <dgm:cxn modelId="{D7743333-980E-4F52-A391-30705EC452FD}" type="presParOf" srcId="{9402B588-B93F-4323-A8C9-DFE4E5185617}" destId="{E4633DD1-4477-40C6-BDBC-DAFECADAC8ED}" srcOrd="3" destOrd="0" presId="urn:microsoft.com/office/officeart/2018/2/layout/IconVerticalSolidList"/>
    <dgm:cxn modelId="{175E3796-C3A2-42AE-93F3-CD3D1D8C5CCA}" type="presParOf" srcId="{69B9438A-EA6C-4C5E-8A56-7A58EFF530E7}" destId="{FA4346B8-9830-47C3-BD6F-B770BBD0771A}" srcOrd="3" destOrd="0" presId="urn:microsoft.com/office/officeart/2018/2/layout/IconVerticalSolidList"/>
    <dgm:cxn modelId="{C1211A71-C9AC-4AEF-A432-B2496EEC6E50}" type="presParOf" srcId="{69B9438A-EA6C-4C5E-8A56-7A58EFF530E7}" destId="{42FDE94A-3633-45B3-9A2D-E270498758FD}" srcOrd="4" destOrd="0" presId="urn:microsoft.com/office/officeart/2018/2/layout/IconVerticalSolidList"/>
    <dgm:cxn modelId="{9ECCF988-263A-4622-AC42-62D18E9487FE}" type="presParOf" srcId="{42FDE94A-3633-45B3-9A2D-E270498758FD}" destId="{C1BEA87C-4506-4BCF-99D6-4BB69A7C3C0E}" srcOrd="0" destOrd="0" presId="urn:microsoft.com/office/officeart/2018/2/layout/IconVerticalSolidList"/>
    <dgm:cxn modelId="{F3DA9A31-470F-41A9-A802-8917967C0461}" type="presParOf" srcId="{42FDE94A-3633-45B3-9A2D-E270498758FD}" destId="{754D36B8-B145-43E5-82E0-379153627F0A}" srcOrd="1" destOrd="0" presId="urn:microsoft.com/office/officeart/2018/2/layout/IconVerticalSolidList"/>
    <dgm:cxn modelId="{8C20CDB1-AF50-4E55-B371-F3A752909741}" type="presParOf" srcId="{42FDE94A-3633-45B3-9A2D-E270498758FD}" destId="{AD15CE49-EF71-47A8-B47E-9FAB5D099418}" srcOrd="2" destOrd="0" presId="urn:microsoft.com/office/officeart/2018/2/layout/IconVerticalSolidList"/>
    <dgm:cxn modelId="{B5A90B82-3C29-41E9-A0A2-861C048446CB}" type="presParOf" srcId="{42FDE94A-3633-45B3-9A2D-E270498758FD}" destId="{496EFB6E-A9C5-4782-9862-58F79F26A0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9792C-450D-4816-9F29-D1352D4DBE7D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121418-7D59-422D-B55E-4A6DB72313C6}">
      <dgm:prSet/>
      <dgm:spPr/>
      <dgm:t>
        <a:bodyPr/>
        <a:lstStyle/>
        <a:p>
          <a:r>
            <a:rPr lang="pt-BR" b="1" i="0"/>
            <a:t>Mensurar o Impacto Educacional: </a:t>
          </a:r>
          <a:endParaRPr lang="en-US"/>
        </a:p>
      </dgm:t>
    </dgm:pt>
    <dgm:pt modelId="{80F879B9-FE7E-4932-B171-53A4654666A6}" type="parTrans" cxnId="{47BC3130-EF53-448F-8C24-8EF479C60BE8}">
      <dgm:prSet/>
      <dgm:spPr/>
      <dgm:t>
        <a:bodyPr/>
        <a:lstStyle/>
        <a:p>
          <a:endParaRPr lang="en-US"/>
        </a:p>
      </dgm:t>
    </dgm:pt>
    <dgm:pt modelId="{FE05A494-A156-435E-9094-33030B348C52}" type="sibTrans" cxnId="{47BC3130-EF53-448F-8C24-8EF479C60BE8}">
      <dgm:prSet/>
      <dgm:spPr/>
      <dgm:t>
        <a:bodyPr/>
        <a:lstStyle/>
        <a:p>
          <a:endParaRPr lang="en-US"/>
        </a:p>
      </dgm:t>
    </dgm:pt>
    <dgm:pt modelId="{ED5D7E93-2CE4-41DE-8961-2FFADE8EA890}">
      <dgm:prSet/>
      <dgm:spPr/>
      <dgm:t>
        <a:bodyPr/>
        <a:lstStyle/>
        <a:p>
          <a:r>
            <a:rPr lang="pt-BR" i="0"/>
            <a:t>Avaliar como as ações da ONG têm contribuído para o desenvolvimento educacional das crianças e jovens atendidos.</a:t>
          </a:r>
          <a:endParaRPr lang="en-US"/>
        </a:p>
      </dgm:t>
    </dgm:pt>
    <dgm:pt modelId="{D85A80BE-D98A-4670-AEB0-DB98085C7AB6}" type="parTrans" cxnId="{BCD074D8-6E2D-4E02-858C-C7DFB57A948D}">
      <dgm:prSet/>
      <dgm:spPr/>
      <dgm:t>
        <a:bodyPr/>
        <a:lstStyle/>
        <a:p>
          <a:endParaRPr lang="en-US"/>
        </a:p>
      </dgm:t>
    </dgm:pt>
    <dgm:pt modelId="{4EAE0EC8-9322-4B78-A47F-25981F8030C3}" type="sibTrans" cxnId="{BCD074D8-6E2D-4E02-858C-C7DFB57A948D}">
      <dgm:prSet/>
      <dgm:spPr/>
      <dgm:t>
        <a:bodyPr/>
        <a:lstStyle/>
        <a:p>
          <a:endParaRPr lang="en-US"/>
        </a:p>
      </dgm:t>
    </dgm:pt>
    <dgm:pt modelId="{3A8D3D39-0995-4A7A-8578-BFC1938EF143}">
      <dgm:prSet/>
      <dgm:spPr/>
      <dgm:t>
        <a:bodyPr/>
        <a:lstStyle/>
        <a:p>
          <a:r>
            <a:rPr lang="pt-BR" b="1" i="0"/>
            <a:t>Apoiar a Tomada de Decisões:</a:t>
          </a:r>
          <a:endParaRPr lang="en-US"/>
        </a:p>
      </dgm:t>
    </dgm:pt>
    <dgm:pt modelId="{09E5445A-689C-4268-B79E-9531BFB5B03B}" type="parTrans" cxnId="{9957F5C7-B67A-4A0C-B110-272876056C4A}">
      <dgm:prSet/>
      <dgm:spPr/>
      <dgm:t>
        <a:bodyPr/>
        <a:lstStyle/>
        <a:p>
          <a:endParaRPr lang="en-US"/>
        </a:p>
      </dgm:t>
    </dgm:pt>
    <dgm:pt modelId="{046951B2-8CB9-4D7E-8FE9-46EAC584F696}" type="sibTrans" cxnId="{9957F5C7-B67A-4A0C-B110-272876056C4A}">
      <dgm:prSet/>
      <dgm:spPr/>
      <dgm:t>
        <a:bodyPr/>
        <a:lstStyle/>
        <a:p>
          <a:endParaRPr lang="en-US"/>
        </a:p>
      </dgm:t>
    </dgm:pt>
    <dgm:pt modelId="{10E6B60D-2AC9-4CD7-B745-43CB3001D4CC}">
      <dgm:prSet/>
      <dgm:spPr/>
      <dgm:t>
        <a:bodyPr/>
        <a:lstStyle/>
        <a:p>
          <a:r>
            <a:rPr lang="pt-BR" b="0" i="0"/>
            <a:t>Fornecer informações baseadas em dados que possibilitem decisões mais informadas e eficazes sobre o futuro das ações da ONG.</a:t>
          </a:r>
          <a:endParaRPr lang="en-US"/>
        </a:p>
      </dgm:t>
    </dgm:pt>
    <dgm:pt modelId="{0A873D02-5E67-4986-9639-E80607E1CA46}" type="parTrans" cxnId="{3C9844AC-1916-4653-94E7-5EEB56BFFDA6}">
      <dgm:prSet/>
      <dgm:spPr/>
      <dgm:t>
        <a:bodyPr/>
        <a:lstStyle/>
        <a:p>
          <a:endParaRPr lang="en-US"/>
        </a:p>
      </dgm:t>
    </dgm:pt>
    <dgm:pt modelId="{2D768FE0-F7A3-47B2-893F-80F5C1862887}" type="sibTrans" cxnId="{3C9844AC-1916-4653-94E7-5EEB56BFFDA6}">
      <dgm:prSet/>
      <dgm:spPr/>
      <dgm:t>
        <a:bodyPr/>
        <a:lstStyle/>
        <a:p>
          <a:endParaRPr lang="en-US"/>
        </a:p>
      </dgm:t>
    </dgm:pt>
    <dgm:pt modelId="{EDA1A32A-B6ED-4BB4-ABC1-3FFB90CBE08A}">
      <dgm:prSet/>
      <dgm:spPr/>
      <dgm:t>
        <a:bodyPr/>
        <a:lstStyle/>
        <a:p>
          <a:r>
            <a:rPr lang="pt-BR" b="1"/>
            <a:t>Identificar Oportunidades:</a:t>
          </a:r>
          <a:endParaRPr lang="en-US"/>
        </a:p>
      </dgm:t>
    </dgm:pt>
    <dgm:pt modelId="{F7054CB5-DAEF-4C29-A3FF-F834EA52245F}" type="parTrans" cxnId="{2646EB10-4A88-4271-8A8B-A6A13BD40A08}">
      <dgm:prSet/>
      <dgm:spPr/>
      <dgm:t>
        <a:bodyPr/>
        <a:lstStyle/>
        <a:p>
          <a:endParaRPr lang="en-US"/>
        </a:p>
      </dgm:t>
    </dgm:pt>
    <dgm:pt modelId="{A3AAA780-6F40-4CFA-B575-74AEB2DC76B4}" type="sibTrans" cxnId="{2646EB10-4A88-4271-8A8B-A6A13BD40A08}">
      <dgm:prSet/>
      <dgm:spPr/>
      <dgm:t>
        <a:bodyPr/>
        <a:lstStyle/>
        <a:p>
          <a:endParaRPr lang="en-US"/>
        </a:p>
      </dgm:t>
    </dgm:pt>
    <dgm:pt modelId="{C5679E0C-0965-494D-AB88-A1426B4707D1}">
      <dgm:prSet/>
      <dgm:spPr/>
      <dgm:t>
        <a:bodyPr/>
        <a:lstStyle/>
        <a:p>
          <a:r>
            <a:rPr lang="pt-BR"/>
            <a:t>Detectar áreas que possam ser aprimoradas, com base nas tendências e padrões observados nos dados.</a:t>
          </a:r>
          <a:endParaRPr lang="en-US"/>
        </a:p>
      </dgm:t>
    </dgm:pt>
    <dgm:pt modelId="{730F882F-A165-4959-B892-5B7BCB355056}" type="parTrans" cxnId="{5DE4E44C-B64B-4B08-ACB4-B6A046341953}">
      <dgm:prSet/>
      <dgm:spPr/>
      <dgm:t>
        <a:bodyPr/>
        <a:lstStyle/>
        <a:p>
          <a:endParaRPr lang="en-US"/>
        </a:p>
      </dgm:t>
    </dgm:pt>
    <dgm:pt modelId="{D8B2EAFB-6943-4120-8B0F-5C0C6A8A46CB}" type="sibTrans" cxnId="{5DE4E44C-B64B-4B08-ACB4-B6A046341953}">
      <dgm:prSet/>
      <dgm:spPr/>
      <dgm:t>
        <a:bodyPr/>
        <a:lstStyle/>
        <a:p>
          <a:endParaRPr lang="en-US"/>
        </a:p>
      </dgm:t>
    </dgm:pt>
    <dgm:pt modelId="{42EF93C6-9F64-4B0C-BF65-009072E9F129}">
      <dgm:prSet/>
      <dgm:spPr/>
      <dgm:t>
        <a:bodyPr/>
        <a:lstStyle/>
        <a:p>
          <a:r>
            <a:rPr lang="pt-BR" b="1" i="0"/>
            <a:t>Maximizar o Alcance e os Resultados:</a:t>
          </a:r>
          <a:endParaRPr lang="en-US"/>
        </a:p>
      </dgm:t>
    </dgm:pt>
    <dgm:pt modelId="{569C4E10-2EDC-4B32-9FF9-F709ECBFCF30}" type="parTrans" cxnId="{4700DA85-FA0A-42B5-B002-D46E38E354AB}">
      <dgm:prSet/>
      <dgm:spPr/>
      <dgm:t>
        <a:bodyPr/>
        <a:lstStyle/>
        <a:p>
          <a:endParaRPr lang="en-US"/>
        </a:p>
      </dgm:t>
    </dgm:pt>
    <dgm:pt modelId="{24DE06C5-39F7-4364-A4E4-553339A85CFE}" type="sibTrans" cxnId="{4700DA85-FA0A-42B5-B002-D46E38E354AB}">
      <dgm:prSet/>
      <dgm:spPr/>
      <dgm:t>
        <a:bodyPr/>
        <a:lstStyle/>
        <a:p>
          <a:endParaRPr lang="en-US"/>
        </a:p>
      </dgm:t>
    </dgm:pt>
    <dgm:pt modelId="{7F511CB6-A73A-4D46-BA87-AF4251D5D42B}">
      <dgm:prSet/>
      <dgm:spPr/>
      <dgm:t>
        <a:bodyPr/>
        <a:lstStyle/>
        <a:p>
          <a:r>
            <a:rPr lang="pt-BR"/>
            <a:t>Garantir que os recursos sejam aplicados de forma estratégica, gerando o maior impacto possível nas comunidades atendidas.</a:t>
          </a:r>
          <a:endParaRPr lang="en-US"/>
        </a:p>
      </dgm:t>
    </dgm:pt>
    <dgm:pt modelId="{E2DC1B35-8722-4828-8D7F-77B1AAC8C272}" type="parTrans" cxnId="{7D172F00-7163-48F7-8A97-2E1224904D13}">
      <dgm:prSet/>
      <dgm:spPr/>
      <dgm:t>
        <a:bodyPr/>
        <a:lstStyle/>
        <a:p>
          <a:endParaRPr lang="en-US"/>
        </a:p>
      </dgm:t>
    </dgm:pt>
    <dgm:pt modelId="{A1DF4063-446C-45D8-A690-9CBDB7312734}" type="sibTrans" cxnId="{7D172F00-7163-48F7-8A97-2E1224904D13}">
      <dgm:prSet/>
      <dgm:spPr/>
      <dgm:t>
        <a:bodyPr/>
        <a:lstStyle/>
        <a:p>
          <a:endParaRPr lang="en-US"/>
        </a:p>
      </dgm:t>
    </dgm:pt>
    <dgm:pt modelId="{2431DF7D-F133-4D72-9D3E-319B65A33ACE}" type="pres">
      <dgm:prSet presAssocID="{BE69792C-450D-4816-9F29-D1352D4DBE7D}" presName="Name0" presStyleCnt="0">
        <dgm:presLayoutVars>
          <dgm:dir/>
          <dgm:resizeHandles val="exact"/>
        </dgm:presLayoutVars>
      </dgm:prSet>
      <dgm:spPr/>
    </dgm:pt>
    <dgm:pt modelId="{B0CEF341-D4FF-4E18-AC72-EEAF27F70A2A}" type="pres">
      <dgm:prSet presAssocID="{44121418-7D59-422D-B55E-4A6DB72313C6}" presName="node" presStyleLbl="node1" presStyleIdx="0" presStyleCnt="8">
        <dgm:presLayoutVars>
          <dgm:bulletEnabled val="1"/>
        </dgm:presLayoutVars>
      </dgm:prSet>
      <dgm:spPr/>
    </dgm:pt>
    <dgm:pt modelId="{BEF6F47C-7440-4EC4-9454-A63F7289D3E9}" type="pres">
      <dgm:prSet presAssocID="{FE05A494-A156-435E-9094-33030B348C52}" presName="sibTrans" presStyleLbl="sibTrans1D1" presStyleIdx="0" presStyleCnt="7"/>
      <dgm:spPr/>
    </dgm:pt>
    <dgm:pt modelId="{D7E2EE91-F517-45F0-B599-5370D86EC96D}" type="pres">
      <dgm:prSet presAssocID="{FE05A494-A156-435E-9094-33030B348C52}" presName="connectorText" presStyleLbl="sibTrans1D1" presStyleIdx="0" presStyleCnt="7"/>
      <dgm:spPr/>
    </dgm:pt>
    <dgm:pt modelId="{E4E30FE6-9E5F-493A-B56D-38D37CDB4204}" type="pres">
      <dgm:prSet presAssocID="{ED5D7E93-2CE4-41DE-8961-2FFADE8EA890}" presName="node" presStyleLbl="node1" presStyleIdx="1" presStyleCnt="8">
        <dgm:presLayoutVars>
          <dgm:bulletEnabled val="1"/>
        </dgm:presLayoutVars>
      </dgm:prSet>
      <dgm:spPr/>
    </dgm:pt>
    <dgm:pt modelId="{71519EA5-3451-4D40-BE40-16BD1BEAE4FE}" type="pres">
      <dgm:prSet presAssocID="{4EAE0EC8-9322-4B78-A47F-25981F8030C3}" presName="sibTrans" presStyleLbl="sibTrans1D1" presStyleIdx="1" presStyleCnt="7"/>
      <dgm:spPr/>
    </dgm:pt>
    <dgm:pt modelId="{0CA74003-F8F2-426A-AAC7-4ABB427D28BD}" type="pres">
      <dgm:prSet presAssocID="{4EAE0EC8-9322-4B78-A47F-25981F8030C3}" presName="connectorText" presStyleLbl="sibTrans1D1" presStyleIdx="1" presStyleCnt="7"/>
      <dgm:spPr/>
    </dgm:pt>
    <dgm:pt modelId="{71903333-11B4-47C1-A217-D2769E07379B}" type="pres">
      <dgm:prSet presAssocID="{3A8D3D39-0995-4A7A-8578-BFC1938EF143}" presName="node" presStyleLbl="node1" presStyleIdx="2" presStyleCnt="8">
        <dgm:presLayoutVars>
          <dgm:bulletEnabled val="1"/>
        </dgm:presLayoutVars>
      </dgm:prSet>
      <dgm:spPr/>
    </dgm:pt>
    <dgm:pt modelId="{2586AFFC-8B7E-4835-B9F1-2BF32F06A453}" type="pres">
      <dgm:prSet presAssocID="{046951B2-8CB9-4D7E-8FE9-46EAC584F696}" presName="sibTrans" presStyleLbl="sibTrans1D1" presStyleIdx="2" presStyleCnt="7"/>
      <dgm:spPr/>
    </dgm:pt>
    <dgm:pt modelId="{32557061-5B83-4170-9A20-776DDA1D57FB}" type="pres">
      <dgm:prSet presAssocID="{046951B2-8CB9-4D7E-8FE9-46EAC584F696}" presName="connectorText" presStyleLbl="sibTrans1D1" presStyleIdx="2" presStyleCnt="7"/>
      <dgm:spPr/>
    </dgm:pt>
    <dgm:pt modelId="{92DE82B9-9D99-4176-8F65-A431D0BBB9BF}" type="pres">
      <dgm:prSet presAssocID="{10E6B60D-2AC9-4CD7-B745-43CB3001D4CC}" presName="node" presStyleLbl="node1" presStyleIdx="3" presStyleCnt="8">
        <dgm:presLayoutVars>
          <dgm:bulletEnabled val="1"/>
        </dgm:presLayoutVars>
      </dgm:prSet>
      <dgm:spPr/>
    </dgm:pt>
    <dgm:pt modelId="{7E008EC2-2C1F-443F-A037-4AE0E635779B}" type="pres">
      <dgm:prSet presAssocID="{2D768FE0-F7A3-47B2-893F-80F5C1862887}" presName="sibTrans" presStyleLbl="sibTrans1D1" presStyleIdx="3" presStyleCnt="7"/>
      <dgm:spPr/>
    </dgm:pt>
    <dgm:pt modelId="{72E97590-0BE0-4D0E-83BF-8E18F85E3C55}" type="pres">
      <dgm:prSet presAssocID="{2D768FE0-F7A3-47B2-893F-80F5C1862887}" presName="connectorText" presStyleLbl="sibTrans1D1" presStyleIdx="3" presStyleCnt="7"/>
      <dgm:spPr/>
    </dgm:pt>
    <dgm:pt modelId="{64ED69DB-C2B0-4E9E-AD30-6A4625370016}" type="pres">
      <dgm:prSet presAssocID="{EDA1A32A-B6ED-4BB4-ABC1-3FFB90CBE08A}" presName="node" presStyleLbl="node1" presStyleIdx="4" presStyleCnt="8">
        <dgm:presLayoutVars>
          <dgm:bulletEnabled val="1"/>
        </dgm:presLayoutVars>
      </dgm:prSet>
      <dgm:spPr/>
    </dgm:pt>
    <dgm:pt modelId="{4BE96DFC-9B31-4516-921D-4A989EFF11CF}" type="pres">
      <dgm:prSet presAssocID="{A3AAA780-6F40-4CFA-B575-74AEB2DC76B4}" presName="sibTrans" presStyleLbl="sibTrans1D1" presStyleIdx="4" presStyleCnt="7"/>
      <dgm:spPr/>
    </dgm:pt>
    <dgm:pt modelId="{174CD2F4-A491-4848-AD4E-6E4E0CBFAC42}" type="pres">
      <dgm:prSet presAssocID="{A3AAA780-6F40-4CFA-B575-74AEB2DC76B4}" presName="connectorText" presStyleLbl="sibTrans1D1" presStyleIdx="4" presStyleCnt="7"/>
      <dgm:spPr/>
    </dgm:pt>
    <dgm:pt modelId="{F34A241C-CFE0-4D2C-BD8D-945B0773124E}" type="pres">
      <dgm:prSet presAssocID="{C5679E0C-0965-494D-AB88-A1426B4707D1}" presName="node" presStyleLbl="node1" presStyleIdx="5" presStyleCnt="8">
        <dgm:presLayoutVars>
          <dgm:bulletEnabled val="1"/>
        </dgm:presLayoutVars>
      </dgm:prSet>
      <dgm:spPr/>
    </dgm:pt>
    <dgm:pt modelId="{6AA3A159-A4E4-45A5-A952-142EF0567735}" type="pres">
      <dgm:prSet presAssocID="{D8B2EAFB-6943-4120-8B0F-5C0C6A8A46CB}" presName="sibTrans" presStyleLbl="sibTrans1D1" presStyleIdx="5" presStyleCnt="7"/>
      <dgm:spPr/>
    </dgm:pt>
    <dgm:pt modelId="{C6B221A9-848B-4592-AC37-F673369B8663}" type="pres">
      <dgm:prSet presAssocID="{D8B2EAFB-6943-4120-8B0F-5C0C6A8A46CB}" presName="connectorText" presStyleLbl="sibTrans1D1" presStyleIdx="5" presStyleCnt="7"/>
      <dgm:spPr/>
    </dgm:pt>
    <dgm:pt modelId="{BF1A6A85-A8C9-4DDA-A557-F8C48D6792C0}" type="pres">
      <dgm:prSet presAssocID="{42EF93C6-9F64-4B0C-BF65-009072E9F129}" presName="node" presStyleLbl="node1" presStyleIdx="6" presStyleCnt="8">
        <dgm:presLayoutVars>
          <dgm:bulletEnabled val="1"/>
        </dgm:presLayoutVars>
      </dgm:prSet>
      <dgm:spPr/>
    </dgm:pt>
    <dgm:pt modelId="{7B194DE5-717D-487F-9C2E-D3D43FFDE899}" type="pres">
      <dgm:prSet presAssocID="{24DE06C5-39F7-4364-A4E4-553339A85CFE}" presName="sibTrans" presStyleLbl="sibTrans1D1" presStyleIdx="6" presStyleCnt="7"/>
      <dgm:spPr/>
    </dgm:pt>
    <dgm:pt modelId="{D3DAD22A-86D8-435B-A82E-8C9E3EFA793B}" type="pres">
      <dgm:prSet presAssocID="{24DE06C5-39F7-4364-A4E4-553339A85CFE}" presName="connectorText" presStyleLbl="sibTrans1D1" presStyleIdx="6" presStyleCnt="7"/>
      <dgm:spPr/>
    </dgm:pt>
    <dgm:pt modelId="{3689F403-B310-456C-BAA2-CC5F23AB4487}" type="pres">
      <dgm:prSet presAssocID="{7F511CB6-A73A-4D46-BA87-AF4251D5D42B}" presName="node" presStyleLbl="node1" presStyleIdx="7" presStyleCnt="8">
        <dgm:presLayoutVars>
          <dgm:bulletEnabled val="1"/>
        </dgm:presLayoutVars>
      </dgm:prSet>
      <dgm:spPr/>
    </dgm:pt>
  </dgm:ptLst>
  <dgm:cxnLst>
    <dgm:cxn modelId="{7D172F00-7163-48F7-8A97-2E1224904D13}" srcId="{BE69792C-450D-4816-9F29-D1352D4DBE7D}" destId="{7F511CB6-A73A-4D46-BA87-AF4251D5D42B}" srcOrd="7" destOrd="0" parTransId="{E2DC1B35-8722-4828-8D7F-77B1AAC8C272}" sibTransId="{A1DF4063-446C-45D8-A690-9CBDB7312734}"/>
    <dgm:cxn modelId="{6A873B05-A6AF-4065-AE89-67C899A51BA2}" type="presOf" srcId="{FE05A494-A156-435E-9094-33030B348C52}" destId="{BEF6F47C-7440-4EC4-9454-A63F7289D3E9}" srcOrd="0" destOrd="0" presId="urn:microsoft.com/office/officeart/2016/7/layout/RepeatingBendingProcessNew"/>
    <dgm:cxn modelId="{2646EB10-4A88-4271-8A8B-A6A13BD40A08}" srcId="{BE69792C-450D-4816-9F29-D1352D4DBE7D}" destId="{EDA1A32A-B6ED-4BB4-ABC1-3FFB90CBE08A}" srcOrd="4" destOrd="0" parTransId="{F7054CB5-DAEF-4C29-A3FF-F834EA52245F}" sibTransId="{A3AAA780-6F40-4CFA-B575-74AEB2DC76B4}"/>
    <dgm:cxn modelId="{CE998E22-8288-4A39-B7BA-C5A20D89EB69}" type="presOf" srcId="{4EAE0EC8-9322-4B78-A47F-25981F8030C3}" destId="{71519EA5-3451-4D40-BE40-16BD1BEAE4FE}" srcOrd="0" destOrd="0" presId="urn:microsoft.com/office/officeart/2016/7/layout/RepeatingBendingProcessNew"/>
    <dgm:cxn modelId="{FDC45E2A-C583-4B76-A901-C6C04E5D2F78}" type="presOf" srcId="{2D768FE0-F7A3-47B2-893F-80F5C1862887}" destId="{72E97590-0BE0-4D0E-83BF-8E18F85E3C55}" srcOrd="1" destOrd="0" presId="urn:microsoft.com/office/officeart/2016/7/layout/RepeatingBendingProcessNew"/>
    <dgm:cxn modelId="{47BC3130-EF53-448F-8C24-8EF479C60BE8}" srcId="{BE69792C-450D-4816-9F29-D1352D4DBE7D}" destId="{44121418-7D59-422D-B55E-4A6DB72313C6}" srcOrd="0" destOrd="0" parTransId="{80F879B9-FE7E-4932-B171-53A4654666A6}" sibTransId="{FE05A494-A156-435E-9094-33030B348C52}"/>
    <dgm:cxn modelId="{DB251B33-1762-4D64-97F2-196DABE76AD1}" type="presOf" srcId="{2D768FE0-F7A3-47B2-893F-80F5C1862887}" destId="{7E008EC2-2C1F-443F-A037-4AE0E635779B}" srcOrd="0" destOrd="0" presId="urn:microsoft.com/office/officeart/2016/7/layout/RepeatingBendingProcessNew"/>
    <dgm:cxn modelId="{D79ACB39-788C-4F9C-92CA-FAF0EF499710}" type="presOf" srcId="{A3AAA780-6F40-4CFA-B575-74AEB2DC76B4}" destId="{4BE96DFC-9B31-4516-921D-4A989EFF11CF}" srcOrd="0" destOrd="0" presId="urn:microsoft.com/office/officeart/2016/7/layout/RepeatingBendingProcessNew"/>
    <dgm:cxn modelId="{0B5B385F-DDB5-48CA-895C-46C5BD02867A}" type="presOf" srcId="{BE69792C-450D-4816-9F29-D1352D4DBE7D}" destId="{2431DF7D-F133-4D72-9D3E-319B65A33ACE}" srcOrd="0" destOrd="0" presId="urn:microsoft.com/office/officeart/2016/7/layout/RepeatingBendingProcessNew"/>
    <dgm:cxn modelId="{772DBC4C-7D40-4E74-B145-95A7C62A7B46}" type="presOf" srcId="{D8B2EAFB-6943-4120-8B0F-5C0C6A8A46CB}" destId="{6AA3A159-A4E4-45A5-A952-142EF0567735}" srcOrd="0" destOrd="0" presId="urn:microsoft.com/office/officeart/2016/7/layout/RepeatingBendingProcessNew"/>
    <dgm:cxn modelId="{5DE4E44C-B64B-4B08-ACB4-B6A046341953}" srcId="{BE69792C-450D-4816-9F29-D1352D4DBE7D}" destId="{C5679E0C-0965-494D-AB88-A1426B4707D1}" srcOrd="5" destOrd="0" parTransId="{730F882F-A165-4959-B892-5B7BCB355056}" sibTransId="{D8B2EAFB-6943-4120-8B0F-5C0C6A8A46CB}"/>
    <dgm:cxn modelId="{83C03C52-0AD0-46A1-813A-CA0451247527}" type="presOf" srcId="{24DE06C5-39F7-4364-A4E4-553339A85CFE}" destId="{D3DAD22A-86D8-435B-A82E-8C9E3EFA793B}" srcOrd="1" destOrd="0" presId="urn:microsoft.com/office/officeart/2016/7/layout/RepeatingBendingProcessNew"/>
    <dgm:cxn modelId="{2FDC4C73-84C6-482B-B44B-5E4120D497CE}" type="presOf" srcId="{24DE06C5-39F7-4364-A4E4-553339A85CFE}" destId="{7B194DE5-717D-487F-9C2E-D3D43FFDE899}" srcOrd="0" destOrd="0" presId="urn:microsoft.com/office/officeart/2016/7/layout/RepeatingBendingProcessNew"/>
    <dgm:cxn modelId="{F0C60C57-54BC-415C-9CFF-6817FAA1244E}" type="presOf" srcId="{44121418-7D59-422D-B55E-4A6DB72313C6}" destId="{B0CEF341-D4FF-4E18-AC72-EEAF27F70A2A}" srcOrd="0" destOrd="0" presId="urn:microsoft.com/office/officeart/2016/7/layout/RepeatingBendingProcessNew"/>
    <dgm:cxn modelId="{90EE4057-9975-48DC-8AE7-D52D9EEF49B8}" type="presOf" srcId="{ED5D7E93-2CE4-41DE-8961-2FFADE8EA890}" destId="{E4E30FE6-9E5F-493A-B56D-38D37CDB4204}" srcOrd="0" destOrd="0" presId="urn:microsoft.com/office/officeart/2016/7/layout/RepeatingBendingProcessNew"/>
    <dgm:cxn modelId="{4700DA85-FA0A-42B5-B002-D46E38E354AB}" srcId="{BE69792C-450D-4816-9F29-D1352D4DBE7D}" destId="{42EF93C6-9F64-4B0C-BF65-009072E9F129}" srcOrd="6" destOrd="0" parTransId="{569C4E10-2EDC-4B32-9FF9-F709ECBFCF30}" sibTransId="{24DE06C5-39F7-4364-A4E4-553339A85CFE}"/>
    <dgm:cxn modelId="{C31BDC8F-A3AD-414C-BF0A-EDC1C5C3F489}" type="presOf" srcId="{046951B2-8CB9-4D7E-8FE9-46EAC584F696}" destId="{2586AFFC-8B7E-4835-B9F1-2BF32F06A453}" srcOrd="0" destOrd="0" presId="urn:microsoft.com/office/officeart/2016/7/layout/RepeatingBendingProcessNew"/>
    <dgm:cxn modelId="{A9538798-7A4C-4A70-A7EC-924E8B803AED}" type="presOf" srcId="{A3AAA780-6F40-4CFA-B575-74AEB2DC76B4}" destId="{174CD2F4-A491-4848-AD4E-6E4E0CBFAC42}" srcOrd="1" destOrd="0" presId="urn:microsoft.com/office/officeart/2016/7/layout/RepeatingBendingProcessNew"/>
    <dgm:cxn modelId="{DC6A779E-FB42-48D9-BEC3-9408768336F5}" type="presOf" srcId="{7F511CB6-A73A-4D46-BA87-AF4251D5D42B}" destId="{3689F403-B310-456C-BAA2-CC5F23AB4487}" srcOrd="0" destOrd="0" presId="urn:microsoft.com/office/officeart/2016/7/layout/RepeatingBendingProcessNew"/>
    <dgm:cxn modelId="{E8A094A2-4BC0-4A7E-A8A5-948AB2C2FE23}" type="presOf" srcId="{42EF93C6-9F64-4B0C-BF65-009072E9F129}" destId="{BF1A6A85-A8C9-4DDA-A557-F8C48D6792C0}" srcOrd="0" destOrd="0" presId="urn:microsoft.com/office/officeart/2016/7/layout/RepeatingBendingProcessNew"/>
    <dgm:cxn modelId="{3C9844AC-1916-4653-94E7-5EEB56BFFDA6}" srcId="{BE69792C-450D-4816-9F29-D1352D4DBE7D}" destId="{10E6B60D-2AC9-4CD7-B745-43CB3001D4CC}" srcOrd="3" destOrd="0" parTransId="{0A873D02-5E67-4986-9639-E80607E1CA46}" sibTransId="{2D768FE0-F7A3-47B2-893F-80F5C1862887}"/>
    <dgm:cxn modelId="{997F36B1-7B39-4C46-990B-E5F97C9409A9}" type="presOf" srcId="{C5679E0C-0965-494D-AB88-A1426B4707D1}" destId="{F34A241C-CFE0-4D2C-BD8D-945B0773124E}" srcOrd="0" destOrd="0" presId="urn:microsoft.com/office/officeart/2016/7/layout/RepeatingBendingProcessNew"/>
    <dgm:cxn modelId="{B5D17ABA-4CC3-428B-A91D-D8760B143CD5}" type="presOf" srcId="{046951B2-8CB9-4D7E-8FE9-46EAC584F696}" destId="{32557061-5B83-4170-9A20-776DDA1D57FB}" srcOrd="1" destOrd="0" presId="urn:microsoft.com/office/officeart/2016/7/layout/RepeatingBendingProcessNew"/>
    <dgm:cxn modelId="{A3615DBC-5C9D-46E7-9AA6-AE60C553F726}" type="presOf" srcId="{10E6B60D-2AC9-4CD7-B745-43CB3001D4CC}" destId="{92DE82B9-9D99-4176-8F65-A431D0BBB9BF}" srcOrd="0" destOrd="0" presId="urn:microsoft.com/office/officeart/2016/7/layout/RepeatingBendingProcessNew"/>
    <dgm:cxn modelId="{86ECC0BC-BAFD-4CEB-9B12-935168034BB4}" type="presOf" srcId="{3A8D3D39-0995-4A7A-8578-BFC1938EF143}" destId="{71903333-11B4-47C1-A217-D2769E07379B}" srcOrd="0" destOrd="0" presId="urn:microsoft.com/office/officeart/2016/7/layout/RepeatingBendingProcessNew"/>
    <dgm:cxn modelId="{B1CAC9BE-8DA4-47FB-A7B1-DEE0AD772E33}" type="presOf" srcId="{FE05A494-A156-435E-9094-33030B348C52}" destId="{D7E2EE91-F517-45F0-B599-5370D86EC96D}" srcOrd="1" destOrd="0" presId="urn:microsoft.com/office/officeart/2016/7/layout/RepeatingBendingProcessNew"/>
    <dgm:cxn modelId="{9957F5C7-B67A-4A0C-B110-272876056C4A}" srcId="{BE69792C-450D-4816-9F29-D1352D4DBE7D}" destId="{3A8D3D39-0995-4A7A-8578-BFC1938EF143}" srcOrd="2" destOrd="0" parTransId="{09E5445A-689C-4268-B79E-9531BFB5B03B}" sibTransId="{046951B2-8CB9-4D7E-8FE9-46EAC584F696}"/>
    <dgm:cxn modelId="{5FBFE5D4-FB39-4C66-B7A7-76FBFA359838}" type="presOf" srcId="{4EAE0EC8-9322-4B78-A47F-25981F8030C3}" destId="{0CA74003-F8F2-426A-AAC7-4ABB427D28BD}" srcOrd="1" destOrd="0" presId="urn:microsoft.com/office/officeart/2016/7/layout/RepeatingBendingProcessNew"/>
    <dgm:cxn modelId="{BCD074D8-6E2D-4E02-858C-C7DFB57A948D}" srcId="{BE69792C-450D-4816-9F29-D1352D4DBE7D}" destId="{ED5D7E93-2CE4-41DE-8961-2FFADE8EA890}" srcOrd="1" destOrd="0" parTransId="{D85A80BE-D98A-4670-AEB0-DB98085C7AB6}" sibTransId="{4EAE0EC8-9322-4B78-A47F-25981F8030C3}"/>
    <dgm:cxn modelId="{B32177F4-6455-44C6-A959-439CA5F427F2}" type="presOf" srcId="{D8B2EAFB-6943-4120-8B0F-5C0C6A8A46CB}" destId="{C6B221A9-848B-4592-AC37-F673369B8663}" srcOrd="1" destOrd="0" presId="urn:microsoft.com/office/officeart/2016/7/layout/RepeatingBendingProcessNew"/>
    <dgm:cxn modelId="{4D44A2FF-ACCF-49D8-8BA8-71A71C644E02}" type="presOf" srcId="{EDA1A32A-B6ED-4BB4-ABC1-3FFB90CBE08A}" destId="{64ED69DB-C2B0-4E9E-AD30-6A4625370016}" srcOrd="0" destOrd="0" presId="urn:microsoft.com/office/officeart/2016/7/layout/RepeatingBendingProcessNew"/>
    <dgm:cxn modelId="{28844930-8199-4F0B-9B8E-0AED0CBE19AE}" type="presParOf" srcId="{2431DF7D-F133-4D72-9D3E-319B65A33ACE}" destId="{B0CEF341-D4FF-4E18-AC72-EEAF27F70A2A}" srcOrd="0" destOrd="0" presId="urn:microsoft.com/office/officeart/2016/7/layout/RepeatingBendingProcessNew"/>
    <dgm:cxn modelId="{9AE8A427-DB6C-41E4-A8CA-F6067C09867B}" type="presParOf" srcId="{2431DF7D-F133-4D72-9D3E-319B65A33ACE}" destId="{BEF6F47C-7440-4EC4-9454-A63F7289D3E9}" srcOrd="1" destOrd="0" presId="urn:microsoft.com/office/officeart/2016/7/layout/RepeatingBendingProcessNew"/>
    <dgm:cxn modelId="{EB07CBE3-9DB8-4181-8E3A-215E7A4E1BA1}" type="presParOf" srcId="{BEF6F47C-7440-4EC4-9454-A63F7289D3E9}" destId="{D7E2EE91-F517-45F0-B599-5370D86EC96D}" srcOrd="0" destOrd="0" presId="urn:microsoft.com/office/officeart/2016/7/layout/RepeatingBendingProcessNew"/>
    <dgm:cxn modelId="{BE64A638-8BC2-4106-81AC-4DF75E1589E6}" type="presParOf" srcId="{2431DF7D-F133-4D72-9D3E-319B65A33ACE}" destId="{E4E30FE6-9E5F-493A-B56D-38D37CDB4204}" srcOrd="2" destOrd="0" presId="urn:microsoft.com/office/officeart/2016/7/layout/RepeatingBendingProcessNew"/>
    <dgm:cxn modelId="{B8BBB0CF-424F-48A0-B008-BA7B0FB90364}" type="presParOf" srcId="{2431DF7D-F133-4D72-9D3E-319B65A33ACE}" destId="{71519EA5-3451-4D40-BE40-16BD1BEAE4FE}" srcOrd="3" destOrd="0" presId="urn:microsoft.com/office/officeart/2016/7/layout/RepeatingBendingProcessNew"/>
    <dgm:cxn modelId="{A55A60B1-5D6D-4640-A80A-AB2E6B663FC6}" type="presParOf" srcId="{71519EA5-3451-4D40-BE40-16BD1BEAE4FE}" destId="{0CA74003-F8F2-426A-AAC7-4ABB427D28BD}" srcOrd="0" destOrd="0" presId="urn:microsoft.com/office/officeart/2016/7/layout/RepeatingBendingProcessNew"/>
    <dgm:cxn modelId="{B9083AA1-B8AA-48D3-AE14-EDCC8A4329B6}" type="presParOf" srcId="{2431DF7D-F133-4D72-9D3E-319B65A33ACE}" destId="{71903333-11B4-47C1-A217-D2769E07379B}" srcOrd="4" destOrd="0" presId="urn:microsoft.com/office/officeart/2016/7/layout/RepeatingBendingProcessNew"/>
    <dgm:cxn modelId="{43FDE32D-2BBF-46FA-B38B-0232866A84BF}" type="presParOf" srcId="{2431DF7D-F133-4D72-9D3E-319B65A33ACE}" destId="{2586AFFC-8B7E-4835-B9F1-2BF32F06A453}" srcOrd="5" destOrd="0" presId="urn:microsoft.com/office/officeart/2016/7/layout/RepeatingBendingProcessNew"/>
    <dgm:cxn modelId="{3581A582-8236-480E-98E1-EF0B941510D5}" type="presParOf" srcId="{2586AFFC-8B7E-4835-B9F1-2BF32F06A453}" destId="{32557061-5B83-4170-9A20-776DDA1D57FB}" srcOrd="0" destOrd="0" presId="urn:microsoft.com/office/officeart/2016/7/layout/RepeatingBendingProcessNew"/>
    <dgm:cxn modelId="{363483A9-6AB1-44EA-8BE8-8E116FA3E5DD}" type="presParOf" srcId="{2431DF7D-F133-4D72-9D3E-319B65A33ACE}" destId="{92DE82B9-9D99-4176-8F65-A431D0BBB9BF}" srcOrd="6" destOrd="0" presId="urn:microsoft.com/office/officeart/2016/7/layout/RepeatingBendingProcessNew"/>
    <dgm:cxn modelId="{89B42224-6B19-40CC-A259-38EC136D7A74}" type="presParOf" srcId="{2431DF7D-F133-4D72-9D3E-319B65A33ACE}" destId="{7E008EC2-2C1F-443F-A037-4AE0E635779B}" srcOrd="7" destOrd="0" presId="urn:microsoft.com/office/officeart/2016/7/layout/RepeatingBendingProcessNew"/>
    <dgm:cxn modelId="{86A55CA4-58C8-492C-B5AD-BCD873AC98BA}" type="presParOf" srcId="{7E008EC2-2C1F-443F-A037-4AE0E635779B}" destId="{72E97590-0BE0-4D0E-83BF-8E18F85E3C55}" srcOrd="0" destOrd="0" presId="urn:microsoft.com/office/officeart/2016/7/layout/RepeatingBendingProcessNew"/>
    <dgm:cxn modelId="{0879AAA3-9D00-4D34-BC85-ADB254C9A071}" type="presParOf" srcId="{2431DF7D-F133-4D72-9D3E-319B65A33ACE}" destId="{64ED69DB-C2B0-4E9E-AD30-6A4625370016}" srcOrd="8" destOrd="0" presId="urn:microsoft.com/office/officeart/2016/7/layout/RepeatingBendingProcessNew"/>
    <dgm:cxn modelId="{B8970F4C-9819-4B50-907A-A535026624BD}" type="presParOf" srcId="{2431DF7D-F133-4D72-9D3E-319B65A33ACE}" destId="{4BE96DFC-9B31-4516-921D-4A989EFF11CF}" srcOrd="9" destOrd="0" presId="urn:microsoft.com/office/officeart/2016/7/layout/RepeatingBendingProcessNew"/>
    <dgm:cxn modelId="{E9D905A2-17AF-4061-BC40-7A4A078D8AF4}" type="presParOf" srcId="{4BE96DFC-9B31-4516-921D-4A989EFF11CF}" destId="{174CD2F4-A491-4848-AD4E-6E4E0CBFAC42}" srcOrd="0" destOrd="0" presId="urn:microsoft.com/office/officeart/2016/7/layout/RepeatingBendingProcessNew"/>
    <dgm:cxn modelId="{6FBF1362-5670-4916-A5A1-3695B0F5D095}" type="presParOf" srcId="{2431DF7D-F133-4D72-9D3E-319B65A33ACE}" destId="{F34A241C-CFE0-4D2C-BD8D-945B0773124E}" srcOrd="10" destOrd="0" presId="urn:microsoft.com/office/officeart/2016/7/layout/RepeatingBendingProcessNew"/>
    <dgm:cxn modelId="{51276548-D2DF-47E1-A34B-1282820B9642}" type="presParOf" srcId="{2431DF7D-F133-4D72-9D3E-319B65A33ACE}" destId="{6AA3A159-A4E4-45A5-A952-142EF0567735}" srcOrd="11" destOrd="0" presId="urn:microsoft.com/office/officeart/2016/7/layout/RepeatingBendingProcessNew"/>
    <dgm:cxn modelId="{AEB49D2D-7EAB-41F3-8507-D561987943B8}" type="presParOf" srcId="{6AA3A159-A4E4-45A5-A952-142EF0567735}" destId="{C6B221A9-848B-4592-AC37-F673369B8663}" srcOrd="0" destOrd="0" presId="urn:microsoft.com/office/officeart/2016/7/layout/RepeatingBendingProcessNew"/>
    <dgm:cxn modelId="{4B00D97D-A5CD-4931-89AD-3F3F5DF84AF3}" type="presParOf" srcId="{2431DF7D-F133-4D72-9D3E-319B65A33ACE}" destId="{BF1A6A85-A8C9-4DDA-A557-F8C48D6792C0}" srcOrd="12" destOrd="0" presId="urn:microsoft.com/office/officeart/2016/7/layout/RepeatingBendingProcessNew"/>
    <dgm:cxn modelId="{0BC0F555-24AD-475F-8949-E8D8E0EBB0D9}" type="presParOf" srcId="{2431DF7D-F133-4D72-9D3E-319B65A33ACE}" destId="{7B194DE5-717D-487F-9C2E-D3D43FFDE899}" srcOrd="13" destOrd="0" presId="urn:microsoft.com/office/officeart/2016/7/layout/RepeatingBendingProcessNew"/>
    <dgm:cxn modelId="{8721860A-5DF3-43C2-853B-E72DB7FE7C21}" type="presParOf" srcId="{7B194DE5-717D-487F-9C2E-D3D43FFDE899}" destId="{D3DAD22A-86D8-435B-A82E-8C9E3EFA793B}" srcOrd="0" destOrd="0" presId="urn:microsoft.com/office/officeart/2016/7/layout/RepeatingBendingProcessNew"/>
    <dgm:cxn modelId="{27B4DEA9-C78C-4C87-A562-F49F820F5E04}" type="presParOf" srcId="{2431DF7D-F133-4D72-9D3E-319B65A33ACE}" destId="{3689F403-B310-456C-BAA2-CC5F23AB448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C82FD5-A4FE-46EB-89D7-BEC228809734}" type="doc">
      <dgm:prSet loTypeId="urn:microsoft.com/office/officeart/2018/2/layout/IconVerticalSolid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FB35C9-C53E-4105-BA7D-5BC3719EC85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Optamos por uma proposta analítica, com o objetivo de demonstrar os impactos que a ONG "Passos Mágicos" tem gerado no desempenho dos estudantes e identificar indicadores de performance essenciais para a tomada de decisões estratégicas.</a:t>
          </a:r>
          <a:endParaRPr lang="en-US" dirty="0"/>
        </a:p>
      </dgm:t>
    </dgm:pt>
    <dgm:pt modelId="{01D41421-14BE-4595-A56D-337A0D9F3CE2}" type="parTrans" cxnId="{3B58761B-8766-4265-B914-272839C8AE20}">
      <dgm:prSet/>
      <dgm:spPr/>
      <dgm:t>
        <a:bodyPr/>
        <a:lstStyle/>
        <a:p>
          <a:endParaRPr lang="en-US"/>
        </a:p>
      </dgm:t>
    </dgm:pt>
    <dgm:pt modelId="{63F7ABE5-EF30-45C1-AEF6-626F5F32782E}" type="sibTrans" cxnId="{3B58761B-8766-4265-B914-272839C8AE20}">
      <dgm:prSet/>
      <dgm:spPr/>
      <dgm:t>
        <a:bodyPr/>
        <a:lstStyle/>
        <a:p>
          <a:endParaRPr lang="en-US"/>
        </a:p>
      </dgm:t>
    </dgm:pt>
    <dgm:pt modelId="{541520B5-F961-4976-9FA6-DBC5C352618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A proposta inclui a criação de um dashboard interativo e a construção de um storytelling que permita contar uma história com os dados. </a:t>
          </a:r>
          <a:endParaRPr lang="en-US" dirty="0"/>
        </a:p>
      </dgm:t>
    </dgm:pt>
    <dgm:pt modelId="{61894DDC-CD1B-47D6-8606-DE4D3D3848FF}" type="parTrans" cxnId="{E983E2C7-449E-492A-8776-B26C01EED04B}">
      <dgm:prSet/>
      <dgm:spPr/>
      <dgm:t>
        <a:bodyPr/>
        <a:lstStyle/>
        <a:p>
          <a:endParaRPr lang="en-US"/>
        </a:p>
      </dgm:t>
    </dgm:pt>
    <dgm:pt modelId="{48423706-C35E-49F2-98B2-58D7D546BE65}" type="sibTrans" cxnId="{E983E2C7-449E-492A-8776-B26C01EED04B}">
      <dgm:prSet/>
      <dgm:spPr/>
      <dgm:t>
        <a:bodyPr/>
        <a:lstStyle/>
        <a:p>
          <a:endParaRPr lang="en-US"/>
        </a:p>
      </dgm:t>
    </dgm:pt>
    <dgm:pt modelId="{07B28F69-BF21-475A-9EFB-C18A460DC7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A ideia é proporcionar à ONG uma visão clara e detalhada do perfil dos estudantes e dos impactos das suas ações educacionais, para que possam tomar decisões mais precisas e eficazes.</a:t>
          </a:r>
          <a:endParaRPr lang="en-US"/>
        </a:p>
      </dgm:t>
    </dgm:pt>
    <dgm:pt modelId="{1B9CA712-E82C-4B67-AE8E-80AEC78A649E}" type="parTrans" cxnId="{E6EFC547-01C6-45E8-86D9-BB684D344F27}">
      <dgm:prSet/>
      <dgm:spPr/>
      <dgm:t>
        <a:bodyPr/>
        <a:lstStyle/>
        <a:p>
          <a:endParaRPr lang="en-US"/>
        </a:p>
      </dgm:t>
    </dgm:pt>
    <dgm:pt modelId="{1DC8D856-C6C7-4112-AC03-2C509A69406D}" type="sibTrans" cxnId="{E6EFC547-01C6-45E8-86D9-BB684D344F27}">
      <dgm:prSet/>
      <dgm:spPr/>
      <dgm:t>
        <a:bodyPr/>
        <a:lstStyle/>
        <a:p>
          <a:endParaRPr lang="en-US"/>
        </a:p>
      </dgm:t>
    </dgm:pt>
    <dgm:pt modelId="{E06D8F36-8DD8-4287-8D16-E30CAB80C52E}" type="pres">
      <dgm:prSet presAssocID="{11C82FD5-A4FE-46EB-89D7-BEC228809734}" presName="root" presStyleCnt="0">
        <dgm:presLayoutVars>
          <dgm:dir/>
          <dgm:resizeHandles val="exact"/>
        </dgm:presLayoutVars>
      </dgm:prSet>
      <dgm:spPr/>
    </dgm:pt>
    <dgm:pt modelId="{A763E941-9DDF-458D-BF8B-4509DF0101C7}" type="pres">
      <dgm:prSet presAssocID="{42FB35C9-C53E-4105-BA7D-5BC3719EC857}" presName="compNode" presStyleCnt="0"/>
      <dgm:spPr/>
    </dgm:pt>
    <dgm:pt modelId="{EA210B6D-2F57-432A-9A19-A7BC11BBB1B2}" type="pres">
      <dgm:prSet presAssocID="{42FB35C9-C53E-4105-BA7D-5BC3719EC857}" presName="bgRect" presStyleLbl="bgShp" presStyleIdx="0" presStyleCnt="3"/>
      <dgm:spPr/>
    </dgm:pt>
    <dgm:pt modelId="{7E46DBA3-B4D7-4A28-ADA0-28A382702302}" type="pres">
      <dgm:prSet presAssocID="{42FB35C9-C53E-4105-BA7D-5BC3719EC8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163957E7-8614-4417-95F5-DEEB4FD6F2C2}" type="pres">
      <dgm:prSet presAssocID="{42FB35C9-C53E-4105-BA7D-5BC3719EC857}" presName="spaceRect" presStyleCnt="0"/>
      <dgm:spPr/>
    </dgm:pt>
    <dgm:pt modelId="{577DD452-8DC0-4FC0-B222-A56D9DEEC0A1}" type="pres">
      <dgm:prSet presAssocID="{42FB35C9-C53E-4105-BA7D-5BC3719EC857}" presName="parTx" presStyleLbl="revTx" presStyleIdx="0" presStyleCnt="3" custScaleX="100000">
        <dgm:presLayoutVars>
          <dgm:chMax val="0"/>
          <dgm:chPref val="0"/>
        </dgm:presLayoutVars>
      </dgm:prSet>
      <dgm:spPr/>
    </dgm:pt>
    <dgm:pt modelId="{4FB87357-4623-4C05-B9F9-FAE6A73A022A}" type="pres">
      <dgm:prSet presAssocID="{63F7ABE5-EF30-45C1-AEF6-626F5F32782E}" presName="sibTrans" presStyleCnt="0"/>
      <dgm:spPr/>
    </dgm:pt>
    <dgm:pt modelId="{1828C1D6-4A60-4F4C-94A3-94864DE0A94B}" type="pres">
      <dgm:prSet presAssocID="{541520B5-F961-4976-9FA6-DBC5C3526182}" presName="compNode" presStyleCnt="0"/>
      <dgm:spPr/>
    </dgm:pt>
    <dgm:pt modelId="{33ED3314-DE14-47DB-B016-E77BC505E3E4}" type="pres">
      <dgm:prSet presAssocID="{541520B5-F961-4976-9FA6-DBC5C3526182}" presName="bgRect" presStyleLbl="bgShp" presStyleIdx="1" presStyleCnt="3"/>
      <dgm:spPr/>
    </dgm:pt>
    <dgm:pt modelId="{D9CF8FE3-4913-4F83-87CA-EFCDD71FA614}" type="pres">
      <dgm:prSet presAssocID="{541520B5-F961-4976-9FA6-DBC5C35261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2498A0D-2BF6-4A61-99F5-4AFC9E83D289}" type="pres">
      <dgm:prSet presAssocID="{541520B5-F961-4976-9FA6-DBC5C3526182}" presName="spaceRect" presStyleCnt="0"/>
      <dgm:spPr/>
    </dgm:pt>
    <dgm:pt modelId="{65BD64C2-71EE-4937-91B1-BFC14B0A91A8}" type="pres">
      <dgm:prSet presAssocID="{541520B5-F961-4976-9FA6-DBC5C3526182}" presName="parTx" presStyleLbl="revTx" presStyleIdx="1" presStyleCnt="3" custScaleX="108956" custLinFactNeighborX="5419" custLinFactNeighborY="-8165">
        <dgm:presLayoutVars>
          <dgm:chMax val="0"/>
          <dgm:chPref val="0"/>
        </dgm:presLayoutVars>
      </dgm:prSet>
      <dgm:spPr/>
    </dgm:pt>
    <dgm:pt modelId="{0A74ACE0-B9A9-4D53-A323-166DBABB3C4B}" type="pres">
      <dgm:prSet presAssocID="{48423706-C35E-49F2-98B2-58D7D546BE65}" presName="sibTrans" presStyleCnt="0"/>
      <dgm:spPr/>
    </dgm:pt>
    <dgm:pt modelId="{E5C9411D-F9CC-45E8-9FB3-DB035EE86914}" type="pres">
      <dgm:prSet presAssocID="{07B28F69-BF21-475A-9EFB-C18A460DC715}" presName="compNode" presStyleCnt="0"/>
      <dgm:spPr/>
    </dgm:pt>
    <dgm:pt modelId="{29DB3AED-0BDA-4074-B4C4-ADD72381B630}" type="pres">
      <dgm:prSet presAssocID="{07B28F69-BF21-475A-9EFB-C18A460DC715}" presName="bgRect" presStyleLbl="bgShp" presStyleIdx="2" presStyleCnt="3"/>
      <dgm:spPr/>
    </dgm:pt>
    <dgm:pt modelId="{D71061A9-394C-48CF-85DE-8645D236D337}" type="pres">
      <dgm:prSet presAssocID="{07B28F69-BF21-475A-9EFB-C18A460DC7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DB9C8DA7-40F5-40D9-A0B8-BF17EDC920F0}" type="pres">
      <dgm:prSet presAssocID="{07B28F69-BF21-475A-9EFB-C18A460DC715}" presName="spaceRect" presStyleCnt="0"/>
      <dgm:spPr/>
    </dgm:pt>
    <dgm:pt modelId="{9AC7816E-7466-4544-A47E-F5213EB1E84E}" type="pres">
      <dgm:prSet presAssocID="{07B28F69-BF21-475A-9EFB-C18A460DC7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58761B-8766-4265-B914-272839C8AE20}" srcId="{11C82FD5-A4FE-46EB-89D7-BEC228809734}" destId="{42FB35C9-C53E-4105-BA7D-5BC3719EC857}" srcOrd="0" destOrd="0" parTransId="{01D41421-14BE-4595-A56D-337A0D9F3CE2}" sibTransId="{63F7ABE5-EF30-45C1-AEF6-626F5F32782E}"/>
    <dgm:cxn modelId="{05FDE95C-570C-409D-8A58-BDD145DD2F11}" type="presOf" srcId="{07B28F69-BF21-475A-9EFB-C18A460DC715}" destId="{9AC7816E-7466-4544-A47E-F5213EB1E84E}" srcOrd="0" destOrd="0" presId="urn:microsoft.com/office/officeart/2018/2/layout/IconVerticalSolidList"/>
    <dgm:cxn modelId="{70A8A560-CB32-4D59-BCBF-350956CC720F}" type="presOf" srcId="{11C82FD5-A4FE-46EB-89D7-BEC228809734}" destId="{E06D8F36-8DD8-4287-8D16-E30CAB80C52E}" srcOrd="0" destOrd="0" presId="urn:microsoft.com/office/officeart/2018/2/layout/IconVerticalSolidList"/>
    <dgm:cxn modelId="{E6EFC547-01C6-45E8-86D9-BB684D344F27}" srcId="{11C82FD5-A4FE-46EB-89D7-BEC228809734}" destId="{07B28F69-BF21-475A-9EFB-C18A460DC715}" srcOrd="2" destOrd="0" parTransId="{1B9CA712-E82C-4B67-AE8E-80AEC78A649E}" sibTransId="{1DC8D856-C6C7-4112-AC03-2C509A69406D}"/>
    <dgm:cxn modelId="{82FAFE69-A854-4696-B266-FF60A5C4264B}" type="presOf" srcId="{541520B5-F961-4976-9FA6-DBC5C3526182}" destId="{65BD64C2-71EE-4937-91B1-BFC14B0A91A8}" srcOrd="0" destOrd="0" presId="urn:microsoft.com/office/officeart/2018/2/layout/IconVerticalSolidList"/>
    <dgm:cxn modelId="{992F1279-0CDD-409A-BFA7-0222CA4024BD}" type="presOf" srcId="{42FB35C9-C53E-4105-BA7D-5BC3719EC857}" destId="{577DD452-8DC0-4FC0-B222-A56D9DEEC0A1}" srcOrd="0" destOrd="0" presId="urn:microsoft.com/office/officeart/2018/2/layout/IconVerticalSolidList"/>
    <dgm:cxn modelId="{E983E2C7-449E-492A-8776-B26C01EED04B}" srcId="{11C82FD5-A4FE-46EB-89D7-BEC228809734}" destId="{541520B5-F961-4976-9FA6-DBC5C3526182}" srcOrd="1" destOrd="0" parTransId="{61894DDC-CD1B-47D6-8606-DE4D3D3848FF}" sibTransId="{48423706-C35E-49F2-98B2-58D7D546BE65}"/>
    <dgm:cxn modelId="{07C0A235-66D2-4D0A-95E8-E5E570D55C14}" type="presParOf" srcId="{E06D8F36-8DD8-4287-8D16-E30CAB80C52E}" destId="{A763E941-9DDF-458D-BF8B-4509DF0101C7}" srcOrd="0" destOrd="0" presId="urn:microsoft.com/office/officeart/2018/2/layout/IconVerticalSolidList"/>
    <dgm:cxn modelId="{919395CC-04D3-4FF0-9E80-880236A1257E}" type="presParOf" srcId="{A763E941-9DDF-458D-BF8B-4509DF0101C7}" destId="{EA210B6D-2F57-432A-9A19-A7BC11BBB1B2}" srcOrd="0" destOrd="0" presId="urn:microsoft.com/office/officeart/2018/2/layout/IconVerticalSolidList"/>
    <dgm:cxn modelId="{C4172791-CB0D-4426-AAF5-2C1BD212D3C1}" type="presParOf" srcId="{A763E941-9DDF-458D-BF8B-4509DF0101C7}" destId="{7E46DBA3-B4D7-4A28-ADA0-28A382702302}" srcOrd="1" destOrd="0" presId="urn:microsoft.com/office/officeart/2018/2/layout/IconVerticalSolidList"/>
    <dgm:cxn modelId="{35557E94-7981-4037-9C62-47AFD2F7BA11}" type="presParOf" srcId="{A763E941-9DDF-458D-BF8B-4509DF0101C7}" destId="{163957E7-8614-4417-95F5-DEEB4FD6F2C2}" srcOrd="2" destOrd="0" presId="urn:microsoft.com/office/officeart/2018/2/layout/IconVerticalSolidList"/>
    <dgm:cxn modelId="{A2539090-B770-47D5-B730-C6791C0E6196}" type="presParOf" srcId="{A763E941-9DDF-458D-BF8B-4509DF0101C7}" destId="{577DD452-8DC0-4FC0-B222-A56D9DEEC0A1}" srcOrd="3" destOrd="0" presId="urn:microsoft.com/office/officeart/2018/2/layout/IconVerticalSolidList"/>
    <dgm:cxn modelId="{AFF5C950-48C9-4ACC-AFE7-4271EF40F94D}" type="presParOf" srcId="{E06D8F36-8DD8-4287-8D16-E30CAB80C52E}" destId="{4FB87357-4623-4C05-B9F9-FAE6A73A022A}" srcOrd="1" destOrd="0" presId="urn:microsoft.com/office/officeart/2018/2/layout/IconVerticalSolidList"/>
    <dgm:cxn modelId="{4A1C37F0-8395-4B9F-B6D8-4400CED02F95}" type="presParOf" srcId="{E06D8F36-8DD8-4287-8D16-E30CAB80C52E}" destId="{1828C1D6-4A60-4F4C-94A3-94864DE0A94B}" srcOrd="2" destOrd="0" presId="urn:microsoft.com/office/officeart/2018/2/layout/IconVerticalSolidList"/>
    <dgm:cxn modelId="{B84FF32D-0FBF-453C-800A-7EA700B0259E}" type="presParOf" srcId="{1828C1D6-4A60-4F4C-94A3-94864DE0A94B}" destId="{33ED3314-DE14-47DB-B016-E77BC505E3E4}" srcOrd="0" destOrd="0" presId="urn:microsoft.com/office/officeart/2018/2/layout/IconVerticalSolidList"/>
    <dgm:cxn modelId="{4735899B-06A9-4B21-9B94-7BCE2E5A6B9E}" type="presParOf" srcId="{1828C1D6-4A60-4F4C-94A3-94864DE0A94B}" destId="{D9CF8FE3-4913-4F83-87CA-EFCDD71FA614}" srcOrd="1" destOrd="0" presId="urn:microsoft.com/office/officeart/2018/2/layout/IconVerticalSolidList"/>
    <dgm:cxn modelId="{9212103A-BA72-430E-8203-88456A81E2FB}" type="presParOf" srcId="{1828C1D6-4A60-4F4C-94A3-94864DE0A94B}" destId="{F2498A0D-2BF6-4A61-99F5-4AFC9E83D289}" srcOrd="2" destOrd="0" presId="urn:microsoft.com/office/officeart/2018/2/layout/IconVerticalSolidList"/>
    <dgm:cxn modelId="{0FB8FEAA-FFD8-4EB9-8597-120AA88D818C}" type="presParOf" srcId="{1828C1D6-4A60-4F4C-94A3-94864DE0A94B}" destId="{65BD64C2-71EE-4937-91B1-BFC14B0A91A8}" srcOrd="3" destOrd="0" presId="urn:microsoft.com/office/officeart/2018/2/layout/IconVerticalSolidList"/>
    <dgm:cxn modelId="{62B1C395-6542-4B90-AE8E-9F250F3B7457}" type="presParOf" srcId="{E06D8F36-8DD8-4287-8D16-E30CAB80C52E}" destId="{0A74ACE0-B9A9-4D53-A323-166DBABB3C4B}" srcOrd="3" destOrd="0" presId="urn:microsoft.com/office/officeart/2018/2/layout/IconVerticalSolidList"/>
    <dgm:cxn modelId="{0B85A56B-774B-4136-9366-F377FF9F7A10}" type="presParOf" srcId="{E06D8F36-8DD8-4287-8D16-E30CAB80C52E}" destId="{E5C9411D-F9CC-45E8-9FB3-DB035EE86914}" srcOrd="4" destOrd="0" presId="urn:microsoft.com/office/officeart/2018/2/layout/IconVerticalSolidList"/>
    <dgm:cxn modelId="{835633A3-05A4-406B-B547-34B845CBE01D}" type="presParOf" srcId="{E5C9411D-F9CC-45E8-9FB3-DB035EE86914}" destId="{29DB3AED-0BDA-4074-B4C4-ADD72381B630}" srcOrd="0" destOrd="0" presId="urn:microsoft.com/office/officeart/2018/2/layout/IconVerticalSolidList"/>
    <dgm:cxn modelId="{A7FAA962-1453-4899-A11A-26D9E857B26C}" type="presParOf" srcId="{E5C9411D-F9CC-45E8-9FB3-DB035EE86914}" destId="{D71061A9-394C-48CF-85DE-8645D236D337}" srcOrd="1" destOrd="0" presId="urn:microsoft.com/office/officeart/2018/2/layout/IconVerticalSolidList"/>
    <dgm:cxn modelId="{A65FB0D2-A8CD-4E4C-BB49-D07211D5633C}" type="presParOf" srcId="{E5C9411D-F9CC-45E8-9FB3-DB035EE86914}" destId="{DB9C8DA7-40F5-40D9-A0B8-BF17EDC920F0}" srcOrd="2" destOrd="0" presId="urn:microsoft.com/office/officeart/2018/2/layout/IconVerticalSolidList"/>
    <dgm:cxn modelId="{24D9E73A-6D50-4893-B96D-488990DBB6A2}" type="presParOf" srcId="{E5C9411D-F9CC-45E8-9FB3-DB035EE86914}" destId="{9AC7816E-7466-4544-A47E-F5213EB1E8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C4128E-676F-452E-9691-FA7855D4E9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55C06E-7192-4707-9DDB-528F4B262C9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1. Unificação das Bases de Dados</a:t>
          </a:r>
          <a:endParaRPr lang="en-US" dirty="0"/>
        </a:p>
      </dgm:t>
    </dgm:pt>
    <dgm:pt modelId="{F79BE3CC-1A6C-4FF1-8E31-FC35BFA07734}" type="parTrans" cxnId="{0D93249C-D82E-43E1-B1A9-AF6F1550D132}">
      <dgm:prSet/>
      <dgm:spPr/>
      <dgm:t>
        <a:bodyPr/>
        <a:lstStyle/>
        <a:p>
          <a:endParaRPr lang="en-US"/>
        </a:p>
      </dgm:t>
    </dgm:pt>
    <dgm:pt modelId="{D5A3A4EB-6BCE-46AF-8579-6EC11C4F2AF8}" type="sibTrans" cxnId="{0D93249C-D82E-43E1-B1A9-AF6F1550D132}">
      <dgm:prSet/>
      <dgm:spPr/>
      <dgm:t>
        <a:bodyPr/>
        <a:lstStyle/>
        <a:p>
          <a:endParaRPr lang="en-US"/>
        </a:p>
      </dgm:t>
    </dgm:pt>
    <dgm:pt modelId="{946BC8B1-3E4A-4BB9-AF1F-0F4A6DACB48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Objetivo: Consolidar os dados dos anos de 2022, 2023 e 2024.</a:t>
          </a:r>
          <a:endParaRPr lang="en-US"/>
        </a:p>
      </dgm:t>
    </dgm:pt>
    <dgm:pt modelId="{1CFF2FF8-21C3-4A98-A3F4-2D01C8602D55}" type="parTrans" cxnId="{9542F6A5-532B-4B00-94BF-414C5A9A6293}">
      <dgm:prSet/>
      <dgm:spPr/>
      <dgm:t>
        <a:bodyPr/>
        <a:lstStyle/>
        <a:p>
          <a:endParaRPr lang="en-US"/>
        </a:p>
      </dgm:t>
    </dgm:pt>
    <dgm:pt modelId="{3AE264C5-8B2E-4DD5-9699-DEE2F1445742}" type="sibTrans" cxnId="{9542F6A5-532B-4B00-94BF-414C5A9A6293}">
      <dgm:prSet/>
      <dgm:spPr/>
      <dgm:t>
        <a:bodyPr/>
        <a:lstStyle/>
        <a:p>
          <a:endParaRPr lang="en-US"/>
        </a:p>
      </dgm:t>
    </dgm:pt>
    <dgm:pt modelId="{21CAAF09-F2C5-424C-90C3-A88E1A3ADC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Arquivo Utilizado: "PEDE 2024 - DATATHON.xlsx".</a:t>
          </a:r>
          <a:endParaRPr lang="en-US" dirty="0"/>
        </a:p>
      </dgm:t>
    </dgm:pt>
    <dgm:pt modelId="{AD40593D-16A2-4675-912F-402D9BCF97D1}" type="parTrans" cxnId="{0CCEB621-4940-4D0A-B60B-D82A5049F057}">
      <dgm:prSet/>
      <dgm:spPr/>
      <dgm:t>
        <a:bodyPr/>
        <a:lstStyle/>
        <a:p>
          <a:endParaRPr lang="en-US"/>
        </a:p>
      </dgm:t>
    </dgm:pt>
    <dgm:pt modelId="{51A56D06-F6D6-4224-ACD4-F397DA0F05AA}" type="sibTrans" cxnId="{0CCEB621-4940-4D0A-B60B-D82A5049F057}">
      <dgm:prSet/>
      <dgm:spPr/>
      <dgm:t>
        <a:bodyPr/>
        <a:lstStyle/>
        <a:p>
          <a:endParaRPr lang="en-US"/>
        </a:p>
      </dgm:t>
    </dgm:pt>
    <dgm:pt modelId="{D8F2C49B-F663-4685-BFB2-945DBBEF4F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Ação: Unificamos os dados de diferentes anos em uma única base de dados para facilitar a análise e a comparação dos indicadores ao longo do tempo.</a:t>
          </a:r>
          <a:endParaRPr lang="en-US"/>
        </a:p>
      </dgm:t>
    </dgm:pt>
    <dgm:pt modelId="{A5DCD8BA-8895-4385-8475-5439E3A4B168}" type="parTrans" cxnId="{76DA0815-BA40-4E63-A6E2-0D235BBC0118}">
      <dgm:prSet/>
      <dgm:spPr/>
      <dgm:t>
        <a:bodyPr/>
        <a:lstStyle/>
        <a:p>
          <a:endParaRPr lang="en-US"/>
        </a:p>
      </dgm:t>
    </dgm:pt>
    <dgm:pt modelId="{CE4B7649-432E-4BDD-BC58-F38CED49CBC6}" type="sibTrans" cxnId="{76DA0815-BA40-4E63-A6E2-0D235BBC0118}">
      <dgm:prSet/>
      <dgm:spPr/>
      <dgm:t>
        <a:bodyPr/>
        <a:lstStyle/>
        <a:p>
          <a:endParaRPr lang="en-US"/>
        </a:p>
      </dgm:t>
    </dgm:pt>
    <dgm:pt modelId="{85443883-AC05-405D-8178-8CA87226ABC2}" type="pres">
      <dgm:prSet presAssocID="{B6C4128E-676F-452E-9691-FA7855D4E95B}" presName="root" presStyleCnt="0">
        <dgm:presLayoutVars>
          <dgm:dir/>
          <dgm:resizeHandles val="exact"/>
        </dgm:presLayoutVars>
      </dgm:prSet>
      <dgm:spPr/>
    </dgm:pt>
    <dgm:pt modelId="{04CFCF1E-4879-4036-A708-28B3BC80EB30}" type="pres">
      <dgm:prSet presAssocID="{5155C06E-7192-4707-9DDB-528F4B262C9D}" presName="compNode" presStyleCnt="0"/>
      <dgm:spPr/>
    </dgm:pt>
    <dgm:pt modelId="{607FD86D-A217-4C53-B2C0-5906AEF0B7F6}" type="pres">
      <dgm:prSet presAssocID="{5155C06E-7192-4707-9DDB-528F4B262C9D}" presName="bgRect" presStyleLbl="bgShp" presStyleIdx="0" presStyleCnt="4"/>
      <dgm:spPr/>
    </dgm:pt>
    <dgm:pt modelId="{404EA8A9-AF4C-4F39-90CB-B5BBA4A4B996}" type="pres">
      <dgm:prSet presAssocID="{5155C06E-7192-4707-9DDB-528F4B262C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C5177155-2A0D-4C4F-BB3B-43217AEA0E34}" type="pres">
      <dgm:prSet presAssocID="{5155C06E-7192-4707-9DDB-528F4B262C9D}" presName="spaceRect" presStyleCnt="0"/>
      <dgm:spPr/>
    </dgm:pt>
    <dgm:pt modelId="{E830E274-1C4B-4F21-9DC4-8EEE438DC9CA}" type="pres">
      <dgm:prSet presAssocID="{5155C06E-7192-4707-9DDB-528F4B262C9D}" presName="parTx" presStyleLbl="revTx" presStyleIdx="0" presStyleCnt="4">
        <dgm:presLayoutVars>
          <dgm:chMax val="0"/>
          <dgm:chPref val="0"/>
        </dgm:presLayoutVars>
      </dgm:prSet>
      <dgm:spPr/>
    </dgm:pt>
    <dgm:pt modelId="{89070E3B-923B-464F-BCFA-157A415FE96C}" type="pres">
      <dgm:prSet presAssocID="{D5A3A4EB-6BCE-46AF-8579-6EC11C4F2AF8}" presName="sibTrans" presStyleCnt="0"/>
      <dgm:spPr/>
    </dgm:pt>
    <dgm:pt modelId="{E9BBF54D-AE98-4928-980D-FF9573EA9CB6}" type="pres">
      <dgm:prSet presAssocID="{946BC8B1-3E4A-4BB9-AF1F-0F4A6DACB481}" presName="compNode" presStyleCnt="0"/>
      <dgm:spPr/>
    </dgm:pt>
    <dgm:pt modelId="{F7049F77-35FE-4BE8-8039-F8C8E23E2C7B}" type="pres">
      <dgm:prSet presAssocID="{946BC8B1-3E4A-4BB9-AF1F-0F4A6DACB481}" presName="bgRect" presStyleLbl="bgShp" presStyleIdx="1" presStyleCnt="4"/>
      <dgm:spPr/>
    </dgm:pt>
    <dgm:pt modelId="{D6E3FC07-7C3B-486F-8EF3-22BD906E03BC}" type="pres">
      <dgm:prSet presAssocID="{946BC8B1-3E4A-4BB9-AF1F-0F4A6DACB4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85FB2E3C-57ED-4FFD-8182-48DEFADAB70A}" type="pres">
      <dgm:prSet presAssocID="{946BC8B1-3E4A-4BB9-AF1F-0F4A6DACB481}" presName="spaceRect" presStyleCnt="0"/>
      <dgm:spPr/>
    </dgm:pt>
    <dgm:pt modelId="{EFFF8559-3856-4456-A9B8-F384E69A86CF}" type="pres">
      <dgm:prSet presAssocID="{946BC8B1-3E4A-4BB9-AF1F-0F4A6DACB481}" presName="parTx" presStyleLbl="revTx" presStyleIdx="1" presStyleCnt="4">
        <dgm:presLayoutVars>
          <dgm:chMax val="0"/>
          <dgm:chPref val="0"/>
        </dgm:presLayoutVars>
      </dgm:prSet>
      <dgm:spPr/>
    </dgm:pt>
    <dgm:pt modelId="{19F0BD0E-ED74-4263-B181-28C23BE883F4}" type="pres">
      <dgm:prSet presAssocID="{3AE264C5-8B2E-4DD5-9699-DEE2F1445742}" presName="sibTrans" presStyleCnt="0"/>
      <dgm:spPr/>
    </dgm:pt>
    <dgm:pt modelId="{D8A82D8B-A3EF-4783-A6FE-4F0F7C847955}" type="pres">
      <dgm:prSet presAssocID="{21CAAF09-F2C5-424C-90C3-A88E1A3ADC70}" presName="compNode" presStyleCnt="0"/>
      <dgm:spPr/>
    </dgm:pt>
    <dgm:pt modelId="{7327CFB1-CBBE-4D34-B8CC-DC2FEB60DF0B}" type="pres">
      <dgm:prSet presAssocID="{21CAAF09-F2C5-424C-90C3-A88E1A3ADC70}" presName="bgRect" presStyleLbl="bgShp" presStyleIdx="2" presStyleCnt="4"/>
      <dgm:spPr/>
    </dgm:pt>
    <dgm:pt modelId="{474CE611-1F7D-40F2-A73E-1B5D4004B9CD}" type="pres">
      <dgm:prSet presAssocID="{21CAAF09-F2C5-424C-90C3-A88E1A3ADC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65C8591-8577-444E-A1BE-AC407A3C8CD0}" type="pres">
      <dgm:prSet presAssocID="{21CAAF09-F2C5-424C-90C3-A88E1A3ADC70}" presName="spaceRect" presStyleCnt="0"/>
      <dgm:spPr/>
    </dgm:pt>
    <dgm:pt modelId="{CF4D3B62-9643-4C54-88E5-153345EC069E}" type="pres">
      <dgm:prSet presAssocID="{21CAAF09-F2C5-424C-90C3-A88E1A3ADC70}" presName="parTx" presStyleLbl="revTx" presStyleIdx="2" presStyleCnt="4">
        <dgm:presLayoutVars>
          <dgm:chMax val="0"/>
          <dgm:chPref val="0"/>
        </dgm:presLayoutVars>
      </dgm:prSet>
      <dgm:spPr/>
    </dgm:pt>
    <dgm:pt modelId="{6FBAA2C2-6E2B-424C-8470-ED0020710D28}" type="pres">
      <dgm:prSet presAssocID="{51A56D06-F6D6-4224-ACD4-F397DA0F05AA}" presName="sibTrans" presStyleCnt="0"/>
      <dgm:spPr/>
    </dgm:pt>
    <dgm:pt modelId="{8CB2CB28-A130-4EB9-AA03-21BD9DC1EDC8}" type="pres">
      <dgm:prSet presAssocID="{D8F2C49B-F663-4685-BFB2-945DBBEF4FB7}" presName="compNode" presStyleCnt="0"/>
      <dgm:spPr/>
    </dgm:pt>
    <dgm:pt modelId="{68FD6841-07E1-42BC-BF98-29F6CA215CB1}" type="pres">
      <dgm:prSet presAssocID="{D8F2C49B-F663-4685-BFB2-945DBBEF4FB7}" presName="bgRect" presStyleLbl="bgShp" presStyleIdx="3" presStyleCnt="4"/>
      <dgm:spPr/>
    </dgm:pt>
    <dgm:pt modelId="{9D00C4EF-93F0-4C71-8F4B-283516BDFE3B}" type="pres">
      <dgm:prSet presAssocID="{D8F2C49B-F663-4685-BFB2-945DBBEF4F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0384FBD4-43D0-4B97-99B3-E867CF04A67F}" type="pres">
      <dgm:prSet presAssocID="{D8F2C49B-F663-4685-BFB2-945DBBEF4FB7}" presName="spaceRect" presStyleCnt="0"/>
      <dgm:spPr/>
    </dgm:pt>
    <dgm:pt modelId="{8F88772E-EF7F-4F3B-96A6-AA9728E3CFBD}" type="pres">
      <dgm:prSet presAssocID="{D8F2C49B-F663-4685-BFB2-945DBBEF4F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DA0815-BA40-4E63-A6E2-0D235BBC0118}" srcId="{B6C4128E-676F-452E-9691-FA7855D4E95B}" destId="{D8F2C49B-F663-4685-BFB2-945DBBEF4FB7}" srcOrd="3" destOrd="0" parTransId="{A5DCD8BA-8895-4385-8475-5439E3A4B168}" sibTransId="{CE4B7649-432E-4BDD-BC58-F38CED49CBC6}"/>
    <dgm:cxn modelId="{0CCEB621-4940-4D0A-B60B-D82A5049F057}" srcId="{B6C4128E-676F-452E-9691-FA7855D4E95B}" destId="{21CAAF09-F2C5-424C-90C3-A88E1A3ADC70}" srcOrd="2" destOrd="0" parTransId="{AD40593D-16A2-4675-912F-402D9BCF97D1}" sibTransId="{51A56D06-F6D6-4224-ACD4-F397DA0F05AA}"/>
    <dgm:cxn modelId="{44135344-17D1-4100-8BBC-1F4ECC478641}" type="presOf" srcId="{D8F2C49B-F663-4685-BFB2-945DBBEF4FB7}" destId="{8F88772E-EF7F-4F3B-96A6-AA9728E3CFBD}" srcOrd="0" destOrd="0" presId="urn:microsoft.com/office/officeart/2018/2/layout/IconVerticalSolidList"/>
    <dgm:cxn modelId="{0D93249C-D82E-43E1-B1A9-AF6F1550D132}" srcId="{B6C4128E-676F-452E-9691-FA7855D4E95B}" destId="{5155C06E-7192-4707-9DDB-528F4B262C9D}" srcOrd="0" destOrd="0" parTransId="{F79BE3CC-1A6C-4FF1-8E31-FC35BFA07734}" sibTransId="{D5A3A4EB-6BCE-46AF-8579-6EC11C4F2AF8}"/>
    <dgm:cxn modelId="{9542F6A5-532B-4B00-94BF-414C5A9A6293}" srcId="{B6C4128E-676F-452E-9691-FA7855D4E95B}" destId="{946BC8B1-3E4A-4BB9-AF1F-0F4A6DACB481}" srcOrd="1" destOrd="0" parTransId="{1CFF2FF8-21C3-4A98-A3F4-2D01C8602D55}" sibTransId="{3AE264C5-8B2E-4DD5-9699-DEE2F1445742}"/>
    <dgm:cxn modelId="{42FDE5B5-AF61-40E9-84D5-B99E66432F34}" type="presOf" srcId="{21CAAF09-F2C5-424C-90C3-A88E1A3ADC70}" destId="{CF4D3B62-9643-4C54-88E5-153345EC069E}" srcOrd="0" destOrd="0" presId="urn:microsoft.com/office/officeart/2018/2/layout/IconVerticalSolidList"/>
    <dgm:cxn modelId="{D5D019BA-E855-4035-924D-9597A4F8051B}" type="presOf" srcId="{5155C06E-7192-4707-9DDB-528F4B262C9D}" destId="{E830E274-1C4B-4F21-9DC4-8EEE438DC9CA}" srcOrd="0" destOrd="0" presId="urn:microsoft.com/office/officeart/2018/2/layout/IconVerticalSolidList"/>
    <dgm:cxn modelId="{018E36C4-5D4D-4410-9E57-5DC6270EFD4F}" type="presOf" srcId="{946BC8B1-3E4A-4BB9-AF1F-0F4A6DACB481}" destId="{EFFF8559-3856-4456-A9B8-F384E69A86CF}" srcOrd="0" destOrd="0" presId="urn:microsoft.com/office/officeart/2018/2/layout/IconVerticalSolidList"/>
    <dgm:cxn modelId="{34FC30FB-8A1E-4849-A73F-EBC2429048B2}" type="presOf" srcId="{B6C4128E-676F-452E-9691-FA7855D4E95B}" destId="{85443883-AC05-405D-8178-8CA87226ABC2}" srcOrd="0" destOrd="0" presId="urn:microsoft.com/office/officeart/2018/2/layout/IconVerticalSolidList"/>
    <dgm:cxn modelId="{12D1943C-C70B-44A5-83E1-444D0DCDD2FE}" type="presParOf" srcId="{85443883-AC05-405D-8178-8CA87226ABC2}" destId="{04CFCF1E-4879-4036-A708-28B3BC80EB30}" srcOrd="0" destOrd="0" presId="urn:microsoft.com/office/officeart/2018/2/layout/IconVerticalSolidList"/>
    <dgm:cxn modelId="{29F10661-F8AE-4583-88CE-7BB6B3B3875B}" type="presParOf" srcId="{04CFCF1E-4879-4036-A708-28B3BC80EB30}" destId="{607FD86D-A217-4C53-B2C0-5906AEF0B7F6}" srcOrd="0" destOrd="0" presId="urn:microsoft.com/office/officeart/2018/2/layout/IconVerticalSolidList"/>
    <dgm:cxn modelId="{27D22591-29A2-4F9D-8CCA-4F123A814014}" type="presParOf" srcId="{04CFCF1E-4879-4036-A708-28B3BC80EB30}" destId="{404EA8A9-AF4C-4F39-90CB-B5BBA4A4B996}" srcOrd="1" destOrd="0" presId="urn:microsoft.com/office/officeart/2018/2/layout/IconVerticalSolidList"/>
    <dgm:cxn modelId="{5EBE4BEF-2A9C-48E3-BA33-C863EC0EB94A}" type="presParOf" srcId="{04CFCF1E-4879-4036-A708-28B3BC80EB30}" destId="{C5177155-2A0D-4C4F-BB3B-43217AEA0E34}" srcOrd="2" destOrd="0" presId="urn:microsoft.com/office/officeart/2018/2/layout/IconVerticalSolidList"/>
    <dgm:cxn modelId="{DC7BB614-0C01-4E15-833B-43EEC5AA6237}" type="presParOf" srcId="{04CFCF1E-4879-4036-A708-28B3BC80EB30}" destId="{E830E274-1C4B-4F21-9DC4-8EEE438DC9CA}" srcOrd="3" destOrd="0" presId="urn:microsoft.com/office/officeart/2018/2/layout/IconVerticalSolidList"/>
    <dgm:cxn modelId="{99A20524-9B76-4AA6-844C-448B9D1B6550}" type="presParOf" srcId="{85443883-AC05-405D-8178-8CA87226ABC2}" destId="{89070E3B-923B-464F-BCFA-157A415FE96C}" srcOrd="1" destOrd="0" presId="urn:microsoft.com/office/officeart/2018/2/layout/IconVerticalSolidList"/>
    <dgm:cxn modelId="{DB29292D-5942-43F2-8B88-729017E23721}" type="presParOf" srcId="{85443883-AC05-405D-8178-8CA87226ABC2}" destId="{E9BBF54D-AE98-4928-980D-FF9573EA9CB6}" srcOrd="2" destOrd="0" presId="urn:microsoft.com/office/officeart/2018/2/layout/IconVerticalSolidList"/>
    <dgm:cxn modelId="{D2EA9045-2A06-4FEB-B52D-48E0E94BB718}" type="presParOf" srcId="{E9BBF54D-AE98-4928-980D-FF9573EA9CB6}" destId="{F7049F77-35FE-4BE8-8039-F8C8E23E2C7B}" srcOrd="0" destOrd="0" presId="urn:microsoft.com/office/officeart/2018/2/layout/IconVerticalSolidList"/>
    <dgm:cxn modelId="{5EE99F50-26EC-4204-BD1C-CBEEB8C08739}" type="presParOf" srcId="{E9BBF54D-AE98-4928-980D-FF9573EA9CB6}" destId="{D6E3FC07-7C3B-486F-8EF3-22BD906E03BC}" srcOrd="1" destOrd="0" presId="urn:microsoft.com/office/officeart/2018/2/layout/IconVerticalSolidList"/>
    <dgm:cxn modelId="{9597872B-9C78-4B02-9C92-61F712138A3C}" type="presParOf" srcId="{E9BBF54D-AE98-4928-980D-FF9573EA9CB6}" destId="{85FB2E3C-57ED-4FFD-8182-48DEFADAB70A}" srcOrd="2" destOrd="0" presId="urn:microsoft.com/office/officeart/2018/2/layout/IconVerticalSolidList"/>
    <dgm:cxn modelId="{86BD1F67-4E59-4B15-948B-006E33D44A68}" type="presParOf" srcId="{E9BBF54D-AE98-4928-980D-FF9573EA9CB6}" destId="{EFFF8559-3856-4456-A9B8-F384E69A86CF}" srcOrd="3" destOrd="0" presId="urn:microsoft.com/office/officeart/2018/2/layout/IconVerticalSolidList"/>
    <dgm:cxn modelId="{E50497B8-D668-4A30-A386-9004A08E2E25}" type="presParOf" srcId="{85443883-AC05-405D-8178-8CA87226ABC2}" destId="{19F0BD0E-ED74-4263-B181-28C23BE883F4}" srcOrd="3" destOrd="0" presId="urn:microsoft.com/office/officeart/2018/2/layout/IconVerticalSolidList"/>
    <dgm:cxn modelId="{1FE99E3E-AE01-4CA0-BA85-00EEFF78F834}" type="presParOf" srcId="{85443883-AC05-405D-8178-8CA87226ABC2}" destId="{D8A82D8B-A3EF-4783-A6FE-4F0F7C847955}" srcOrd="4" destOrd="0" presId="urn:microsoft.com/office/officeart/2018/2/layout/IconVerticalSolidList"/>
    <dgm:cxn modelId="{429EF6E5-5FC4-466F-9CA1-9E6B43BE048A}" type="presParOf" srcId="{D8A82D8B-A3EF-4783-A6FE-4F0F7C847955}" destId="{7327CFB1-CBBE-4D34-B8CC-DC2FEB60DF0B}" srcOrd="0" destOrd="0" presId="urn:microsoft.com/office/officeart/2018/2/layout/IconVerticalSolidList"/>
    <dgm:cxn modelId="{E066BBD5-847F-45E0-8E76-A13DF43D74FA}" type="presParOf" srcId="{D8A82D8B-A3EF-4783-A6FE-4F0F7C847955}" destId="{474CE611-1F7D-40F2-A73E-1B5D4004B9CD}" srcOrd="1" destOrd="0" presId="urn:microsoft.com/office/officeart/2018/2/layout/IconVerticalSolidList"/>
    <dgm:cxn modelId="{CADA2D11-21D2-43F4-B67C-1A38080E899D}" type="presParOf" srcId="{D8A82D8B-A3EF-4783-A6FE-4F0F7C847955}" destId="{165C8591-8577-444E-A1BE-AC407A3C8CD0}" srcOrd="2" destOrd="0" presId="urn:microsoft.com/office/officeart/2018/2/layout/IconVerticalSolidList"/>
    <dgm:cxn modelId="{C26C1BE0-F678-4C50-BDE9-CF2B9AD0C67A}" type="presParOf" srcId="{D8A82D8B-A3EF-4783-A6FE-4F0F7C847955}" destId="{CF4D3B62-9643-4C54-88E5-153345EC069E}" srcOrd="3" destOrd="0" presId="urn:microsoft.com/office/officeart/2018/2/layout/IconVerticalSolidList"/>
    <dgm:cxn modelId="{EE03E289-5535-49A1-8F02-DC3EE09C828B}" type="presParOf" srcId="{85443883-AC05-405D-8178-8CA87226ABC2}" destId="{6FBAA2C2-6E2B-424C-8470-ED0020710D28}" srcOrd="5" destOrd="0" presId="urn:microsoft.com/office/officeart/2018/2/layout/IconVerticalSolidList"/>
    <dgm:cxn modelId="{9B489FE9-DEE5-4389-9815-BA24F9B06982}" type="presParOf" srcId="{85443883-AC05-405D-8178-8CA87226ABC2}" destId="{8CB2CB28-A130-4EB9-AA03-21BD9DC1EDC8}" srcOrd="6" destOrd="0" presId="urn:microsoft.com/office/officeart/2018/2/layout/IconVerticalSolidList"/>
    <dgm:cxn modelId="{0AC5C2EC-C8F8-46BC-8F5E-B81FA973CA17}" type="presParOf" srcId="{8CB2CB28-A130-4EB9-AA03-21BD9DC1EDC8}" destId="{68FD6841-07E1-42BC-BF98-29F6CA215CB1}" srcOrd="0" destOrd="0" presId="urn:microsoft.com/office/officeart/2018/2/layout/IconVerticalSolidList"/>
    <dgm:cxn modelId="{E8643EA6-81AB-41B7-A3E3-A1985F1AB135}" type="presParOf" srcId="{8CB2CB28-A130-4EB9-AA03-21BD9DC1EDC8}" destId="{9D00C4EF-93F0-4C71-8F4B-283516BDFE3B}" srcOrd="1" destOrd="0" presId="urn:microsoft.com/office/officeart/2018/2/layout/IconVerticalSolidList"/>
    <dgm:cxn modelId="{3082999E-15B3-4963-A4F1-14848D78E899}" type="presParOf" srcId="{8CB2CB28-A130-4EB9-AA03-21BD9DC1EDC8}" destId="{0384FBD4-43D0-4B97-99B3-E867CF04A67F}" srcOrd="2" destOrd="0" presId="urn:microsoft.com/office/officeart/2018/2/layout/IconVerticalSolidList"/>
    <dgm:cxn modelId="{47FDF5AC-4774-4122-A936-23C3C41B6946}" type="presParOf" srcId="{8CB2CB28-A130-4EB9-AA03-21BD9DC1EDC8}" destId="{8F88772E-EF7F-4F3B-96A6-AA9728E3CF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AC55C-1C51-4423-8AD5-8CAAFC456B07}">
      <dsp:nvSpPr>
        <dsp:cNvPr id="0" name=""/>
        <dsp:cNvSpPr/>
      </dsp:nvSpPr>
      <dsp:spPr>
        <a:xfrm>
          <a:off x="0" y="503"/>
          <a:ext cx="9763432" cy="1178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41655A4-47B3-4FD7-9CEC-8AB3058137CE}">
      <dsp:nvSpPr>
        <dsp:cNvPr id="0" name=""/>
        <dsp:cNvSpPr/>
      </dsp:nvSpPr>
      <dsp:spPr>
        <a:xfrm>
          <a:off x="356537" y="265696"/>
          <a:ext cx="648249" cy="64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46C2A1-6047-431D-AAD5-BB710574F6D8}">
      <dsp:nvSpPr>
        <dsp:cNvPr id="0" name=""/>
        <dsp:cNvSpPr/>
      </dsp:nvSpPr>
      <dsp:spPr>
        <a:xfrm>
          <a:off x="1361323" y="503"/>
          <a:ext cx="8402108" cy="117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39" tIns="124739" rIns="124739" bIns="1247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 </a:t>
          </a:r>
          <a:r>
            <a:rPr lang="pt-BR" sz="1400" b="1" kern="1200" dirty="0"/>
            <a:t>Datathon </a:t>
          </a:r>
          <a:r>
            <a:rPr lang="pt-BR" sz="1400" kern="1200" dirty="0"/>
            <a:t>é uma oportunidade única para aplicar a análise de dados na avaliação do impacto social de projetos educacionais. Nosso foco é entender como as ações da ONG </a:t>
          </a:r>
          <a:r>
            <a:rPr lang="pt-BR" sz="1400" b="1" kern="1200" dirty="0"/>
            <a:t>Passos Mágicos</a:t>
          </a:r>
          <a:r>
            <a:rPr lang="pt-BR" sz="1400" kern="1200" dirty="0"/>
            <a:t> têm influenciado a educação de crianças e jovens, especialmente em situações de vulnerabilidade.</a:t>
          </a:r>
          <a:endParaRPr lang="en-US" sz="1400" kern="1200" dirty="0"/>
        </a:p>
      </dsp:txBody>
      <dsp:txXfrm>
        <a:off x="1361323" y="503"/>
        <a:ext cx="8402108" cy="1178634"/>
      </dsp:txXfrm>
    </dsp:sp>
    <dsp:sp modelId="{FFC46574-37B6-4FAA-A6F5-E919CF4D0505}">
      <dsp:nvSpPr>
        <dsp:cNvPr id="0" name=""/>
        <dsp:cNvSpPr/>
      </dsp:nvSpPr>
      <dsp:spPr>
        <a:xfrm>
          <a:off x="0" y="1473797"/>
          <a:ext cx="9763432" cy="1178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4E3EDBA-9871-44E8-B51D-F3B8DABE603D}">
      <dsp:nvSpPr>
        <dsp:cNvPr id="0" name=""/>
        <dsp:cNvSpPr/>
      </dsp:nvSpPr>
      <dsp:spPr>
        <a:xfrm>
          <a:off x="356537" y="1738989"/>
          <a:ext cx="648249" cy="64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633DD1-4477-40C6-BDBC-DAFECADAC8ED}">
      <dsp:nvSpPr>
        <dsp:cNvPr id="0" name=""/>
        <dsp:cNvSpPr/>
      </dsp:nvSpPr>
      <dsp:spPr>
        <a:xfrm>
          <a:off x="1361323" y="1473797"/>
          <a:ext cx="8402108" cy="117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39" tIns="124739" rIns="124739" bIns="1247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Nosso trabalho consiste em consolidar, padronizar e analisar as bases de dados disponíveis, com o objetivo de gerar insights estratégicos que ajudem a ONG a otimizar suas ações e ampliar seu alcance. A partir da análise dos dados de 2022, 2023 e 2024, buscamos identificar padrões e impactos, contribuindo para uma visão mais clara e efetiva dos resultados alcançados até agora.</a:t>
          </a:r>
          <a:endParaRPr lang="en-US" sz="1400" kern="1200"/>
        </a:p>
      </dsp:txBody>
      <dsp:txXfrm>
        <a:off x="1361323" y="1473797"/>
        <a:ext cx="8402108" cy="1178634"/>
      </dsp:txXfrm>
    </dsp:sp>
    <dsp:sp modelId="{C1BEA87C-4506-4BCF-99D6-4BB69A7C3C0E}">
      <dsp:nvSpPr>
        <dsp:cNvPr id="0" name=""/>
        <dsp:cNvSpPr/>
      </dsp:nvSpPr>
      <dsp:spPr>
        <a:xfrm>
          <a:off x="0" y="2947090"/>
          <a:ext cx="9763432" cy="1178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54D36B8-B145-43E5-82E0-379153627F0A}">
      <dsp:nvSpPr>
        <dsp:cNvPr id="0" name=""/>
        <dsp:cNvSpPr/>
      </dsp:nvSpPr>
      <dsp:spPr>
        <a:xfrm>
          <a:off x="356537" y="3212283"/>
          <a:ext cx="648249" cy="64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EFB6E-A9C5-4782-9862-58F79F26A0D0}">
      <dsp:nvSpPr>
        <dsp:cNvPr id="0" name=""/>
        <dsp:cNvSpPr/>
      </dsp:nvSpPr>
      <dsp:spPr>
        <a:xfrm>
          <a:off x="1361323" y="2947090"/>
          <a:ext cx="8402108" cy="117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39" tIns="124739" rIns="124739" bIns="1247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Ao longo desta apresentação, vamos compartilhar o processo que seguimos e os resultados preliminares que já conseguimos alcançar.</a:t>
          </a:r>
          <a:endParaRPr lang="en-US" sz="1400" kern="1200"/>
        </a:p>
      </dsp:txBody>
      <dsp:txXfrm>
        <a:off x="1361323" y="2947090"/>
        <a:ext cx="8402108" cy="1178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6F47C-7440-4EC4-9454-A63F7289D3E9}">
      <dsp:nvSpPr>
        <dsp:cNvPr id="0" name=""/>
        <dsp:cNvSpPr/>
      </dsp:nvSpPr>
      <dsp:spPr>
        <a:xfrm>
          <a:off x="1933995" y="943340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9983" y="986836"/>
        <a:ext cx="22240" cy="4448"/>
      </dsp:txXfrm>
    </dsp:sp>
    <dsp:sp modelId="{B0CEF341-D4FF-4E18-AC72-EEAF27F70A2A}">
      <dsp:nvSpPr>
        <dsp:cNvPr id="0" name=""/>
        <dsp:cNvSpPr/>
      </dsp:nvSpPr>
      <dsp:spPr>
        <a:xfrm>
          <a:off x="1805" y="408863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/>
            <a:t>Mensurar o Impacto Educacional: </a:t>
          </a:r>
          <a:endParaRPr lang="en-US" sz="1200" kern="1200"/>
        </a:p>
      </dsp:txBody>
      <dsp:txXfrm>
        <a:off x="1805" y="408863"/>
        <a:ext cx="1933989" cy="1160393"/>
      </dsp:txXfrm>
    </dsp:sp>
    <dsp:sp modelId="{71519EA5-3451-4D40-BE40-16BD1BEAE4FE}">
      <dsp:nvSpPr>
        <dsp:cNvPr id="0" name=""/>
        <dsp:cNvSpPr/>
      </dsp:nvSpPr>
      <dsp:spPr>
        <a:xfrm>
          <a:off x="4312802" y="943340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8790" y="986836"/>
        <a:ext cx="22240" cy="4448"/>
      </dsp:txXfrm>
    </dsp:sp>
    <dsp:sp modelId="{E4E30FE6-9E5F-493A-B56D-38D37CDB4204}">
      <dsp:nvSpPr>
        <dsp:cNvPr id="0" name=""/>
        <dsp:cNvSpPr/>
      </dsp:nvSpPr>
      <dsp:spPr>
        <a:xfrm>
          <a:off x="2380612" y="408863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i="0" kern="1200"/>
            <a:t>Avaliar como as ações da ONG têm contribuído para o desenvolvimento educacional das crianças e jovens atendidos.</a:t>
          </a:r>
          <a:endParaRPr lang="en-US" sz="1200" kern="1200"/>
        </a:p>
      </dsp:txBody>
      <dsp:txXfrm>
        <a:off x="2380612" y="408863"/>
        <a:ext cx="1933989" cy="1160393"/>
      </dsp:txXfrm>
    </dsp:sp>
    <dsp:sp modelId="{2586AFFC-8B7E-4835-B9F1-2BF32F06A453}">
      <dsp:nvSpPr>
        <dsp:cNvPr id="0" name=""/>
        <dsp:cNvSpPr/>
      </dsp:nvSpPr>
      <dsp:spPr>
        <a:xfrm>
          <a:off x="6691609" y="943340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7597" y="986836"/>
        <a:ext cx="22240" cy="4448"/>
      </dsp:txXfrm>
    </dsp:sp>
    <dsp:sp modelId="{71903333-11B4-47C1-A217-D2769E07379B}">
      <dsp:nvSpPr>
        <dsp:cNvPr id="0" name=""/>
        <dsp:cNvSpPr/>
      </dsp:nvSpPr>
      <dsp:spPr>
        <a:xfrm>
          <a:off x="4759419" y="408863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/>
            <a:t>Apoiar a Tomada de Decisões:</a:t>
          </a:r>
          <a:endParaRPr lang="en-US" sz="1200" kern="1200"/>
        </a:p>
      </dsp:txBody>
      <dsp:txXfrm>
        <a:off x="4759419" y="408863"/>
        <a:ext cx="1933989" cy="1160393"/>
      </dsp:txXfrm>
    </dsp:sp>
    <dsp:sp modelId="{7E008EC2-2C1F-443F-A037-4AE0E635779B}">
      <dsp:nvSpPr>
        <dsp:cNvPr id="0" name=""/>
        <dsp:cNvSpPr/>
      </dsp:nvSpPr>
      <dsp:spPr>
        <a:xfrm>
          <a:off x="968800" y="1567457"/>
          <a:ext cx="7136421" cy="414217"/>
        </a:xfrm>
        <a:custGeom>
          <a:avLst/>
          <a:gdLst/>
          <a:ahLst/>
          <a:cxnLst/>
          <a:rect l="0" t="0" r="0" b="0"/>
          <a:pathLst>
            <a:path>
              <a:moveTo>
                <a:pt x="7136421" y="0"/>
              </a:moveTo>
              <a:lnTo>
                <a:pt x="7136421" y="224208"/>
              </a:lnTo>
              <a:lnTo>
                <a:pt x="0" y="224208"/>
              </a:lnTo>
              <a:lnTo>
                <a:pt x="0" y="41421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8254" y="1772341"/>
        <a:ext cx="357513" cy="4448"/>
      </dsp:txXfrm>
    </dsp:sp>
    <dsp:sp modelId="{92DE82B9-9D99-4176-8F65-A431D0BBB9BF}">
      <dsp:nvSpPr>
        <dsp:cNvPr id="0" name=""/>
        <dsp:cNvSpPr/>
      </dsp:nvSpPr>
      <dsp:spPr>
        <a:xfrm>
          <a:off x="7138226" y="408863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Fornecer informações baseadas em dados que possibilitem decisões mais informadas e eficazes sobre o futuro das ações da ONG.</a:t>
          </a:r>
          <a:endParaRPr lang="en-US" sz="1200" kern="1200"/>
        </a:p>
      </dsp:txBody>
      <dsp:txXfrm>
        <a:off x="7138226" y="408863"/>
        <a:ext cx="1933989" cy="1160393"/>
      </dsp:txXfrm>
    </dsp:sp>
    <dsp:sp modelId="{4BE96DFC-9B31-4516-921D-4A989EFF11CF}">
      <dsp:nvSpPr>
        <dsp:cNvPr id="0" name=""/>
        <dsp:cNvSpPr/>
      </dsp:nvSpPr>
      <dsp:spPr>
        <a:xfrm>
          <a:off x="1933995" y="2548551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9983" y="2592047"/>
        <a:ext cx="22240" cy="4448"/>
      </dsp:txXfrm>
    </dsp:sp>
    <dsp:sp modelId="{64ED69DB-C2B0-4E9E-AD30-6A4625370016}">
      <dsp:nvSpPr>
        <dsp:cNvPr id="0" name=""/>
        <dsp:cNvSpPr/>
      </dsp:nvSpPr>
      <dsp:spPr>
        <a:xfrm>
          <a:off x="1805" y="2014074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Identificar Oportunidades:</a:t>
          </a:r>
          <a:endParaRPr lang="en-US" sz="1200" kern="1200"/>
        </a:p>
      </dsp:txBody>
      <dsp:txXfrm>
        <a:off x="1805" y="2014074"/>
        <a:ext cx="1933989" cy="1160393"/>
      </dsp:txXfrm>
    </dsp:sp>
    <dsp:sp modelId="{6AA3A159-A4E4-45A5-A952-142EF0567735}">
      <dsp:nvSpPr>
        <dsp:cNvPr id="0" name=""/>
        <dsp:cNvSpPr/>
      </dsp:nvSpPr>
      <dsp:spPr>
        <a:xfrm>
          <a:off x="4312802" y="2548551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8790" y="2592047"/>
        <a:ext cx="22240" cy="4448"/>
      </dsp:txXfrm>
    </dsp:sp>
    <dsp:sp modelId="{F34A241C-CFE0-4D2C-BD8D-945B0773124E}">
      <dsp:nvSpPr>
        <dsp:cNvPr id="0" name=""/>
        <dsp:cNvSpPr/>
      </dsp:nvSpPr>
      <dsp:spPr>
        <a:xfrm>
          <a:off x="2380612" y="2014074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Detectar áreas que possam ser aprimoradas, com base nas tendências e padrões observados nos dados.</a:t>
          </a:r>
          <a:endParaRPr lang="en-US" sz="1200" kern="1200"/>
        </a:p>
      </dsp:txBody>
      <dsp:txXfrm>
        <a:off x="2380612" y="2014074"/>
        <a:ext cx="1933989" cy="1160393"/>
      </dsp:txXfrm>
    </dsp:sp>
    <dsp:sp modelId="{7B194DE5-717D-487F-9C2E-D3D43FFDE899}">
      <dsp:nvSpPr>
        <dsp:cNvPr id="0" name=""/>
        <dsp:cNvSpPr/>
      </dsp:nvSpPr>
      <dsp:spPr>
        <a:xfrm>
          <a:off x="6691609" y="2548551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7597" y="2592047"/>
        <a:ext cx="22240" cy="4448"/>
      </dsp:txXfrm>
    </dsp:sp>
    <dsp:sp modelId="{BF1A6A85-A8C9-4DDA-A557-F8C48D6792C0}">
      <dsp:nvSpPr>
        <dsp:cNvPr id="0" name=""/>
        <dsp:cNvSpPr/>
      </dsp:nvSpPr>
      <dsp:spPr>
        <a:xfrm>
          <a:off x="4759419" y="2014074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/>
            <a:t>Maximizar o Alcance e os Resultados:</a:t>
          </a:r>
          <a:endParaRPr lang="en-US" sz="1200" kern="1200"/>
        </a:p>
      </dsp:txBody>
      <dsp:txXfrm>
        <a:off x="4759419" y="2014074"/>
        <a:ext cx="1933989" cy="1160393"/>
      </dsp:txXfrm>
    </dsp:sp>
    <dsp:sp modelId="{3689F403-B310-456C-BAA2-CC5F23AB4487}">
      <dsp:nvSpPr>
        <dsp:cNvPr id="0" name=""/>
        <dsp:cNvSpPr/>
      </dsp:nvSpPr>
      <dsp:spPr>
        <a:xfrm>
          <a:off x="7138226" y="2014074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Garantir que os recursos sejam aplicados de forma estratégica, gerando o maior impacto possível nas comunidades atendidas.</a:t>
          </a:r>
          <a:endParaRPr lang="en-US" sz="1200" kern="1200"/>
        </a:p>
      </dsp:txBody>
      <dsp:txXfrm>
        <a:off x="7138226" y="2014074"/>
        <a:ext cx="1933989" cy="1160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0B6D-2F57-432A-9A19-A7BC11BBB1B2}">
      <dsp:nvSpPr>
        <dsp:cNvPr id="0" name=""/>
        <dsp:cNvSpPr/>
      </dsp:nvSpPr>
      <dsp:spPr>
        <a:xfrm>
          <a:off x="-52810" y="7523"/>
          <a:ext cx="5830447" cy="1170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E46DBA3-B4D7-4A28-ADA0-28A382702302}">
      <dsp:nvSpPr>
        <dsp:cNvPr id="0" name=""/>
        <dsp:cNvSpPr/>
      </dsp:nvSpPr>
      <dsp:spPr>
        <a:xfrm>
          <a:off x="301383" y="270972"/>
          <a:ext cx="645247" cy="643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DD452-8DC0-4FC0-B222-A56D9DEEC0A1}">
      <dsp:nvSpPr>
        <dsp:cNvPr id="0" name=""/>
        <dsp:cNvSpPr/>
      </dsp:nvSpPr>
      <dsp:spPr>
        <a:xfrm>
          <a:off x="1300824" y="7523"/>
          <a:ext cx="4386026" cy="117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0" tIns="124040" rIns="124040" bIns="1240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Optamos por uma proposta analítica, com o objetivo de demonstrar os impactos que a ONG "Passos Mágicos" tem gerado no desempenho dos estudantes e identificar indicadores de performance essenciais para a tomada de decisões estratégicas.</a:t>
          </a:r>
          <a:endParaRPr lang="en-US" sz="1400" kern="1200" dirty="0"/>
        </a:p>
      </dsp:txBody>
      <dsp:txXfrm>
        <a:off x="1300824" y="7523"/>
        <a:ext cx="4386026" cy="1172032"/>
      </dsp:txXfrm>
    </dsp:sp>
    <dsp:sp modelId="{33ED3314-DE14-47DB-B016-E77BC505E3E4}">
      <dsp:nvSpPr>
        <dsp:cNvPr id="0" name=""/>
        <dsp:cNvSpPr/>
      </dsp:nvSpPr>
      <dsp:spPr>
        <a:xfrm>
          <a:off x="-52810" y="1447448"/>
          <a:ext cx="5830447" cy="1170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9CF8FE3-4913-4F83-87CA-EFCDD71FA614}">
      <dsp:nvSpPr>
        <dsp:cNvPr id="0" name=""/>
        <dsp:cNvSpPr/>
      </dsp:nvSpPr>
      <dsp:spPr>
        <a:xfrm>
          <a:off x="301383" y="1710898"/>
          <a:ext cx="645247" cy="643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D64C2-71EE-4937-91B1-BFC14B0A91A8}">
      <dsp:nvSpPr>
        <dsp:cNvPr id="0" name=""/>
        <dsp:cNvSpPr/>
      </dsp:nvSpPr>
      <dsp:spPr>
        <a:xfrm>
          <a:off x="1104418" y="1351752"/>
          <a:ext cx="4778839" cy="117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0" tIns="124040" rIns="124040" bIns="1240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A proposta inclui a criação de um dashboard interativo e a construção de um storytelling que permita contar uma história com os dados. </a:t>
          </a:r>
          <a:endParaRPr lang="en-US" sz="1400" kern="1200" dirty="0"/>
        </a:p>
      </dsp:txBody>
      <dsp:txXfrm>
        <a:off x="1104418" y="1351752"/>
        <a:ext cx="4778839" cy="1172032"/>
      </dsp:txXfrm>
    </dsp:sp>
    <dsp:sp modelId="{29DB3AED-0BDA-4074-B4C4-ADD72381B630}">
      <dsp:nvSpPr>
        <dsp:cNvPr id="0" name=""/>
        <dsp:cNvSpPr/>
      </dsp:nvSpPr>
      <dsp:spPr>
        <a:xfrm>
          <a:off x="-52810" y="2887374"/>
          <a:ext cx="5830447" cy="1170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71061A9-394C-48CF-85DE-8645D236D337}">
      <dsp:nvSpPr>
        <dsp:cNvPr id="0" name=""/>
        <dsp:cNvSpPr/>
      </dsp:nvSpPr>
      <dsp:spPr>
        <a:xfrm>
          <a:off x="301383" y="3150824"/>
          <a:ext cx="645247" cy="643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C7816E-7466-4544-A47E-F5213EB1E84E}">
      <dsp:nvSpPr>
        <dsp:cNvPr id="0" name=""/>
        <dsp:cNvSpPr/>
      </dsp:nvSpPr>
      <dsp:spPr>
        <a:xfrm>
          <a:off x="1300824" y="2887374"/>
          <a:ext cx="4386026" cy="117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0" tIns="124040" rIns="124040" bIns="1240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/>
            <a:t>A ideia é proporcionar à ONG uma visão clara e detalhada do perfil dos estudantes e dos impactos das suas ações educacionais, para que possam tomar decisões mais precisas e eficazes.</a:t>
          </a:r>
          <a:endParaRPr lang="en-US" sz="1400" kern="1200"/>
        </a:p>
      </dsp:txBody>
      <dsp:txXfrm>
        <a:off x="1300824" y="2887374"/>
        <a:ext cx="4386026" cy="1172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FD86D-A217-4C53-B2C0-5906AEF0B7F6}">
      <dsp:nvSpPr>
        <dsp:cNvPr id="0" name=""/>
        <dsp:cNvSpPr/>
      </dsp:nvSpPr>
      <dsp:spPr>
        <a:xfrm>
          <a:off x="0" y="1586"/>
          <a:ext cx="5097093" cy="804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EA8A9-AF4C-4F39-90CB-B5BBA4A4B996}">
      <dsp:nvSpPr>
        <dsp:cNvPr id="0" name=""/>
        <dsp:cNvSpPr/>
      </dsp:nvSpPr>
      <dsp:spPr>
        <a:xfrm>
          <a:off x="243237" y="182507"/>
          <a:ext cx="442250" cy="442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E274-1C4B-4F21-9DC4-8EEE438DC9CA}">
      <dsp:nvSpPr>
        <dsp:cNvPr id="0" name=""/>
        <dsp:cNvSpPr/>
      </dsp:nvSpPr>
      <dsp:spPr>
        <a:xfrm>
          <a:off x="928726" y="1586"/>
          <a:ext cx="4168366" cy="804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0" tIns="85100" rIns="85100" bIns="85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1. Unificação das Bases de Dados</a:t>
          </a:r>
          <a:endParaRPr lang="en-US" sz="1400" kern="1200" dirty="0"/>
        </a:p>
      </dsp:txBody>
      <dsp:txXfrm>
        <a:off x="928726" y="1586"/>
        <a:ext cx="4168366" cy="804092"/>
      </dsp:txXfrm>
    </dsp:sp>
    <dsp:sp modelId="{F7049F77-35FE-4BE8-8039-F8C8E23E2C7B}">
      <dsp:nvSpPr>
        <dsp:cNvPr id="0" name=""/>
        <dsp:cNvSpPr/>
      </dsp:nvSpPr>
      <dsp:spPr>
        <a:xfrm>
          <a:off x="0" y="1006702"/>
          <a:ext cx="5097093" cy="804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3FC07-7C3B-486F-8EF3-22BD906E03BC}">
      <dsp:nvSpPr>
        <dsp:cNvPr id="0" name=""/>
        <dsp:cNvSpPr/>
      </dsp:nvSpPr>
      <dsp:spPr>
        <a:xfrm>
          <a:off x="243237" y="1187622"/>
          <a:ext cx="442250" cy="442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F8559-3856-4456-A9B8-F384E69A86CF}">
      <dsp:nvSpPr>
        <dsp:cNvPr id="0" name=""/>
        <dsp:cNvSpPr/>
      </dsp:nvSpPr>
      <dsp:spPr>
        <a:xfrm>
          <a:off x="928726" y="1006702"/>
          <a:ext cx="4168366" cy="804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0" tIns="85100" rIns="85100" bIns="85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Objetivo: Consolidar os dados dos anos de 2022, 2023 e 2024.</a:t>
          </a:r>
          <a:endParaRPr lang="en-US" sz="1400" kern="1200"/>
        </a:p>
      </dsp:txBody>
      <dsp:txXfrm>
        <a:off x="928726" y="1006702"/>
        <a:ext cx="4168366" cy="804092"/>
      </dsp:txXfrm>
    </dsp:sp>
    <dsp:sp modelId="{7327CFB1-CBBE-4D34-B8CC-DC2FEB60DF0B}">
      <dsp:nvSpPr>
        <dsp:cNvPr id="0" name=""/>
        <dsp:cNvSpPr/>
      </dsp:nvSpPr>
      <dsp:spPr>
        <a:xfrm>
          <a:off x="0" y="2011817"/>
          <a:ext cx="5097093" cy="804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CE611-1F7D-40F2-A73E-1B5D4004B9CD}">
      <dsp:nvSpPr>
        <dsp:cNvPr id="0" name=""/>
        <dsp:cNvSpPr/>
      </dsp:nvSpPr>
      <dsp:spPr>
        <a:xfrm>
          <a:off x="243237" y="2192738"/>
          <a:ext cx="442250" cy="442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3B62-9643-4C54-88E5-153345EC069E}">
      <dsp:nvSpPr>
        <dsp:cNvPr id="0" name=""/>
        <dsp:cNvSpPr/>
      </dsp:nvSpPr>
      <dsp:spPr>
        <a:xfrm>
          <a:off x="928726" y="2011817"/>
          <a:ext cx="4168366" cy="804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0" tIns="85100" rIns="85100" bIns="85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Arquivo Utilizado: "PEDE 2024 - DATATHON.xlsx".</a:t>
          </a:r>
          <a:endParaRPr lang="en-US" sz="1400" kern="1200" dirty="0"/>
        </a:p>
      </dsp:txBody>
      <dsp:txXfrm>
        <a:off x="928726" y="2011817"/>
        <a:ext cx="4168366" cy="804092"/>
      </dsp:txXfrm>
    </dsp:sp>
    <dsp:sp modelId="{68FD6841-07E1-42BC-BF98-29F6CA215CB1}">
      <dsp:nvSpPr>
        <dsp:cNvPr id="0" name=""/>
        <dsp:cNvSpPr/>
      </dsp:nvSpPr>
      <dsp:spPr>
        <a:xfrm>
          <a:off x="0" y="3016933"/>
          <a:ext cx="5097093" cy="804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C4EF-93F0-4C71-8F4B-283516BDFE3B}">
      <dsp:nvSpPr>
        <dsp:cNvPr id="0" name=""/>
        <dsp:cNvSpPr/>
      </dsp:nvSpPr>
      <dsp:spPr>
        <a:xfrm>
          <a:off x="243237" y="3197853"/>
          <a:ext cx="442250" cy="442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8772E-EF7F-4F3B-96A6-AA9728E3CFBD}">
      <dsp:nvSpPr>
        <dsp:cNvPr id="0" name=""/>
        <dsp:cNvSpPr/>
      </dsp:nvSpPr>
      <dsp:spPr>
        <a:xfrm>
          <a:off x="928726" y="3016933"/>
          <a:ext cx="4168366" cy="804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0" tIns="85100" rIns="85100" bIns="85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Ação: Unificamos os dados de diferentes anos em uma única base de dados para facilitar a análise e a comparação dos indicadores ao longo do tempo.</a:t>
          </a:r>
          <a:endParaRPr lang="en-US" sz="1400" kern="1200"/>
        </a:p>
      </dsp:txBody>
      <dsp:txXfrm>
        <a:off x="928726" y="3016933"/>
        <a:ext cx="4168366" cy="804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08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57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818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14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13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063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48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68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04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27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jp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1.png"/><Relationship Id="rId10" Type="http://schemas.microsoft.com/office/2007/relationships/diagramDrawing" Target="../diagrams/drawing3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26.png"/><Relationship Id="rId5" Type="http://schemas.openxmlformats.org/officeDocument/2006/relationships/diagramData" Target="../diagrams/data4.xml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">
            <a:extLst>
              <a:ext uri="{FF2B5EF4-FFF2-40B4-BE49-F238E27FC236}">
                <a16:creationId xmlns:a16="http://schemas.microsoft.com/office/drawing/2014/main" id="{E6DDCD03-D65A-42E5-A11E-2613C944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7" t="21840" r="13987" b="17902"/>
          <a:stretch/>
        </p:blipFill>
        <p:spPr bwMode="auto">
          <a:xfrm>
            <a:off x="902747" y="148167"/>
            <a:ext cx="6323678" cy="46421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51092" y="2896339"/>
            <a:ext cx="7502677" cy="29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0000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t-BR" sz="5400" dirty="0">
                <a:solidFill>
                  <a:schemeClr val="tx1"/>
                </a:solidFill>
              </a:rPr>
              <a:t>Datathon: </a:t>
            </a:r>
            <a:br>
              <a:rPr lang="pt-BR" sz="5400" dirty="0">
                <a:solidFill>
                  <a:schemeClr val="tx1"/>
                </a:solidFill>
              </a:rPr>
            </a:br>
            <a:r>
              <a:rPr lang="pt-BR" sz="5400" dirty="0">
                <a:solidFill>
                  <a:schemeClr val="tx1"/>
                </a:solidFill>
              </a:rPr>
              <a:t>Passos Mágicos - 2025</a:t>
            </a: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8085847" y="4790276"/>
            <a:ext cx="3784420" cy="169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sz="2400" dirty="0">
                <a:solidFill>
                  <a:schemeClr val="tx1"/>
                </a:solidFill>
              </a:rPr>
              <a:t>Análise de Impacto da ONG Passos Mágicos na Educação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9667" y="148167"/>
            <a:ext cx="990600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>
            <a:off x="7989570" y="1885950"/>
            <a:ext cx="0" cy="421767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Perfil e Evolução dos Estudantes</a:t>
            </a:r>
            <a:endParaRPr lang="pt-BR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79A8809F-4AFF-44EE-AFD5-6BCBA3D414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659130" y="1574239"/>
            <a:ext cx="49384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Quattrocento Sans" panose="020B0502050000020003" pitchFamily="34" charset="0"/>
              </a:rPr>
              <a:t>Distribuição por Tipo de Escola:</a:t>
            </a:r>
          </a:p>
          <a:p>
            <a:endParaRPr lang="pt-BR" sz="1600" b="1" dirty="0">
              <a:latin typeface="Quattrocento Sans" panose="020B0502050000020003" pitchFamily="34" charset="0"/>
            </a:endParaRPr>
          </a:p>
          <a:p>
            <a:r>
              <a:rPr lang="pt-BR" sz="1600" b="1" dirty="0">
                <a:latin typeface="Quattrocento Sans" panose="020B0502050000020003" pitchFamily="34" charset="0"/>
              </a:rPr>
              <a:t>76% dos alunos são da rede pública</a:t>
            </a:r>
            <a:r>
              <a:rPr lang="pt-BR" sz="1600" dirty="0">
                <a:latin typeface="Quattrocento Sans" panose="020B0502050000020003" pitchFamily="34" charset="0"/>
              </a:rPr>
              <a:t>, reforçando o impacto social do projeto. </a:t>
            </a:r>
            <a:br>
              <a:rPr lang="pt-BR" sz="1600" dirty="0">
                <a:latin typeface="Quattrocento Sans" panose="020B0502050000020003" pitchFamily="34" charset="0"/>
              </a:rPr>
            </a:br>
            <a:endParaRPr lang="pt-BR" sz="1600" dirty="0">
              <a:latin typeface="Quattrocento Sans" panose="020B0502050000020003" pitchFamily="34" charset="0"/>
            </a:endParaRPr>
          </a:p>
          <a:p>
            <a:r>
              <a:rPr lang="pt-BR" sz="1600" dirty="0">
                <a:latin typeface="Quattrocento Sans" panose="020B0502050000020003" pitchFamily="34" charset="0"/>
              </a:rPr>
              <a:t>Alunos de escolas privadas aparecem em menor quantidade, com destaque para bolsistas.</a:t>
            </a:r>
          </a:p>
          <a:p>
            <a:endParaRPr lang="pt-BR" sz="16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Quattrocento Sans" panose="020B0502050000020003" pitchFamily="34" charset="0"/>
              </a:rPr>
              <a:t>Gênero dos Estudantes: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Quattrocento Sans" panose="020B0502050000020003" pitchFamily="34" charset="0"/>
            </a:endParaRPr>
          </a:p>
          <a:p>
            <a:r>
              <a:rPr lang="pt-BR" sz="1600" b="1" dirty="0">
                <a:latin typeface="Quattrocento Sans" panose="020B0502050000020003" pitchFamily="34" charset="0"/>
              </a:rPr>
              <a:t>53,66% Masculino | 46,34% Feminino</a:t>
            </a:r>
            <a:br>
              <a:rPr lang="pt-BR" sz="1600" dirty="0">
                <a:latin typeface="Quattrocento Sans" panose="020B0502050000020003" pitchFamily="34" charset="0"/>
              </a:rPr>
            </a:br>
            <a:r>
              <a:rPr lang="pt-BR" sz="1600" dirty="0">
                <a:latin typeface="Quattrocento Sans" panose="020B0502050000020003" pitchFamily="34" charset="0"/>
              </a:rPr>
              <a:t>Distribuição equilibrada, demonstrando acessibilidade do programa.</a:t>
            </a:r>
          </a:p>
          <a:p>
            <a:endParaRPr lang="pt-BR" sz="1600" dirty="0">
              <a:latin typeface="Quattrocento Sans" panose="020B0502050000020003" pitchFamily="34" charset="0"/>
            </a:endParaRPr>
          </a:p>
          <a:p>
            <a:r>
              <a:rPr lang="pt-BR" sz="1600" dirty="0">
                <a:latin typeface="Quattrocento Sans" panose="020B0502050000020003" pitchFamily="34" charset="0"/>
              </a:rPr>
              <a:t>A média de INDE entre eles é de </a:t>
            </a:r>
            <a:r>
              <a:rPr lang="pt-BR" sz="1600" b="1" dirty="0">
                <a:latin typeface="Quattrocento Sans" panose="020B0502050000020003" pitchFamily="34" charset="0"/>
              </a:rPr>
              <a:t>6,95</a:t>
            </a:r>
            <a:r>
              <a:rPr lang="pt-BR" sz="1600" dirty="0">
                <a:latin typeface="Quattrocento Sans" panose="020B0502050000020003" pitchFamily="34" charset="0"/>
              </a:rPr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333" y="2011448"/>
            <a:ext cx="6205250" cy="41731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958" y="3657773"/>
            <a:ext cx="2543175" cy="12096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557" y="5473739"/>
            <a:ext cx="3524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2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Acompanhamento INDE</a:t>
            </a:r>
            <a:endParaRPr lang="pt-BR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A786D0E4-7054-45EC-9D73-357A5CFE6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659130" y="1574236"/>
            <a:ext cx="10284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Quattrocento Sans" panose="020B0502050000020003" pitchFamily="34" charset="0"/>
              </a:rPr>
              <a:t>Variação Anual do INDE:</a:t>
            </a:r>
          </a:p>
          <a:p>
            <a:endParaRPr lang="pt-BR" dirty="0">
              <a:latin typeface="Quattrocento Sans" panose="020B0502050000020003" pitchFamily="34" charset="0"/>
            </a:endParaRPr>
          </a:p>
          <a:p>
            <a:r>
              <a:rPr lang="pt-BR" b="1" dirty="0">
                <a:latin typeface="Quattrocento Sans" panose="020B0502050000020003" pitchFamily="34" charset="0"/>
              </a:rPr>
              <a:t>2022 → 2023:</a:t>
            </a:r>
            <a:r>
              <a:rPr lang="pt-BR" dirty="0">
                <a:latin typeface="Quattrocento Sans" panose="020B0502050000020003" pitchFamily="34" charset="0"/>
              </a:rPr>
              <a:t> Pequeno crescimento de </a:t>
            </a:r>
            <a:r>
              <a:rPr lang="pt-BR" b="1" dirty="0">
                <a:latin typeface="Quattrocento Sans" panose="020B0502050000020003" pitchFamily="34" charset="0"/>
              </a:rPr>
              <a:t>0,13%</a:t>
            </a:r>
            <a:r>
              <a:rPr lang="pt-BR" dirty="0">
                <a:latin typeface="Quattrocento Sans" panose="020B0502050000020003" pitchFamily="34" charset="0"/>
              </a:rPr>
              <a:t> , diminuindo um nível de melhoria no desempenho educacional. </a:t>
            </a:r>
            <a:br>
              <a:rPr lang="pt-BR" dirty="0">
                <a:latin typeface="Quattrocento Sans" panose="020B0502050000020003" pitchFamily="34" charset="0"/>
              </a:rPr>
            </a:br>
            <a:endParaRPr lang="pt-BR" dirty="0">
              <a:latin typeface="Quattrocento Sans" panose="020B0502050000020003" pitchFamily="34" charset="0"/>
            </a:endParaRPr>
          </a:p>
          <a:p>
            <a:r>
              <a:rPr lang="pt-BR" b="1" dirty="0">
                <a:latin typeface="Quattrocento Sans" panose="020B0502050000020003" pitchFamily="34" charset="0"/>
              </a:rPr>
              <a:t>2023 → 2024: Queda de 3,45%</a:t>
            </a:r>
            <a:r>
              <a:rPr lang="pt-BR" dirty="0">
                <a:latin typeface="Quattrocento Sans" panose="020B0502050000020003" pitchFamily="34" charset="0"/>
              </a:rPr>
              <a:t> , evidenciando desafios no aprendizado e possíveis impactos externos.</a:t>
            </a:r>
          </a:p>
          <a:p>
            <a:endParaRPr lang="pt-BR" dirty="0">
              <a:latin typeface="Quattrocento Sans" panose="020B0502050000020003" pitchFamily="34" charset="0"/>
            </a:endParaRPr>
          </a:p>
          <a:p>
            <a:pPr algn="ctr"/>
            <a:endParaRPr lang="pt-BR" b="1" dirty="0">
              <a:latin typeface="Quattrocento Sans" panose="020B0502050000020003" pitchFamily="34" charset="0"/>
            </a:endParaRPr>
          </a:p>
          <a:p>
            <a:pPr algn="ctr"/>
            <a:r>
              <a:rPr lang="pt-BR" b="1" dirty="0">
                <a:latin typeface="Quattrocento Sans" panose="020B0502050000020003" pitchFamily="34" charset="0"/>
              </a:rPr>
              <a:t>A queda de desempenho em 2024 sugere a necessidade de medidas estratégicas para fortalecer o aprendizado e garantir a eficácia do programa da ONG.</a:t>
            </a:r>
            <a:endParaRPr lang="pt-BR" dirty="0">
              <a:latin typeface="Quattrocento Sans" panose="020B0502050000020003" pitchFamily="34" charset="0"/>
            </a:endParaRP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300" y="3821005"/>
            <a:ext cx="8332774" cy="26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5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9" y="454051"/>
            <a:ext cx="7543837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Evolução de Defasagem</a:t>
            </a:r>
            <a:endParaRPr lang="pt-BR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735F1A16-B6F8-4FA3-BE4D-E401D659A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7" name="Imagem 6" descr="Imagem resultant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64" y="2063067"/>
            <a:ext cx="5794008" cy="45294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685428" y="1795605"/>
            <a:ext cx="4741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Quattrocento Sans" panose="020B0502050000020003" pitchFamily="34" charset="0"/>
              </a:rPr>
              <a:t>Melhoria Contínua:</a:t>
            </a:r>
            <a:r>
              <a:rPr lang="pt-BR" sz="1800" dirty="0">
                <a:latin typeface="Quattrocento Sans" panose="020B0502050000020003" pitchFamily="34" charset="0"/>
              </a:rPr>
              <a:t> </a:t>
            </a:r>
          </a:p>
          <a:p>
            <a:r>
              <a:rPr lang="pt-BR" sz="1800" dirty="0">
                <a:latin typeface="Quattrocento Sans" panose="020B0502050000020003" pitchFamily="34" charset="0"/>
              </a:rPr>
              <a:t>Os dados indicam uma </a:t>
            </a:r>
            <a:r>
              <a:rPr lang="pt-BR" sz="1800" b="1" dirty="0">
                <a:latin typeface="Quattrocento Sans" panose="020B0502050000020003" pitchFamily="34" charset="0"/>
              </a:rPr>
              <a:t>redução progressiva na defasagem</a:t>
            </a:r>
            <a:r>
              <a:rPr lang="pt-BR" sz="1800" dirty="0">
                <a:latin typeface="Quattrocento Sans" panose="020B0502050000020003" pitchFamily="34" charset="0"/>
              </a:rPr>
              <a:t> ao longo dos anos, diminuindo que os alunos estão cada vez mais alinhados aos resultados esperados.</a:t>
            </a:r>
          </a:p>
          <a:p>
            <a:endParaRPr lang="pt-BR" sz="18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Quattrocento Sans" panose="020B0502050000020003" pitchFamily="34" charset="0"/>
              </a:rPr>
              <a:t>Aumento do desempenho médio dos estudantes em diversas fases.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Quattrocento Sans" panose="020B0502050000020003" pitchFamily="34" charset="0"/>
              </a:rPr>
              <a:t>Redução do número de alunos com baixo desempenho nos principais índices educacionais.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Quattrocento Sans" panose="020B0502050000020003" pitchFamily="34" charset="0"/>
              </a:rPr>
              <a:t>Maior estabilidade nos resultados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328003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9" y="454051"/>
            <a:ext cx="7543837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Correlação Entre Idade e Defasagem</a:t>
            </a:r>
            <a:endParaRPr lang="pt-BR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FC92A9E1-3395-46BA-BB32-3D0A356B7C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704" y="2063067"/>
            <a:ext cx="6041495" cy="430886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623DFD-E341-DD03-B735-F4893AF6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28" y="2063061"/>
            <a:ext cx="503374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Maior Defasagem em Jovens de 15 a 18 Anos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gráfico destaca que a defasagem é mais acentuada entre os jovens dessa faixa etária.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Possíveis causas: Interesse por novas experiências de vida e menor foco nos estudos.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Fatores que contribuem para a defasagem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busca por novas descobertas pode desviar a atenção dos estudos.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transição para a adolescência pode impactar o compromisso escolar.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Oportunidade de Intervenção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Necessidade de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estratégias pedagógicas adaptadas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aumentar o engajamento.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8" y="454051"/>
            <a:ext cx="10008871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Desempenho considerando instituição de ensino</a:t>
            </a:r>
            <a:endParaRPr lang="pt-BR" sz="5400" dirty="0"/>
          </a:p>
        </p:txBody>
      </p:sp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65" y="2503602"/>
            <a:ext cx="6204542" cy="389188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4F29F43-20C1-7210-3621-06BD7EB8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35" y="2143906"/>
            <a:ext cx="463063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Disparidade nas Médias INDE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gráfico mostra diferenças significativas nas médias entre redes de ensino.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Foco na Rede Pública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Alunos da rede pública demonstra maior atenção para melhorar seu desempenho.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Oportunidade de Intervenção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Estratégias específicas podem reduzir a disparidade e melhorar o desempenho dos alunos da rede pública. </a:t>
            </a:r>
          </a:p>
        </p:txBody>
      </p:sp>
      <p:pic>
        <p:nvPicPr>
          <p:cNvPr id="5" name="Google Shape;155;p5" descr="FIAP">
            <a:extLst>
              <a:ext uri="{FF2B5EF4-FFF2-40B4-BE49-F238E27FC236}">
                <a16:creationId xmlns:a16="http://schemas.microsoft.com/office/drawing/2014/main" id="{E7EAA4AF-42B1-C912-E17A-5C6AED0B199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pic>
        <p:nvPicPr>
          <p:cNvPr id="7" name="Image2">
            <a:extLst>
              <a:ext uri="{FF2B5EF4-FFF2-40B4-BE49-F238E27FC236}">
                <a16:creationId xmlns:a16="http://schemas.microsoft.com/office/drawing/2014/main" id="{8340DC0D-C801-BB61-B568-880DBB0F99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07" t="21840" r="13987" b="17902"/>
          <a:stretch/>
        </p:blipFill>
        <p:spPr bwMode="auto">
          <a:xfrm>
            <a:off x="8703097" y="675892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62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8" y="454051"/>
            <a:ext cx="10008871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Dashboard Analítico</a:t>
            </a:r>
            <a:endParaRPr lang="pt-BR" sz="5400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DFCD09D7-CA7B-47D0-9002-F05DB01C5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703097" y="512657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94" y="1734108"/>
            <a:ext cx="10161638" cy="47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3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8" y="454051"/>
            <a:ext cx="10008871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Conclusões</a:t>
            </a:r>
            <a:endParaRPr lang="pt-BR" sz="5400" dirty="0"/>
          </a:p>
        </p:txBody>
      </p:sp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aixaDeTexto 1"/>
          <p:cNvSpPr txBox="1"/>
          <p:nvPr/>
        </p:nvSpPr>
        <p:spPr>
          <a:xfrm>
            <a:off x="685800" y="1868369"/>
            <a:ext cx="109407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Quattrocento Sans" panose="020B0502050000020003" pitchFamily="34" charset="0"/>
              </a:rPr>
              <a:t>A análise dos dados revela um perfil educacional diversificado, com predominância de alunos da rede pública e distribuição equilibrada entre os gêneros. O Índice de Desenvolvimento Educacional (INDE) apresentou crescimento entre 2022 e 2023, mas sofreu uma queda expressiva em 2024, o que aponta para a necessidade de investigar os fatores que causaram essa redução.</a:t>
            </a:r>
          </a:p>
          <a:p>
            <a:r>
              <a:rPr lang="pt-BR" sz="1500" dirty="0">
                <a:latin typeface="Quattrocento Sans" panose="020B0502050000020003" pitchFamily="34" charset="0"/>
              </a:rPr>
              <a:t>Apesar dessa queda, a tendência de redução da defasagem escolar ao longo dos anos é um indicativo positivo, refletindo progressos na adequação dos alunos às etapas educacionais. No entanto, a defasagem continua a ser mais pronunciada entre os jovens de 15 a 18 anos, sugerindo que esse grupo pode estar mais suscetível a fatores externos que afetam seu aprendizado. Isso reforça a necessidade de estratégias pedagógicas focadas, como reforço escolar direcionado e metodologias mais envolventes.</a:t>
            </a:r>
          </a:p>
          <a:p>
            <a:r>
              <a:rPr lang="pt-BR" sz="1500" dirty="0">
                <a:latin typeface="Quattrocento Sans" panose="020B0502050000020003" pitchFamily="34" charset="0"/>
              </a:rPr>
              <a:t>Além disso, a diferença de desempenho entre as redes de ensino, com os alunos da rede pública apresentando médias inferiores no INDE, destaca a urgência de um suporte educacional mais robusto para essa população, visando à equidade no acesso ao aprendizado.</a:t>
            </a:r>
          </a:p>
          <a:p>
            <a:endParaRPr lang="pt-BR" sz="1500" dirty="0">
              <a:latin typeface="Quattrocento Sans" panose="020B0502050000020003" pitchFamily="34" charset="0"/>
            </a:endParaRPr>
          </a:p>
          <a:p>
            <a:r>
              <a:rPr lang="pt-BR" sz="1500" dirty="0">
                <a:latin typeface="Quattrocento Sans" panose="020B0502050000020003" pitchFamily="34" charset="0"/>
              </a:rPr>
              <a:t>Com base nesses pontos, recomendamos à ONG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Quattrocento Sans" panose="020B0502050000020003" pitchFamily="34" charset="0"/>
              </a:rPr>
              <a:t>Investigue as causas da queda do INDE em 2024 e desenvolva um plano de recuperação para mitigar esse impacto.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Quattrocento Sans" panose="020B0502050000020003" pitchFamily="34" charset="0"/>
              </a:rPr>
              <a:t>Elabore estratégias pedagógicas voltadas para os alunos de 15 a 18 anos, visando a redução da defasagem.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Quattrocento Sans" panose="020B0502050000020003" pitchFamily="34" charset="0"/>
              </a:rPr>
              <a:t>Fortaleça o suporte educacional à rede pública, buscando minimizar as desigualdades no acesso à educação de qualidade.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500" dirty="0">
              <a:latin typeface="Quattrocento Sans" panose="020B0502050000020003" pitchFamily="34" charset="0"/>
            </a:endParaRPr>
          </a:p>
          <a:p>
            <a:r>
              <a:rPr lang="pt-BR" sz="1500" dirty="0">
                <a:latin typeface="Quattrocento Sans" panose="020B0502050000020003" pitchFamily="34" charset="0"/>
              </a:rPr>
              <a:t>Esses insights são essenciais para otimizar as ações da ONG e maximizar o impacto positivo na formação educacional dos estudantes atendidos.</a:t>
            </a:r>
          </a:p>
          <a:p>
            <a:endParaRPr lang="pt-BR" dirty="0"/>
          </a:p>
        </p:txBody>
      </p:sp>
      <p:pic>
        <p:nvPicPr>
          <p:cNvPr id="3" name="Google Shape;155;p5" descr="FIAP">
            <a:extLst>
              <a:ext uri="{FF2B5EF4-FFF2-40B4-BE49-F238E27FC236}">
                <a16:creationId xmlns:a16="http://schemas.microsoft.com/office/drawing/2014/main" id="{B468F5D4-EA09-835C-4FF3-F3B60F0BFE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pic>
        <p:nvPicPr>
          <p:cNvPr id="4" name="Image2">
            <a:extLst>
              <a:ext uri="{FF2B5EF4-FFF2-40B4-BE49-F238E27FC236}">
                <a16:creationId xmlns:a16="http://schemas.microsoft.com/office/drawing/2014/main" id="{C520138C-538D-63F7-3653-B8B29985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703097" y="675892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00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0" name="Google Shape;100;p2" descr="Apresentação Comercial PPT - Impact - LUZ Prime"/>
          <p:cNvPicPr preferRelativeResize="0"/>
          <p:nvPr/>
        </p:nvPicPr>
        <p:blipFill rotWithShape="1">
          <a:blip r:embed="rId3">
            <a:alphaModFix/>
          </a:blip>
          <a:srcRect l="1219" r="2124"/>
          <a:stretch/>
        </p:blipFill>
        <p:spPr>
          <a:xfrm>
            <a:off x="0" y="-205740"/>
            <a:ext cx="12192000" cy="706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320040" y="5474970"/>
            <a:ext cx="10309860" cy="103555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rot="10800000" flipH="1">
            <a:off x="320040" y="1478310"/>
            <a:ext cx="2443689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/>
          <p:nvPr/>
        </p:nvSpPr>
        <p:spPr>
          <a:xfrm>
            <a:off x="228600" y="1613872"/>
            <a:ext cx="10458450" cy="16872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 descr="FIA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170" y="1601181"/>
            <a:ext cx="2517559" cy="10361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4224151" y="273390"/>
            <a:ext cx="7442019" cy="2585283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Nossa Missão</a:t>
            </a:r>
            <a:endParaRPr lang="pt-B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1" i="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Somos uma equipe de participantes do Datathon Passos Mágicos, comprometidos com a análise de dados e com a missão de entender o impacto da ONG na educação.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Nosso time é formado por profissionais dedicados à transformação de dados brutos em informações estratégicas, que podem impulsionar decisões para o aprimoramento das iniciativas educacionais</a:t>
            </a:r>
            <a:r>
              <a:rPr lang="pt-BR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como: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0" i="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Analisar e interpretar dados para medir o impacto da ONG Passos Mágicos na educação.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Fornecer insights valiosos que ajudem a ONG a tomar decisões mais eficazes e a maximizar seu impacto social.</a:t>
            </a:r>
            <a:endParaRPr lang="pt-BR" sz="1200" dirty="0"/>
          </a:p>
        </p:txBody>
      </p:sp>
      <p:grpSp>
        <p:nvGrpSpPr>
          <p:cNvPr id="106" name="Google Shape;106;p2"/>
          <p:cNvGrpSpPr/>
          <p:nvPr/>
        </p:nvGrpSpPr>
        <p:grpSpPr>
          <a:xfrm>
            <a:off x="228600" y="3285232"/>
            <a:ext cx="11923821" cy="3572768"/>
            <a:chOff x="0" y="3097539"/>
            <a:chExt cx="12032869" cy="3584919"/>
          </a:xfrm>
        </p:grpSpPr>
        <p:pic>
          <p:nvPicPr>
            <p:cNvPr id="107" name="Google Shape;107;p2"/>
            <p:cNvPicPr preferRelativeResize="0"/>
            <p:nvPr/>
          </p:nvPicPr>
          <p:blipFill rotWithShape="1">
            <a:blip r:embed="rId5">
              <a:alphaModFix/>
            </a:blip>
            <a:srcRect l="324" t="346" r="6832" b="11571"/>
            <a:stretch/>
          </p:blipFill>
          <p:spPr>
            <a:xfrm>
              <a:off x="0" y="3097539"/>
              <a:ext cx="12032869" cy="3584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 txBox="1"/>
            <p:nvPr/>
          </p:nvSpPr>
          <p:spPr>
            <a:xfrm>
              <a:off x="350718" y="5452697"/>
              <a:ext cx="2103844" cy="707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Raphaela Coelho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(rm354788)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rapharcoelho@gmail.com</a:t>
              </a:r>
              <a:endParaRPr dirty="0"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3093951" y="5469485"/>
              <a:ext cx="2354238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Edson </a:t>
              </a:r>
              <a:r>
                <a:rPr lang="pt-BR" sz="1800" b="1" dirty="0" err="1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Murata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(rm354545)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edsonyujimurata@hotmail.com</a:t>
              </a:r>
              <a:endParaRPr dirty="0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9165445" y="5469485"/>
              <a:ext cx="2103844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Rafael Macedo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(rm354351)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rafaelishima@gmail.com</a:t>
              </a:r>
              <a:endParaRPr dirty="0"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6087578" y="5469485"/>
              <a:ext cx="2422835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Lucas Oliveira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(rm355940)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lucasdvol@gmail.com</a:t>
              </a:r>
              <a:endParaRPr dirty="0"/>
            </a:p>
          </p:txBody>
        </p:sp>
        <p:pic>
          <p:nvPicPr>
            <p:cNvPr id="113" name="Google Shape;113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087578" y="3113489"/>
              <a:ext cx="2258365" cy="224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2"/>
          <p:cNvSpPr/>
          <p:nvPr/>
        </p:nvSpPr>
        <p:spPr>
          <a:xfrm>
            <a:off x="4125083" y="151081"/>
            <a:ext cx="7594378" cy="2816477"/>
          </a:xfrm>
          <a:prstGeom prst="rect">
            <a:avLst/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57861" y="3362048"/>
            <a:ext cx="2237899" cy="216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15641" y="3353624"/>
            <a:ext cx="2157687" cy="217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Mulher com roupa preta&#10;&#10;Descrição gerada automaticamente">
            <a:extLst>
              <a:ext uri="{FF2B5EF4-FFF2-40B4-BE49-F238E27FC236}">
                <a16:creationId xmlns:a16="http://schemas.microsoft.com/office/drawing/2014/main" id="{DC4B5040-5524-492F-8188-BC056A19D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830" y="3315789"/>
            <a:ext cx="2237899" cy="22378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ctrTitle"/>
          </p:nvPr>
        </p:nvSpPr>
        <p:spPr>
          <a:xfrm>
            <a:off x="666750" y="723434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pt-BR" b="1">
                <a:latin typeface="Quattrocento Sans"/>
                <a:ea typeface="Quattrocento Sans"/>
                <a:cs typeface="Quattrocento Sans"/>
                <a:sym typeface="Quattrocento Sans"/>
              </a:rPr>
              <a:t>Introdução</a:t>
            </a:r>
            <a:endParaRPr/>
          </a:p>
        </p:txBody>
      </p:sp>
      <p:cxnSp>
        <p:nvCxnSpPr>
          <p:cNvPr id="124" name="Google Shape;124;p3"/>
          <p:cNvCxnSpPr/>
          <p:nvPr/>
        </p:nvCxnSpPr>
        <p:spPr>
          <a:xfrm rot="10800000" flipH="1">
            <a:off x="693420" y="1729772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6" name="Google Shape;122;p3">
            <a:extLst>
              <a:ext uri="{FF2B5EF4-FFF2-40B4-BE49-F238E27FC236}">
                <a16:creationId xmlns:a16="http://schemas.microsoft.com/office/drawing/2014/main" id="{254BEEA3-DAEF-16FA-1AB5-CEB8EB2C9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704317"/>
              </p:ext>
            </p:extLst>
          </p:nvPr>
        </p:nvGraphicFramePr>
        <p:xfrm>
          <a:off x="1214284" y="2315191"/>
          <a:ext cx="9763432" cy="4126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132;p4" descr="FIAP">
            <a:extLst>
              <a:ext uri="{FF2B5EF4-FFF2-40B4-BE49-F238E27FC236}">
                <a16:creationId xmlns:a16="http://schemas.microsoft.com/office/drawing/2014/main" id="{8168AD56-F465-0EE1-FAF2-679D10AFCEE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pic>
        <p:nvPicPr>
          <p:cNvPr id="3" name="Image2">
            <a:extLst>
              <a:ext uri="{FF2B5EF4-FFF2-40B4-BE49-F238E27FC236}">
                <a16:creationId xmlns:a16="http://schemas.microsoft.com/office/drawing/2014/main" id="{77C9EB55-BA4E-4C3B-779F-BDEE406956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O Que Buscamos?</a:t>
            </a:r>
            <a:endParaRPr dirty="0"/>
          </a:p>
        </p:txBody>
      </p:sp>
      <p:pic>
        <p:nvPicPr>
          <p:cNvPr id="132" name="Google Shape;132;p4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33" name="Google Shape;133;p4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627719-11FD-4CA6-B5E3-B84C66CCED53}"/>
              </a:ext>
            </a:extLst>
          </p:cNvPr>
          <p:cNvSpPr txBox="1"/>
          <p:nvPr/>
        </p:nvSpPr>
        <p:spPr>
          <a:xfrm>
            <a:off x="659129" y="1664767"/>
            <a:ext cx="10714887" cy="88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None/>
            </a:pPr>
            <a:endParaRPr lang="pt-BR" sz="1200" b="0" i="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None/>
            </a:pPr>
            <a:r>
              <a:rPr lang="pt-BR" sz="1600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Nosso objetivo principal é analisar o impacto da ONG Passos Mágicos na educação, utilizando dados consolidados e padronizados. Buscamos identificar insights valiosos que ajudem a ONG a:</a:t>
            </a:r>
          </a:p>
        </p:txBody>
      </p:sp>
      <p:pic>
        <p:nvPicPr>
          <p:cNvPr id="15" name="Image2">
            <a:extLst>
              <a:ext uri="{FF2B5EF4-FFF2-40B4-BE49-F238E27FC236}">
                <a16:creationId xmlns:a16="http://schemas.microsoft.com/office/drawing/2014/main" id="{1661B395-4D6D-4A9F-9B3D-80B898F9A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aphicFrame>
        <p:nvGraphicFramePr>
          <p:cNvPr id="139" name="Google Shape;131;p4">
            <a:extLst>
              <a:ext uri="{FF2B5EF4-FFF2-40B4-BE49-F238E27FC236}">
                <a16:creationId xmlns:a16="http://schemas.microsoft.com/office/drawing/2014/main" id="{2CA753DC-2206-8E9A-9220-141264029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285686"/>
              </p:ext>
            </p:extLst>
          </p:nvPr>
        </p:nvGraphicFramePr>
        <p:xfrm>
          <a:off x="1479561" y="2697546"/>
          <a:ext cx="9074022" cy="3583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 Proposta Analítica</a:t>
            </a:r>
            <a:endParaRPr lang="pt-BR" dirty="0"/>
          </a:p>
        </p:txBody>
      </p:sp>
      <p:pic>
        <p:nvPicPr>
          <p:cNvPr id="145" name="Google Shape;145;p6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46" name="Google Shape;146;p6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8" name="Picture 4" descr="Diagrama&#10;&#10;Descrição gerada automaticamente">
            <a:extLst>
              <a:ext uri="{FF2B5EF4-FFF2-40B4-BE49-F238E27FC236}">
                <a16:creationId xmlns:a16="http://schemas.microsoft.com/office/drawing/2014/main" id="{3AB5EA1C-9431-436B-9D25-4DE02752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11" y="2488103"/>
            <a:ext cx="4260674" cy="255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" descr="Forma&#10;&#10;Descrição gerada automaticamente">
            <a:extLst>
              <a:ext uri="{FF2B5EF4-FFF2-40B4-BE49-F238E27FC236}">
                <a16:creationId xmlns:a16="http://schemas.microsoft.com/office/drawing/2014/main" id="{4CE5B66D-CCFA-4FF2-B7ED-2D31942CC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aphicFrame>
        <p:nvGraphicFramePr>
          <p:cNvPr id="1032" name="Google Shape;144;p6">
            <a:extLst>
              <a:ext uri="{FF2B5EF4-FFF2-40B4-BE49-F238E27FC236}">
                <a16:creationId xmlns:a16="http://schemas.microsoft.com/office/drawing/2014/main" id="{98DAAFA2-E049-7C14-509D-71DC40462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110519"/>
              </p:ext>
            </p:extLst>
          </p:nvPr>
        </p:nvGraphicFramePr>
        <p:xfrm>
          <a:off x="659129" y="1936966"/>
          <a:ext cx="5830447" cy="406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O que foi feito?</a:t>
            </a:r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86E7A777-F34A-4F3B-AC8C-CEA85E445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703097" y="675892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aphicFrame>
        <p:nvGraphicFramePr>
          <p:cNvPr id="160" name="Google Shape;154;p5">
            <a:extLst>
              <a:ext uri="{FF2B5EF4-FFF2-40B4-BE49-F238E27FC236}">
                <a16:creationId xmlns:a16="http://schemas.microsoft.com/office/drawing/2014/main" id="{AF6BB6E0-A0D3-A3AF-52AF-D041C2E99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131216"/>
              </p:ext>
            </p:extLst>
          </p:nvPr>
        </p:nvGraphicFramePr>
        <p:xfrm>
          <a:off x="659130" y="2011189"/>
          <a:ext cx="5097093" cy="382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6B202CDA-D5A5-75CE-9D46-47BEC6C186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24" y="2011188"/>
            <a:ext cx="5699456" cy="3822613"/>
          </a:xfrm>
          <a:prstGeom prst="rect">
            <a:avLst/>
          </a:prstGeom>
        </p:spPr>
      </p:pic>
      <p:pic>
        <p:nvPicPr>
          <p:cNvPr id="3" name="Picture 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87EA22EA-EF8B-1919-C76D-A1B77F07443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6599" b="26052"/>
          <a:stretch/>
        </p:blipFill>
        <p:spPr>
          <a:xfrm>
            <a:off x="10561320" y="5874721"/>
            <a:ext cx="1403560" cy="4823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pt-BR" sz="3600" b="1" dirty="0">
                <a:latin typeface="Quattrocento Sans" panose="020B0502050000020003" pitchFamily="34" charset="0"/>
              </a:rPr>
              <a:t>2. Padronização de Campos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1"/>
          </p:nvPr>
        </p:nvSpPr>
        <p:spPr>
          <a:xfrm>
            <a:off x="656342" y="1596127"/>
            <a:ext cx="5490514" cy="22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700" b="1" dirty="0">
                <a:latin typeface="Quattrocento Sans" panose="020B0604020202020204" charset="0"/>
              </a:rPr>
              <a:t>Campo de Gênero:</a:t>
            </a:r>
            <a:endParaRPr lang="pt-BR" sz="1700" dirty="0">
              <a:latin typeface="Quattrocento Sans" panose="020B0604020202020204" charset="0"/>
            </a:endParaRPr>
          </a:p>
          <a:p>
            <a:pPr marL="457200" lvl="1" indent="0" algn="just">
              <a:lnSpc>
                <a:spcPct val="120000"/>
              </a:lnSpc>
            </a:pPr>
            <a:r>
              <a:rPr lang="pt-BR" sz="1700" b="1" dirty="0">
                <a:latin typeface="Quattrocento Sans" panose="020B0604020202020204" charset="0"/>
              </a:rPr>
              <a:t>- Antes (2022):</a:t>
            </a:r>
            <a:r>
              <a:rPr lang="pt-BR" sz="1700" dirty="0">
                <a:latin typeface="Quattrocento Sans" panose="020B0604020202020204" charset="0"/>
              </a:rPr>
              <a:t> "menino/menina"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pt-BR" sz="1700" b="1" dirty="0">
                <a:latin typeface="Quattrocento Sans" panose="020B0604020202020204" charset="0"/>
              </a:rPr>
              <a:t>- Agora (2023-2024):</a:t>
            </a:r>
            <a:r>
              <a:rPr lang="pt-BR" sz="1700" dirty="0">
                <a:latin typeface="Quattrocento Sans" panose="020B0604020202020204" charset="0"/>
              </a:rPr>
              <a:t> "masculino/feminino"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pt-BR" sz="1700" b="1" dirty="0">
                <a:latin typeface="Quattrocento Sans" panose="020B0604020202020204" charset="0"/>
              </a:rPr>
              <a:t>- Ação:</a:t>
            </a:r>
            <a:r>
              <a:rPr lang="pt-BR" sz="1700" dirty="0">
                <a:latin typeface="Quattrocento Sans" panose="020B0604020202020204" charset="0"/>
              </a:rPr>
              <a:t> Garantimos consistência ao longo dos dados, utilizando a nomenclatura padronizada.</a:t>
            </a:r>
          </a:p>
          <a:p>
            <a:pPr marL="457200" lvl="1" indent="0" algn="just">
              <a:lnSpc>
                <a:spcPct val="120000"/>
              </a:lnSpc>
            </a:pPr>
            <a:endParaRPr lang="pt-BR" sz="1600" dirty="0">
              <a:latin typeface="Quattrocento Sans" panose="020B0604020202020204" charset="0"/>
            </a:endParaRPr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Image2">
            <a:extLst>
              <a:ext uri="{FF2B5EF4-FFF2-40B4-BE49-F238E27FC236}">
                <a16:creationId xmlns:a16="http://schemas.microsoft.com/office/drawing/2014/main" id="{1D8B343A-B3B2-4C14-B8BB-8F86707E9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pSp>
        <p:nvGrpSpPr>
          <p:cNvPr id="2" name="Group 11">
            <a:extLst>
              <a:ext uri="{FF2B5EF4-FFF2-40B4-BE49-F238E27FC236}">
                <a16:creationId xmlns:a16="http://schemas.microsoft.com/office/drawing/2014/main" id="{D7CF8AF8-6B8A-5666-BA99-764DB6FDC5C9}"/>
              </a:ext>
            </a:extLst>
          </p:cNvPr>
          <p:cNvGrpSpPr/>
          <p:nvPr/>
        </p:nvGrpSpPr>
        <p:grpSpPr>
          <a:xfrm>
            <a:off x="1787626" y="3912815"/>
            <a:ext cx="9110223" cy="2599979"/>
            <a:chOff x="1907547" y="4032736"/>
            <a:chExt cx="8150853" cy="2599979"/>
          </a:xfrm>
        </p:grpSpPr>
        <p:pic>
          <p:nvPicPr>
            <p:cNvPr id="3" name="Picture 9">
              <a:extLst>
                <a:ext uri="{FF2B5EF4-FFF2-40B4-BE49-F238E27FC236}">
                  <a16:creationId xmlns:a16="http://schemas.microsoft.com/office/drawing/2014/main" id="{2358FD77-7D24-DF9C-A7EB-35484186F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547" y="4032736"/>
              <a:ext cx="8150853" cy="2599979"/>
            </a:xfrm>
            <a:prstGeom prst="rect">
              <a:avLst/>
            </a:prstGeom>
          </p:spPr>
        </p:pic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59ED576F-1F0F-B84D-7CA7-5F2A1E327A76}"/>
                </a:ext>
              </a:extLst>
            </p:cNvPr>
            <p:cNvSpPr/>
            <p:nvPr/>
          </p:nvSpPr>
          <p:spPr>
            <a:xfrm>
              <a:off x="2185034" y="4709160"/>
              <a:ext cx="1945005" cy="15826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154;p5">
            <a:extLst>
              <a:ext uri="{FF2B5EF4-FFF2-40B4-BE49-F238E27FC236}">
                <a16:creationId xmlns:a16="http://schemas.microsoft.com/office/drawing/2014/main" id="{022EF69F-44A9-69C1-CB37-928A716A4E37}"/>
              </a:ext>
            </a:extLst>
          </p:cNvPr>
          <p:cNvSpPr txBox="1">
            <a:spLocks/>
          </p:cNvSpPr>
          <p:nvPr/>
        </p:nvSpPr>
        <p:spPr>
          <a:xfrm>
            <a:off x="6081375" y="2152516"/>
            <a:ext cx="5291965" cy="151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1800" b="1" dirty="0">
                <a:latin typeface="Quattrocento Sans" panose="020B0604020202020204" charset="0"/>
              </a:rPr>
              <a:t>Campo "Fase":</a:t>
            </a:r>
            <a:endParaRPr lang="pt-BR" sz="1800" dirty="0">
              <a:latin typeface="Quattrocento Sans" panose="020B0604020202020204" charset="0"/>
            </a:endParaRPr>
          </a:p>
          <a:p>
            <a:pPr marL="457200" lvl="1" indent="0" algn="just"/>
            <a:r>
              <a:rPr lang="pt-BR" sz="1600" b="1" dirty="0">
                <a:latin typeface="Quattrocento Sans" panose="020B0604020202020204" charset="0"/>
              </a:rPr>
              <a:t>- Alteração:</a:t>
            </a:r>
            <a:r>
              <a:rPr lang="pt-BR" sz="1600" dirty="0">
                <a:latin typeface="Quattrocento Sans" panose="020B0604020202020204" charset="0"/>
              </a:rPr>
              <a:t> Substituímos "ALFA" por "0".</a:t>
            </a:r>
          </a:p>
          <a:p>
            <a:pPr marL="457200" lvl="1" indent="0" algn="just"/>
            <a:r>
              <a:rPr lang="pt-BR" sz="1600" b="1" dirty="0">
                <a:latin typeface="Quattrocento Sans" panose="020B0604020202020204" charset="0"/>
              </a:rPr>
              <a:t>- Uniformização:</a:t>
            </a:r>
            <a:r>
              <a:rPr lang="pt-BR" sz="1600" dirty="0">
                <a:latin typeface="Quattrocento Sans" panose="020B0604020202020204" charset="0"/>
              </a:rPr>
              <a:t> Removemos letras concatenadas com a turma para manter os dados padronizados.</a:t>
            </a:r>
          </a:p>
        </p:txBody>
      </p:sp>
    </p:spTree>
    <p:extLst>
      <p:ext uri="{BB962C8B-B14F-4D97-AF65-F5344CB8AC3E}">
        <p14:creationId xmlns:p14="http://schemas.microsoft.com/office/powerpoint/2010/main" val="314580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7050382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pt-BR" sz="3600" b="1" dirty="0">
                <a:latin typeface="Quattrocento Sans" panose="020B0502050000020003" pitchFamily="34" charset="0"/>
              </a:rPr>
              <a:t>3. Limpeza e Tratamento de Dados</a:t>
            </a:r>
            <a:endParaRPr lang="en-US" sz="3600" dirty="0">
              <a:latin typeface="Quattrocento Sans" panose="020B0502050000020003" pitchFamily="34" charset="0"/>
            </a:endParaRPr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Image2">
            <a:extLst>
              <a:ext uri="{FF2B5EF4-FFF2-40B4-BE49-F238E27FC236}">
                <a16:creationId xmlns:a16="http://schemas.microsoft.com/office/drawing/2014/main" id="{C6B24AAF-1CBA-4298-878D-3CD2A2379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D1CADD0-8A42-33F3-1E2F-3A6E4B6D57B9}"/>
              </a:ext>
            </a:extLst>
          </p:cNvPr>
          <p:cNvSpPr txBox="1"/>
          <p:nvPr/>
        </p:nvSpPr>
        <p:spPr>
          <a:xfrm>
            <a:off x="571964" y="1870895"/>
            <a:ext cx="5524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Quattrocento Sans" panose="020B0502050000020003" pitchFamily="34" charset="0"/>
              </a:rPr>
              <a:t>Eliminação de Linhas Nulas:</a:t>
            </a:r>
          </a:p>
          <a:p>
            <a:endParaRPr lang="pt-BR" sz="2000" dirty="0">
              <a:latin typeface="Quattrocento Sans" panose="020B0502050000020003" pitchFamily="34" charset="0"/>
            </a:endParaRPr>
          </a:p>
          <a:p>
            <a:r>
              <a:rPr lang="pt-BR" sz="2000" dirty="0">
                <a:latin typeface="Quattrocento Sans" panose="020B0502050000020003" pitchFamily="34" charset="0"/>
              </a:rPr>
              <a:t>Ação: Remoção das linhas em que o nome do aluno estava </a:t>
            </a:r>
            <a:r>
              <a:rPr lang="pt-BR" sz="2000" dirty="0" err="1">
                <a:latin typeface="Quattrocento Sans" panose="020B0502050000020003" pitchFamily="34" charset="0"/>
              </a:rPr>
              <a:t>Null</a:t>
            </a:r>
            <a:r>
              <a:rPr lang="pt-BR" sz="2000" dirty="0">
                <a:latin typeface="Quattrocento Sans" panose="020B0502050000020003" pitchFamily="34" charset="0"/>
              </a:rPr>
              <a:t> (sem dados relevantes).</a:t>
            </a:r>
          </a:p>
          <a:p>
            <a:r>
              <a:rPr lang="pt-BR" dirty="0">
                <a:latin typeface="Quattrocento Sans" panose="020B0502050000020003" pitchFamily="34" charset="0"/>
              </a:rPr>
              <a:t>	</a:t>
            </a:r>
          </a:p>
          <a:p>
            <a:endParaRPr lang="pt-BR" dirty="0">
              <a:latin typeface="Quattrocento Sans" panose="020B05020500000200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E14712-E368-1D97-83F3-F7FD1F796315}"/>
              </a:ext>
            </a:extLst>
          </p:cNvPr>
          <p:cNvSpPr txBox="1"/>
          <p:nvPr/>
        </p:nvSpPr>
        <p:spPr>
          <a:xfrm>
            <a:off x="6069570" y="1870895"/>
            <a:ext cx="56848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Quattrocento Sans" panose="020B0502050000020003" pitchFamily="34" charset="0"/>
              </a:rPr>
              <a:t>Substituição de Valores </a:t>
            </a:r>
            <a:r>
              <a:rPr lang="pt-BR" sz="1800" b="1" dirty="0" err="1">
                <a:latin typeface="Quattrocento Sans" panose="020B0502050000020003" pitchFamily="34" charset="0"/>
              </a:rPr>
              <a:t>Null</a:t>
            </a:r>
            <a:r>
              <a:rPr lang="pt-BR" sz="1800" b="1" dirty="0">
                <a:latin typeface="Quattrocento Sans" panose="020B0502050000020003" pitchFamily="34" charset="0"/>
              </a:rPr>
              <a:t> por 0:</a:t>
            </a:r>
          </a:p>
          <a:p>
            <a:endParaRPr lang="pt-BR" sz="1800" dirty="0">
              <a:latin typeface="Quattrocento Sans" panose="020B0502050000020003" pitchFamily="34" charset="0"/>
            </a:endParaRPr>
          </a:p>
          <a:p>
            <a:r>
              <a:rPr lang="pt-BR" sz="1800" dirty="0">
                <a:latin typeface="Quattrocento Sans" panose="020B0502050000020003" pitchFamily="34" charset="0"/>
              </a:rPr>
              <a:t>- Indicadores Afetados: IAA, IEG, IPS, IDA, IPV, IAN, IPP.</a:t>
            </a:r>
          </a:p>
          <a:p>
            <a:endParaRPr lang="pt-BR" sz="1800" dirty="0">
              <a:latin typeface="Quattrocento Sans" panose="020B0502050000020003" pitchFamily="34" charset="0"/>
            </a:endParaRPr>
          </a:p>
          <a:p>
            <a:r>
              <a:rPr lang="pt-BR" sz="1800" dirty="0">
                <a:latin typeface="Quattrocento Sans" panose="020B0502050000020003" pitchFamily="34" charset="0"/>
              </a:rPr>
              <a:t>- Ação: Preenchemos os valores faltantes com 0 para evitar lacunas nas análises.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44C6FD1-EA9C-9771-D089-952E771978A4}"/>
              </a:ext>
            </a:extLst>
          </p:cNvPr>
          <p:cNvGrpSpPr/>
          <p:nvPr/>
        </p:nvGrpSpPr>
        <p:grpSpPr>
          <a:xfrm>
            <a:off x="1474839" y="3929497"/>
            <a:ext cx="9247237" cy="2599979"/>
            <a:chOff x="1907547" y="4032736"/>
            <a:chExt cx="8150853" cy="2599979"/>
          </a:xfrm>
        </p:grpSpPr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DAA08AF5-C1C7-F7EA-32B9-37A24470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547" y="4032736"/>
              <a:ext cx="8150853" cy="2599979"/>
            </a:xfrm>
            <a:prstGeom prst="rect">
              <a:avLst/>
            </a:prstGeom>
          </p:spPr>
        </p:pic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0B434656-CEE8-6A10-195F-0924C3B3C59F}"/>
                </a:ext>
              </a:extLst>
            </p:cNvPr>
            <p:cNvSpPr/>
            <p:nvPr/>
          </p:nvSpPr>
          <p:spPr>
            <a:xfrm>
              <a:off x="4405692" y="4606271"/>
              <a:ext cx="4174428" cy="16726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6884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9" y="454051"/>
            <a:ext cx="9576252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400" b="1" dirty="0">
                <a:latin typeface="Quattrocento Sans" panose="020B0502050000020003" pitchFamily="34" charset="0"/>
              </a:rPr>
              <a:t>4. Cálculo do INDE (Indicador de Desenvolvimento Educacional)</a:t>
            </a:r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104246E2-E1AD-4FC1-86DC-9106F84AAF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9202622" y="1030288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4" name="Google Shape;154;p5">
            <a:extLst>
              <a:ext uri="{FF2B5EF4-FFF2-40B4-BE49-F238E27FC236}">
                <a16:creationId xmlns:a16="http://schemas.microsoft.com/office/drawing/2014/main" id="{2A3D1922-6285-E2C5-373E-E121D82547FA}"/>
              </a:ext>
            </a:extLst>
          </p:cNvPr>
          <p:cNvSpPr txBox="1">
            <a:spLocks/>
          </p:cNvSpPr>
          <p:nvPr/>
        </p:nvSpPr>
        <p:spPr>
          <a:xfrm>
            <a:off x="685799" y="1574237"/>
            <a:ext cx="11172400" cy="293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1900" b="1" dirty="0"/>
              <a:t>Fórmula do INDE (para fases de 0 a 7):</a:t>
            </a:r>
            <a:endParaRPr lang="pt-BR" sz="1900" dirty="0"/>
          </a:p>
          <a:p>
            <a:pPr marL="457200" lvl="1" indent="0" algn="just"/>
            <a:r>
              <a:rPr lang="pt-BR" sz="1700" dirty="0"/>
              <a:t>INDE = (IAN * 0.1) + (IDA * 0.2) + (IEG * 0.2) + (IAA * 0.1) + (IPS * 0.1) + (IPP * 0.1) + (IPV * 0.2)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900" b="1" dirty="0"/>
              <a:t>Fórmula do INDE (para fase 8):</a:t>
            </a:r>
            <a:endParaRPr lang="pt-BR" sz="1900" dirty="0"/>
          </a:p>
          <a:p>
            <a:pPr marL="457200" lvl="1" indent="0" algn="just"/>
            <a:r>
              <a:rPr lang="pt-BR" sz="1700" dirty="0"/>
              <a:t>INDE = (IAN * 0.1) + (IDA * 0.4) + (IEG * 0.2) + (IAA * 0.1) + (IPS * 0.2)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900" b="1" dirty="0"/>
              <a:t>Fórmula do INDE (para fase 9):</a:t>
            </a:r>
            <a:endParaRPr lang="pt-BR" sz="1900" dirty="0"/>
          </a:p>
          <a:p>
            <a:pPr marL="457200" lvl="1" indent="0" algn="just"/>
            <a:r>
              <a:rPr lang="pt-BR" sz="1700" dirty="0"/>
              <a:t>INDE = 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900" b="1" dirty="0"/>
              <a:t>Objetivo:</a:t>
            </a:r>
            <a:r>
              <a:rPr lang="pt-BR" sz="1900" dirty="0"/>
              <a:t> O </a:t>
            </a:r>
            <a:r>
              <a:rPr lang="pt-BR" sz="1900" b="1" dirty="0"/>
              <a:t>INDE</a:t>
            </a:r>
            <a:r>
              <a:rPr lang="pt-BR" sz="1900" dirty="0"/>
              <a:t> foi calculado levando em consideração a fase do estudante, com diferentes pesos atribuídos aos indicadores conforme o estágio de aprendizado.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CFA2D2-DD2B-06C2-8631-3E20E10E6A57}"/>
              </a:ext>
            </a:extLst>
          </p:cNvPr>
          <p:cNvGrpSpPr/>
          <p:nvPr/>
        </p:nvGrpSpPr>
        <p:grpSpPr>
          <a:xfrm>
            <a:off x="2064774" y="4513002"/>
            <a:ext cx="7822053" cy="2050029"/>
            <a:chOff x="1907547" y="4032736"/>
            <a:chExt cx="8150853" cy="2599979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E051D29B-9232-DD70-9722-A5AEDD046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547" y="4032736"/>
              <a:ext cx="8150853" cy="2599979"/>
            </a:xfrm>
            <a:prstGeom prst="rect">
              <a:avLst/>
            </a:prstGeom>
          </p:spPr>
        </p:pic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FDAE7EF-1832-59A5-8493-AA84AD9E1F09}"/>
                </a:ext>
              </a:extLst>
            </p:cNvPr>
            <p:cNvSpPr/>
            <p:nvPr/>
          </p:nvSpPr>
          <p:spPr>
            <a:xfrm flipH="1">
              <a:off x="8580121" y="4606271"/>
              <a:ext cx="1200105" cy="167260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Picture 7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7A4C3DCC-0BE1-C1CA-C1C0-A25BAD9A9F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599" b="26052"/>
          <a:stretch/>
        </p:blipFill>
        <p:spPr>
          <a:xfrm>
            <a:off x="10235381" y="6080723"/>
            <a:ext cx="1403560" cy="4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1507</Words>
  <Application>Microsoft Office PowerPoint</Application>
  <PresentationFormat>Widescreen</PresentationFormat>
  <Paragraphs>136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Quattrocento Sans</vt:lpstr>
      <vt:lpstr>Arial</vt:lpstr>
      <vt:lpstr>Arial Rounded</vt:lpstr>
      <vt:lpstr>Calibri</vt:lpstr>
      <vt:lpstr>Tema do Office</vt:lpstr>
      <vt:lpstr>Datathon:  Passos Mágicos - 2025</vt:lpstr>
      <vt:lpstr>Apresentação do PowerPoint</vt:lpstr>
      <vt:lpstr>Introdução</vt:lpstr>
      <vt:lpstr>O Que Buscamos?</vt:lpstr>
      <vt:lpstr>A Proposta Analítica</vt:lpstr>
      <vt:lpstr>O que foi feito?</vt:lpstr>
      <vt:lpstr>2. Padronização de Campos</vt:lpstr>
      <vt:lpstr>3. Limpeza e Tratamento de Dados</vt:lpstr>
      <vt:lpstr>4. Cálculo do INDE (Indicador de Desenvolvimento Educacional)</vt:lpstr>
      <vt:lpstr>Perfil e Evolução dos Estudantes</vt:lpstr>
      <vt:lpstr>Acompanhamento INDE</vt:lpstr>
      <vt:lpstr>Evolução de Defasagem</vt:lpstr>
      <vt:lpstr>Correlação Entre Idade e Defasagem</vt:lpstr>
      <vt:lpstr>Desempenho considerando instituição de ensino</vt:lpstr>
      <vt:lpstr>Dashboard Analítico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Datathon:  Passos Mágicos - 2025</dc:title>
  <dc:creator>RAPHAELA COELHO</dc:creator>
  <cp:lastModifiedBy>Raphaela Rodrigues Coelho</cp:lastModifiedBy>
  <cp:revision>13</cp:revision>
  <dcterms:created xsi:type="dcterms:W3CDTF">2024-05-28T10:45:35Z</dcterms:created>
  <dcterms:modified xsi:type="dcterms:W3CDTF">2025-02-14T23:17:30Z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