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59" r:id="rId5"/>
    <p:sldId id="270" r:id="rId6"/>
    <p:sldId id="272" r:id="rId7"/>
    <p:sldId id="271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794F-6D52-4D97-9C6E-4D583B240D1E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BCD9-9D37-42D7-B120-079ABC022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80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5" name="Espaço Reservado par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7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794F-6D52-4D97-9C6E-4D583B240D1E}" type="datetimeFigureOut">
              <a:rPr lang="pt-BR" smtClean="0"/>
              <a:t>04/05/2016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BCD9-9D37-42D7-B120-079ABC022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0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pPr/>
              <a:t>04/05/2016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10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9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BR" smtClean="0"/>
              <a:t>04/05/2016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9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pt-BR" smtClean="0"/>
              <a:pPr/>
              <a:t>04/05/2016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049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1043" y="205945"/>
            <a:ext cx="10954265" cy="759829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I - Guia de como lidar (ou não) com a </a:t>
            </a:r>
            <a:r>
              <a:rPr lang="pt-BR" b="1" dirty="0" err="1" smtClean="0"/>
              <a:t>Tequilada</a:t>
            </a:r>
            <a:r>
              <a:rPr lang="pt-BR" b="1" dirty="0" smtClean="0"/>
              <a:t> </a:t>
            </a:r>
            <a:r>
              <a:rPr lang="pt-BR" b="1" dirty="0" err="1" smtClean="0"/>
              <a:t>Insper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2422" y="965773"/>
            <a:ext cx="11969578" cy="5615331"/>
          </a:xfrm>
        </p:spPr>
        <p:txBody>
          <a:bodyPr>
            <a:normAutofit/>
          </a:bodyPr>
          <a:lstStyle/>
          <a:p>
            <a:r>
              <a:rPr lang="pt-BR" dirty="0" smtClean="0"/>
              <a:t>Martim e Raphael estudam engenharia no </a:t>
            </a:r>
            <a:r>
              <a:rPr lang="pt-BR" dirty="0" err="1" smtClean="0"/>
              <a:t>Insper</a:t>
            </a:r>
            <a:r>
              <a:rPr lang="pt-BR" dirty="0" smtClean="0"/>
              <a:t> e decidiram ir na </a:t>
            </a:r>
            <a:r>
              <a:rPr lang="pt-BR" dirty="0" err="1" smtClean="0"/>
              <a:t>Tequilada</a:t>
            </a:r>
            <a:r>
              <a:rPr lang="pt-BR" dirty="0" smtClean="0"/>
              <a:t> para parabenizar seus colegas de administração e economia pelo fim da semana de provas. Os dois amigos combinaram de tomar tequila a noite inteira. Raphael, sabendo que iria dormir na casa de Martim, resolveu enfiar o pé no balde, enquanto Martim, sabendo que teria que dar Oi pra sua mãe quando chegasse, parou de beber Tequila após algumas horas de festa, ficando apenas na Cerveja.</a:t>
            </a:r>
          </a:p>
          <a:p>
            <a:r>
              <a:rPr lang="pt-BR" dirty="0" smtClean="0"/>
              <a:t>	Neste trabalho, será mostrado como o álcool se comporta no organismo de diferentes indivíduos, visto que há diversas variáveis que influenciam a concentração de álcool no sangue. No caso, um indivíduo (Raphael) beberá tequila durante a noite toda, de meia em meia hora e outro individuo (Martim) beberá tequila durante as 4 primeiras horas de festa e depois beberá cerveja (que contém teor alcóolico menor) até o fim da festa de 6 horas.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sz="2800" i="1" dirty="0" smtClean="0"/>
              <a:t>Qual será a Concentração alcóolica no sangue dos dois no final da festa e qual o efeito do álcool no organismo deles durante a festa?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21043" y="205945"/>
            <a:ext cx="10954265" cy="75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II – Modelo e Equações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22422" y="965773"/>
            <a:ext cx="11376453" cy="567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i="1" dirty="0"/>
          </a:p>
        </p:txBody>
      </p:sp>
      <p:pic>
        <p:nvPicPr>
          <p:cNvPr id="1026" name="Picture 2" descr="https://cdn.discordapp.com/attachments/151418749092757504/176667572807139329/Estoques_e_flux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63" y="801730"/>
            <a:ext cx="7365570" cy="60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341796"/>
                <a:ext cx="9544151" cy="2277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𝐼𝑛𝑔𝐴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𝐾𝑒𝐸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𝐾𝑚𝐸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𝐾𝑐𝑀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𝐾𝑐𝑎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𝑑𝐸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𝐾𝑚𝐸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𝐾𝑒𝑆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796"/>
                <a:ext cx="9544151" cy="22772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838200" y="3926548"/>
            <a:ext cx="7348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/>
              <a:t>IngA</a:t>
            </a:r>
            <a:r>
              <a:rPr lang="pt-BR" sz="2000" b="1" dirty="0" smtClean="0"/>
              <a:t>: </a:t>
            </a:r>
            <a:r>
              <a:rPr lang="pt-BR" sz="2000" dirty="0" smtClean="0"/>
              <a:t>Quantidade </a:t>
            </a:r>
            <a:r>
              <a:rPr lang="pt-BR" sz="2000" dirty="0"/>
              <a:t>de álcool ingerido em </a:t>
            </a:r>
            <a:r>
              <a:rPr lang="pt-BR" sz="2000" dirty="0" smtClean="0"/>
              <a:t>g/</a:t>
            </a:r>
            <a:r>
              <a:rPr lang="pt-BR" sz="2000" dirty="0" err="1" smtClean="0"/>
              <a:t>L.h</a:t>
            </a:r>
            <a:endParaRPr lang="pt-BR" sz="2000" dirty="0" smtClean="0"/>
          </a:p>
          <a:p>
            <a:r>
              <a:rPr lang="pt-BR" sz="2000" b="1" dirty="0" err="1" smtClean="0"/>
              <a:t>KeE</a:t>
            </a:r>
            <a:r>
              <a:rPr lang="pt-BR" sz="2000" b="1" dirty="0" smtClean="0"/>
              <a:t>: </a:t>
            </a:r>
            <a:r>
              <a:rPr lang="pt-BR" sz="2000" dirty="0" smtClean="0"/>
              <a:t>Eliminação de álcool do estômago</a:t>
            </a:r>
          </a:p>
          <a:p>
            <a:r>
              <a:rPr lang="pt-BR" sz="2000" b="1" dirty="0" err="1" smtClean="0"/>
              <a:t>KmE</a:t>
            </a:r>
            <a:r>
              <a:rPr lang="pt-BR" sz="2000" b="1" dirty="0" smtClean="0"/>
              <a:t>: </a:t>
            </a:r>
            <a:r>
              <a:rPr lang="pt-BR" sz="2000" dirty="0" smtClean="0"/>
              <a:t>Constante </a:t>
            </a:r>
            <a:r>
              <a:rPr lang="pt-BR" sz="2000" dirty="0"/>
              <a:t>de metabolização do estômago</a:t>
            </a:r>
          </a:p>
          <a:p>
            <a:r>
              <a:rPr lang="pt-BR" sz="2000" b="1" dirty="0" err="1" smtClean="0"/>
              <a:t>Kcm</a:t>
            </a:r>
            <a:r>
              <a:rPr lang="pt-BR" sz="2000" b="1" dirty="0" smtClean="0"/>
              <a:t>: </a:t>
            </a:r>
            <a:r>
              <a:rPr lang="pt-BR" sz="2000" dirty="0" smtClean="0"/>
              <a:t>Constante </a:t>
            </a:r>
            <a:r>
              <a:rPr lang="pt-BR" sz="2000" dirty="0"/>
              <a:t>de como a comida </a:t>
            </a:r>
            <a:r>
              <a:rPr lang="pt-BR" sz="2000" dirty="0" smtClean="0"/>
              <a:t>afeta </a:t>
            </a:r>
            <a:r>
              <a:rPr lang="pt-BR" sz="2000" dirty="0"/>
              <a:t>a metabolização</a:t>
            </a:r>
          </a:p>
          <a:p>
            <a:r>
              <a:rPr lang="pt-BR" sz="2000" b="1" dirty="0" err="1" smtClean="0"/>
              <a:t>Kca</a:t>
            </a:r>
            <a:r>
              <a:rPr lang="pt-BR" sz="2000" b="1" dirty="0" smtClean="0"/>
              <a:t>: </a:t>
            </a:r>
            <a:r>
              <a:rPr lang="pt-BR" sz="2000" dirty="0" smtClean="0"/>
              <a:t>Constante de consumo de água</a:t>
            </a:r>
            <a:endParaRPr lang="pt-BR" sz="2000" dirty="0"/>
          </a:p>
          <a:p>
            <a:r>
              <a:rPr lang="pt-BR" sz="2000" b="1" dirty="0" err="1" smtClean="0"/>
              <a:t>KeS</a:t>
            </a:r>
            <a:r>
              <a:rPr lang="pt-BR" sz="2000" b="1" dirty="0" smtClean="0"/>
              <a:t>: </a:t>
            </a:r>
            <a:r>
              <a:rPr lang="pt-BR" sz="2000" dirty="0" smtClean="0"/>
              <a:t>Eliminação </a:t>
            </a:r>
            <a:r>
              <a:rPr lang="pt-BR" sz="2000" dirty="0"/>
              <a:t>de álcool do sangue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81825" y="664845"/>
            <a:ext cx="312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Estômago</a:t>
            </a:r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81825" y="2320713"/>
            <a:ext cx="312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Sangue</a:t>
            </a:r>
            <a:endParaRPr lang="pt-B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21043" y="205945"/>
            <a:ext cx="10954265" cy="75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III – Validação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22422" y="965773"/>
            <a:ext cx="11376453" cy="567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9303" y="1416907"/>
            <a:ext cx="7348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Não é considerado o gênero, peso e tolerância do individuo.</a:t>
            </a:r>
          </a:p>
          <a:p>
            <a:endParaRPr lang="pt-BR" sz="2000" dirty="0" smtClean="0"/>
          </a:p>
          <a:p>
            <a:r>
              <a:rPr lang="pt-BR" sz="2000" dirty="0" smtClean="0"/>
              <a:t>Foram feitas aproximações nos parâmetros</a:t>
            </a:r>
          </a:p>
          <a:p>
            <a:endParaRPr lang="pt-BR" sz="2000" dirty="0" smtClean="0"/>
          </a:p>
          <a:p>
            <a:r>
              <a:rPr lang="pt-BR" sz="2000" dirty="0"/>
              <a:t>Se o indivíduo entra em coma, ele continua ingerindo álcool, mesmo estando fisicamente desabilitado.</a:t>
            </a:r>
          </a:p>
          <a:p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55" y="3515829"/>
            <a:ext cx="3966363" cy="287996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473521" y="3794906"/>
            <a:ext cx="181592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Coma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" t="78688" r="681" b="11376"/>
          <a:stretch/>
        </p:blipFill>
        <p:spPr>
          <a:xfrm>
            <a:off x="7599312" y="3813185"/>
            <a:ext cx="4248132" cy="332773"/>
          </a:xfrm>
          <a:prstGeom prst="rect">
            <a:avLst/>
          </a:prstGeom>
        </p:spPr>
      </p:pic>
      <p:cxnSp>
        <p:nvCxnSpPr>
          <p:cNvPr id="14" name="Conector de seta reta 13"/>
          <p:cNvCxnSpPr>
            <a:stCxn id="9" idx="1"/>
          </p:cNvCxnSpPr>
          <p:nvPr/>
        </p:nvCxnSpPr>
        <p:spPr>
          <a:xfrm flipH="1">
            <a:off x="4121239" y="3979572"/>
            <a:ext cx="1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153955" y="3979572"/>
            <a:ext cx="1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8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699766" y="205943"/>
            <a:ext cx="4351772" cy="75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IV – Outras bebidas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22422" y="965773"/>
            <a:ext cx="11376453" cy="567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7" y="3153032"/>
            <a:ext cx="6960921" cy="34866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66"/>
            <a:ext cx="6440910" cy="32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936776" y="205945"/>
            <a:ext cx="5538532" cy="75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IV– Conclusão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22422" y="965773"/>
            <a:ext cx="11376453" cy="567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i="1" dirty="0"/>
          </a:p>
        </p:txBody>
      </p:sp>
      <p:sp>
        <p:nvSpPr>
          <p:cNvPr id="2" name="AutoShape 2" descr="data:image/png;base64,iVBORw0KGgoAAAANSUhEUgAAAhgAAAEZCAYAAADVMFwoAAAABHNCSVQICAgIfAhkiAAAAAlwSFlzAAALEgAACxIB0t1+/AAAIABJREFUeJzsnXlcVdX6/9+LRAGZ1VRUhLg5T2naNTWxQXMqm00wNX9XUyttUssIiExTs6xuln0rM5zKSjOn9CoOpWalZlpWMjjQoIIiiiPP74+9OR6QA+fIgXOOrPfrtV+cvdf02Ys9PHutZ62lRASNRqPRaDQaZ+LlagEajUaj0WiuPLSBodFoNBqNxuloA0Oj0Wg0Go3T0QaGRqPRaDQap6MNDI1Go9FoNE5HGxgajUaj0WicToUZGEqprkqpAyWEz1RKTSghPF8pdU35qLNNUV1KqRFKqb+UUjlKqZCK1qNxT5RS3yilvlZKRSmlPnK1ngKUUh2VUnuUUv4uKr/E+9rBvE4opSJshA1SSm10RjkajcY5OGRgKKXSlVKnzJfrUaXUUqVUPQeysDnphoiMEJGJl5P2crE6n+NKqSyl1Cal1HCllCpOl1KqCvAqcKuIBIpItrM1laL3Q6XUixVZpg0dAUqp15VSGea18LtSarpSKtTV2opDKRWvlJpTjvnXB7YBM4AFwIflVZYjKKWqYmi6T0RyK6C8S17ydtzXdiMiASKSXlIUZ5RTHiilgpRS7yul/jSfN78qpca6WpdGU5442oIhQG8RCQTqAv8AbzpdVfGo0qM4TMH5BAENgcnAOOB9G/HrANWAXy6nMKWUx3dJKaW8gbVAU6C7eS10BI4AHVyprSxYG5WOIiIHRWSMiCwTkfYikuJEaWWhERAnIrsrqDyFG7/kXcxrQHWgsfm8uQP4w7WSNJpyRkTs3oA04Gar/Z7Ar1b7VYFpQAbwJ/A2UM0M6wocAJ4FDgOpwACrtB8CL1rtPwNkAgeBIcAF4BozrBfwI3DcLCveKl014GOMF142sBWoZc/5mMfam2U1s9YFXAvkmmE5wBozvAnwNXAUw/C4r8g5vQ0sA04AN9tZR08CfwOHgMFm2H+As8Bps/wl5vG6wCIMY28f8FiRc9lm1tOfwDQb9TAW2AJ4mfsjgF1A1WLi/j8zL98SrpMmwDqz/ncBfYvUyVvAV+Z5bAYircKbW9Xnn8B487gCxmM8lA9jtBQEm2ENgXzgIbNe/wGeM8N6AGfM7QSw3Ty+DngJ2AScBK4BBgN7TF1/AMOKnNedwHazPn/HMLAK/gdfmpp/A/6fVZqSdDt6rT4N7DTP4z3gamC5qfdrIMgq/idm/WUD67l4PXub5/Coue9l1sHzdj4DxpnnkgP8DPSz+p/nAedMfVlF72tKuL7N8FBgqVm/W4EkYKNVeD4XnwGhZp0fx7h2XwQ2WMV9Hdhvhm8DOl/GfVGa3kBgDsb1lgZMKKHedgF3lBBekt54YCHwkVnvu4C2VuFtufg8/MS8xgrqfJB1HRZTjzafR3rTW1k3xyJbvZABP2A28KFV+GvAYiAIw1pfAkw0w7qaD5+p5kPuJowX9rVmuPWD6HbzYm8K+AJzKWxg3AQ0N3+3MOPeYe4PM8uthvFwvw7wL+18ihzPAIYXo6uhqUNZ1cF+jBebAlpjvESaWKXNBv5t7lezs47igaswDLiTmC8OLjXCFPA9MMGMH4Hx8L/NDP8WiLHS2sFGPSggBXgB+BeQBbSyEXe+9f+8mPAqGC/fcebvbhgPRev/82GgHcbLLRmYZ4b5YxiVYzAefNWB9mbYaPN86prXz0yrdAUGxrtmulYYhlhjMzwemFNE5zogHePF6GVq7QlEmOFdzLpvY+53AI5x8fqvCzQyf2/AaMnzNq+Bf4BoO3Q7eq1+C9Q08/rb/N+3Ms/5fxitFQXxHzb/597AdEzDygxrjmEMNTGvnW8xr2k7ngH3ALXN3/dh3MMF+4OweskXc/+Udn0vAOaZ9dEU496yNhqsnwELzM3HPJ+DReIOAILN/+0TGM+Iqg7eF6XpnQN8YebRENgLDLGR13sYBtlg4F/FhJekNx44hWEsK+BlYLMZ5o1xHT9qarwLw5h+sYT/iXU92nwe6U1vZd0ci2w85HIwXkBnzZu6uVV4LoW/RjsCqebvrmYaH6vwhZhWf5EH0fvAy1bxrrW+KYrR9Rrwqvl7CMYXWUs7z6c4A2Mz8GwxugoMjIIv/fuB9UXSvoP5oDfTzi4SXlodnSzI3zz2N+YDkEsNjA5AepH8xwPvm7/Xmw+nGnbURUOMl84eYGwJ8b62/t8UE94ZyCxybB7wgtU5zLIK6wnsMX8/CPxgI989QDer/brm9eRl9X+paxW+Fbjf/G3LwEgopU6+wGwRMv+vrxYTpz7GS8jP6tjLwAd26Hb0Wn3Qan8R8F+r/UeBz22kDcYwwAKsjj0B/Gr+z4u9r+zZMFpD+pq/7TEwir2+zfo4i9XLF6MFw9poyMdoaSqIe61V2MSiZRfRkVVQzxjGdKn3hR16z2AasWbYMGCtjbyqYdyb28x0vwG326k3HvjaKqwpcNL8fRNwoEjajZRsYFi3YNh8HulNb2XdLscn4E4RCTVvmMeADUqpq5VStTAs+R9Mh8ksYAVQwypttoicttrPAMKKKSMMo2nSOp6lj1wpdYNSaq1S6h+l1DFgOMaXHRhNzquABUqpg0qpyUqpqxw8x3oYN3hpNAT+XXC+SqlsjC+R2lZxLOdhZx0dFZF8q/1TGF/2tsqvV6T8ZzGazsH4im0M/KqU2qqU6m3rREQkA+Ol2xCjmdQWRzFekrYo+r8D4/9n7Qz8l9Vv6/Orj9HNUxwNgS+s6m0Pxovduq7/tpGvLQrpVEr1VEptNh2YszGMn4LrqoENbWEY3QGnrI5Zn29Juh29Vq3PL6+YfX/zPJRSKkEp9bNSKgPDCBCrcwHj67shsFxEUksosxBKqYeUUtuVUtlmHTUvkm9p2Lq+a2F8gR+0CrM16qy4uBlFdD5tjp4p0BlopXModt4XJeitidHqtb+IhmKd3kXkjIhMFpH2GPf7p8CnSqlgO/TCpfeMj+nTVRej68Yam6P1rLHzeaTRXDaXY2AoADH4AuPLsTNGP/IpjBaNUHMLFsOhqYAQpZSv1X44RpN4Uf7EeKAX0JDCzmNzMZr16olIMEbTeIGu8yKSJCLNgRuBvhhdGPadnFLtMV4a9gx5OwCkWJ1viBijSx61imOt2546Kgkpsn8A42vDuvwgEekLICL7RGSAiNQCpgCLitS/BfMh2xGjqX1aCRrWAD1s5YPx/2xQ5Fg4lz4Ei+MAEGUjbD/Qs8i5VheRP+3It2i9XXLcHHGxCKOeaolICMbDtsCwtaUtEwhVSlW3OmZ9vjZ1l/VaLYEBGF0ZN4tIQ4yuF0VhR+m3MfwdeiilbrQnU6VUODALGGmeRwiw2ypfW/VsD4eB8xhGZgFFr6Oica3Dw610dsHw4brXSmcOF58Rdt8XJXAEw1BsaHWsIXZc52KM6HkZo0siUinVuSS9pfAnlxo11vVyEsOIAEApVafIOZTleaTRlEiZRjUope7EaH7dIyKC0c/4umkZo5Sqp5Tqbp0ESFRKeZsPgd4YTklF+QQYrJRqqpTyw/ANsMYfozXknFKqA8YDtUBTtFKqhWnd52I8BPIpBXPoZR8MH4OPRWSPrahWv78CGimlYpVSVczzul4p1bi4hHbWUUn8jdFEXMB3wAml1FillI9S6iqlVHOl1PVm3jFKqYKvoOMYL4BL6sKM8x5Gi8dgoI9SqqcNDR9jvGw/U0o1Nr+WayilnlVK3Y7RNXHK1FRFKRUNFNRraXwF1FFKPa6UqqqU8jf/v2AYkS+bLzmUUrWUUndYn0YJ+f4NRJQyUqSquR0RkXzz/K3/L+8DQ5RS3cxzDlNKNRaRgxh9+pOUUtWUUq0wvpA/Lk335V6rdhCEYfifMQ2flylsTA3EcAwcjOEjMse8z0qjuqnviFLKSyk1BMMHqoC/gfrKGGnkEGYrwedAglLKVynVBBvGVjFxm2F0BRTgj1GXR83r6AUgoCDQ3vvCDr2fAhPN67QhRrfTx8XFV0o9bz4bvJVS1TD8jLIx/DYCStJrg4JreTNwQSk1yrz/76TwaK6dQHOlVCuz3HjzfJ3xPNJoSuRyDIylypj74DhGH+lDIvKrGVbgYb5FGV0XX2MMlSugwKs9E+NGHC4iv5thlgegiKzE8Kpei9FX+b8iGkYCSaaG5zF8OQqog/Elehzj62odNm56q/M5jvGl+SzG1/vDJcS31pmL8RLqb55TJsZQ12olpC+tjmyWh/GSa242Z35uPuT6AG0w+uj/wXhgBJrxbwd2K6VyMPxUHhCRM8WU8S7whYisEpEsjJEi76liJhITkbPArRj996u56MVfA9gqIucwvsR7YXwhvQUMLO7/XEzeucBtGEP4/sL430ebwTMwHNC+Nv9f31L4QVo0X+v9TzEeyEeVUt8XF98s+3GMZussjP/pEqvwbRg+E69jvLxTuPjVPACIxPj/f4bhg7PODt2OXKslnV9RPsJw/DuI4Vj4bUGAUqoBhtPnQBE5JSLzMfwCXjPDByildhUrQOQXjHlgtmD8f5pj+JAUsNY8j7+UUv+UoM/WeTyG8cHyp3kO8zD8FWzFDTDjfmBuBawyt98w7otTFO42sPe+sEfvKYwRcRuAZBH5sIR0H2K0vhwCbsEYIn/KDr02dZj3290Y92xBF+1SzHoz77sXMZ6hv3Fpy6yjzyONxm4KRkOUXwFKjca4+AHeE5E3yrVAjaacUcbMlN9aGRGackApNRljhMoQV2vxJJRSW4CZIuI2M8pqKiflOvGTUqo5RnPx9Rhf2X2UC6b71michdnlcABj+K3GiZhdbi3N3x0wnh2fu1aV+6OUukkpVdvsIhkEtARWulqXRlOlnPNvitFsfgZAKbUBozmvJCdCjcadWYvh7Hmvq4VcgQQA85VSBfN8TBWRpS7W5Ak0xvBb88PorrlHRP4uOYlGU/6UaxeJ6ai1GGN0whmMEQjbRGR0uRWq0Wg0Go3G5ZRrC4aI/KqUegXDGTAXYzz+hfIsU6PRaDQajespdyfPQoUpNRFj1rl3ihyvOBEajUZzBSEi5bEQpEZTZsp9dU+r8dXhGPPkzysuXmlTjrrDFh8f73INWqfWqHVqnQWbRuPOlLeTJxgTMoViTCQzUkRyKqDMciE9Pd3VEuxC63QenqARtE5n4yk6NRp3ptwNDBG5qbzL0Gg0Go1G416UexfJlcTgwYNdLcEutE7n4QkaQet0Np6iU6NxZyrUydOmCKXEHXRoNBqNJ6GUQrSTp8ZN0S0YDpCSkuJqCXahdToPT9AIWqez8RSdGo07ow0MjUaj0Wg0Tkd3kWg0Go2HortINO6MbsHQaDQajUbjdLSB4QCe0i+rdToPT9AIWqez8RSdGo07ow0MjUaj0Wg0Tkf7YGg0Go2Hon0wNO6MbsHQaDQajUbjdLSB4QCe0i+rdToPT9AIWqez8RSdGo07ow0MjUaj0Wg0Tkf7YGg0Go0bkJaWQVzcbA4dyqdePS+SkgYTGdmwxDTaB0PjzmgDQ6PRaFxMWloGt932Jvv2JQLVgZNERcWzevVjJRoZ2sDQuDO6i8QBPKVfVut0Hp6gEbROZ1PROuPiZlsZFwDV2bcvkbi42RWqQ6NxJtrA0Gg0Ghdz6FA+F42LAqqTmZnvCjkajVMo9y4SpdQTwFAgH9gFDBGRs0Xi6C4SjUZTKTl3Dtq3T2TnzqcpbGScJCZmGsnJ8TbT6i4SjTtTri0YSqkw4DGgrYi0AqoA/cuzTI1Go/EUvvkGrrsOgoMHEx4eD5w0QwwfjKSkwa4Tp9GUkYroIrkKqK6UqgL4AZkVUGa5oPuPnYsn6PQEjaB1Opvy1pmdDcOGwf33Q3w8rFvXkJSUx4iJmUa3bvHExEwr1cFTo3F3qpRn5iKSqZR6FdgPnAK+FpE15VmmRqPRuCsiMH8+PPUU3H037NkDQUFGWGRkwxK7QzQaT6NcDQylVDBwJ9AQOA4sUkoNEJF5ReMOHjyYiIgIAIKDg2nTpg3R0dHAxa8JvW/ffsExd9HjyfvR0dFupaek/QLcRY+uz8L79etHM2IEpKamEBcHI0c6nl9KSgqzZ88GsDwvNRp3pVydPJVS9wI9ROQ/5v5A4AYRebRIPO3kqdForkjOnoWpU+G112D8eBg9Gry9nZO3dvLUuDPl7YOxH/i3UspHKaWAW4BfyrnMcqPol427onU6D0/QCFqns3GWzo0boU0b2LwZfvgBnn7aecaFRuPulLcPxndKqUXAduCc+XdWeZap0Wg0riYrC8aOhZUrYcYMw99C6XYGTSVDTxWu0Wg0TkIEkpPhmWeMESIvvQSBgeVXnu4i0bgz5dqCodFoNJWF336DESOM1osvv4QOHVytSKNxLXqqcAeobP3H5Y0n6PQEjaB1OhtHdJ45A0lJcOON0KcPbNumjQuNBnQLhkaj0Vw269fD8OHQuDH8+COEh7takUbjPmgfDI1Go3GQI0cMP4s1a+DNN6FfP9fo0D4YGndGt2BoNBqNnYjAnDnGCJEHHzRm4gwIcLWqS/H19f3r9OnTtV2tQ1M58PHx+TsvL69O0ePaB8MBrsT+Y1fiCTo9QSNonc6mOJ1798LNN8Mbb8Dy5fD66+5pXACcPn26toigN71VxGbLmNUGhkaj0ZTA6dOQkACdOhldIVu3Qrt2rlal0bg/2gdDo9FobLBuHTzyCDRvbrRc1K/vakWFseWDoZ+pmorE1nWofTA0Go2mCIcPG9N6r1tnOHHeeaerFWk0nofuInEAT+4/dkc8QacnaASt01mIwIcfQqNGKdSsaThxauNCo7k8dAuGRqPRAL/8YnSHnDoFr7wCw4a5WpGmvBkxYgT169dnwoQJrpZyZeJq71Ozn1A0Go3GFeTlicTFidSoIfLmmyLnz7takf2Yz06Pe6bOnTtXrr/+evH395ewsDDp1auXbNq0ydWyKoT09HTp1q2b+Pn5SdOmTWXNmjU24yYkJIi3t7cEBASIv7+/BAQESFpamiV8x44d0qVLFwkKCpIGDRpIUlJSBZzBpdi6DnUXiUajqbSsWQMtWxpdITt3wqOPwlVXuVpV+ZGWnk7suHF0Gz2a2HHjSEtPr/A8pk+fzpNPPsnzzz/PP//8w/79+xk1ahRLly51WMuFCxccTuNqHnzwQdq1a0dWVhYvvfQS9957L0ePHrUZv3///uTk5HDixAlycnKIiIiwhA0YMIDo6GiOHTtGSkoKb7/9Nl999VUFnIWdFGd1VPSGm1vbBaxbt87VEuxC63QenqBRROt0lL//FomJEWnYUGTp0kvD3UVnaeBAC0ZqWppEPfSQsHy5sG6dsHy5RD30kKRafRGXRlnzOH78uPj7+8tnn31mM05+fr5MmjRJoqKipGbNmvLAAw9Idna2iBhf/0opef/99yU8PFy6du0qPXv2lP/+97+F8mjdurV88cUXIiLyyy+/yG233SahoaHSpEkT+eSTTyzxBg8eLHFxcSIikp2dLX369JFatWpJaGio9OnTRw4dOmR33djDb7/9Jj4+PpKbm2s5dtNNN8m7775bbPyEhAQZOHCgzfyqV68uv/zyi2X/vvvuk8mTJztPsJ3Yug51C4ZGo6k05OfD//0ftGgBdevC7t3GAmWVgbiZM9nXvz/4+hoHfH3Z178/cTNnVlgemzdv5syZM/QrYW71N954gy+//JKNGzeSmZlJSEgII0eOLBRnw4YN7N27l1WrVvHggw8yb948S9iePXvYv38/ffr04dSpU3Tv3p3Y2FiOHDnCggULGDlyJL/++usl5ebn5/Pwww9z4MAB9u/fj5+fH48++qhNnX379iUkJITQ0NBL/t5xxx3Fptm9ezfXXHMN1atXtxxr3bo1u3fvtlnO0qVLqVmzJi1btuSdd94pFDZmzBg++ugjzp8/z969e9myZQu33XabzbwqGm1gOEB0dLSrJdiF1uk8PEEjaJ32sHs3dO0K770HX38NU6eC1XO+EJ5Sn45w6PTpi4ZBAb6+ZJ4+XWF5HD16lJo1a+LlZfvV8+677zJx4kTq1q2Lt7c3L7zwAosWLSI/Px8w5lxITEzEx8eHatWqcdddd7Fz504OHDgAwLx587j77rupUqUKX331FZGRkTz00EMopWjdujX33HMPn3766SXlhoaGctddd1GtWjWqV6/Os88+y/r1623qXLp0KdnZ2WRlZV3y98svvyw2TW5uLkFBQYWOBQYGcuLEiWLjP/DAA/zyyy8cPnyYWbNm8eKLL7Jw4UJLeO/evVm0aBG+vr40a9aMoUOH0rZtW5uaK5pyNzCUUo2UUtuVUj+af48rpR4v73I1Go0GIC8PJkyA6Ghj/ZBvv4U2bVytquKp5+NjVIY1eXmE+fhUWB41atTgyJEjFmOhODIyMrjrrrsIDQ0lNDSUZs2a4e3tzd9//22JU99qxjN/f3969erFggULAJg/fz6xsbGWvLZs2WLJKyQkhHnz5hXK6+Jp5DF8+HAiIiIIDg6ma9euHDt2rKDLySn4+/uTk5NT6Njx48cJsDHnfJMmTahTpw5KKTp27Mjo0aNZtGgRANnZ2dx+++0kJCRw5swZDhw4wMqVKy9p5XAl5W5giMhvInKdiLQF2gEngS/Ku9zywN3H8BegdToPT9AIWqctvv7acOL84w/DiXPkSPucOD2lPh0hacQIohYsuGgg5OURtWABSSNGVFgeHTt2pFq1aixevNhmnPDwcFasWEFWVpalVeDkyZPUrVvXEkepwpNGFnSTbNmyhTNnzlhaoBo0aEB0dHShvHJycnjrrbcuKXfatGn8/vvvbNu2jWPHjrFhwwYAmwZGr169CAgIIDAw8JKtd+/exaZp3rw5qampnDx50nJs586dNG/e3GZ9WGPOmAlAamoqVapUISYmBi8vL8LCwujfvz/Lly+3K6+KoKK7SG4F9onIgQouV6PRVCL++gsGDIDhw40pvhcuhLAwV6tyLZEREaxOTCQmJYVuX3xBTEoKqxMTibQalVDeeQQGBpKYmMioUaNYsmQJeXl5nD9/npUrVzJ+/HgAhg8fznPPPcf+/fsBOHz4cKEuh+Je+L169SIjI4MXXniBBx54wHK8T58+/PbbbyQnJ3P+/HnOnTvH999/z969ey/JIzc3F19fXwIDA8nKyiIhIaHEc1m+fLllZEfRbdmyZcWmufbaa2nTpg2JiYmcOXOGzz//nJ9//pl77rmn2Phffvklx44dA+C7775jxowZFv+VRo0aISIsWLAAEeGvv/5i4cKFtG7dukTdFUpxnp9S2Bu5PvA0sATYBmwA3gZ6A16lpS+S1/vAyGKOl6N/q0ajqSxcuCDy7rsitWqJjBsncvKkqxWVL3joPBjz5s2zzINRt25d6dOnj2zevFlEjFEkr732mjRu3FgCAwPlX//6l0yYMEFEjFEkXl5ecuHChUvyHDp0qHh5ecn3339f6Phvv/0mvXv3llq1aknNmjXllltukZ07d4pI4VEkmZmZEh0dLf7+/tK4cWOZNWuWzbLKQkZGhkRHR4uvr680adJE1q5dawnbuHGjBAQEWPYffPBBqVGjhgQEBEjTpk3lrbfeKpTXunXrpH379hIcHCx169aV4cOHS15enlP12oOt67DExc6UUh8C9YCvgO+BfwAfoBHQDaPLY7yIbCjNkFFKeQOZQDMROVwkTAYNGmQZ3xscHEybNm0szVwFzZV6X+/rfb1va79GjWgeeQSys1N46ikYOtS99DljPyUlhdmzZwMQERFBYmIiohc7u2wGDRrEtddey/PPP+9qKR6NrcXOSmtxaFFKeFXgXyXFsYp7B7DSRli5WVbOxFPGxmudzsMTNIpUbp0nT4qMHy9Ss6bIzJlGK0ZZ8ZT6xENbMNyBc+fOyQ033CDJycmuluLx2LoOS/TBEJGfS7BYForIWRH5w04j50Fgvp1xNRqNplRWrDDmtEhPh127jLVEvPTge40d1K1bl9DQUJv+D5qyU2IXSYkJldovIuF2xvUDMoBrROSSAb+6OU+j0TjCn3/CmDGwbRu8/TbcfrurFbkGW03T+pmqqUhsXYcVYuuLyCkRqVWccaHRaDT2kp8PM2dCq1YQFQU//1x5jQuNxt0p0cBQSrW1sbUDvCtIo9tQ4Gzl7midzsMTNELl0PnTT9CpEyQnw7p18PLL4OfnPG3WeEp9ajTuTJVSwl8tIezSydw1Go3GyZw8CYmJMHs2TJwIQ4dqPwuNxhMobZhqPRE5VO4idH+hRqMphmXLjCXUO3WCV1+F2rVdrci90D4YGnfA1nVYWgvGe0qpUCAFWAlsEpHz5aBPo9FoLGRmwujRsH07zJoFbrRApEajsZPShqn2AqIxDIy7gC1Kqc+VUsOUUnaNILmS8JR+Wa3TeXiCRrhydF64AP/9L7RuDY0bG0NPXWFceEp9ajTuTKk9mSJyWkRWishoEbkeeAqj5eMtpdR35a5Qo9FUCnbsgI4dYcECWL8eXnrp0pXBNZ5PREQEfn5+BAYGWhYLe/zxK2eB7cjISNauXVvh5b7wwgu0atUKb29vXnzxxRLjTps2jZYtWxIYGEhUVBTTpk27JM6MGTO45ppr8Pf3p3nz5vzxh71TXllR3Oxb9m5A1bKkt8qnjPOIaTQaT+XECZGnnjLWD/m//3POTJyVBRycyTM1LVViHouR6EHREvNYjKSmpTpcZlnziIiIKLT+xpVGRESE/O9//6vwcufMmSMrV66Ufv36SWJiYolxp06dKtu3b5cLFy7I3r17pWHDhrJw4UJL+HvvvSetW7eWX3/9VUREUlNTJTs722Z+Nq/D4g5eEglOADlFtgMYy65fY08epeRvZxVqNJoriS+/FAkPFxk4UOTvv12txvNwxMBITUuVqN5RwnMICQjPIVG9oxwyEJyRR0kv4D/++EO6du0qQUFBUqtWLenfv78lTCklb7zxhlxzzTVSq1YteeaZZyxhCQkJEhsba9lPT08XpZRlobLo6Gh5/vnn5cYbbxR/f3+544475OjRoxITEyOBgYFSDMIGAAAgAElEQVTSoUMHycjIsKQfPXq0NGjQQAIDA+X666+XjRs3Firr/vvvl4ceekgCAgKkRYsW8sMPP4iIyMCBA8XLy0v8/PwkICBApk6dKiIimzdvlhtvvFGCg4OlTZs2kpKSYnd9OUpsbGypBkZRHn/8cXn88cdFxFhsrkGDBg4ZgbauQ3sHe70OPIOx8FnB6qrzgAXAB463m3gmntIvq3U6D0/QCJ6n8+BBuPtuePJJ+OADmDMHrr7atdqs8ZT6dIS46XHsa73PWEEKoCrsa72PuOlxFZpHifnHxdGjRw+OHTvGwYMHeeyxxwqFL168mB9//JEff/yRJUuW8MEHF18/ShUexFB0f+HChcydO5fMzEz++OMPbrzxRoYOHUp2djZNmjQhMTHRErdDhw789NNPZGdnM2DAAO677z7Onj1rCV+6dCkDBgzg+PHj9O3bl1GjRgEwZ84cwsPD+eqrr8jJyeHpp58mMzOTPn368MILL5Cdnc20adO45557OHr0aLF10LdvX0JCQggNDb3k7x133HF5FVsKGzdupHnz5gAcPHiQgwcPsmvXLsLDw4mKiip16Xpb2Gtg3CEi74rICRHJEZFZQA8RWQiEXFbJGo2m0nHhArzxBrRpAy1bGk6ct9zialWVg0M5hy4aBgVUhcyczArNA6Bfv36FXpzvv/8+AN7e3mRkZHDo0CGqVq3KjTfeWCjd+PHjCQoKon79+owZM4b58+1f3mrIkCFEREQQEBBAz549iYqKolu3bnh5eXHfffexfft2S9wBAwYQHByMl5cXTzzxBGfOnGHv3r2W8M6dO9OjRw+UUgwcOJCffvqpUFliNUQ4OTmZ3r1706NHDwBuueUWrr/+epYvX16szqVLl5KdnU1WVtYlf7/88ku7z9de4uPjERGGDBkCGAYGwOrVq9m9ezdr165l/vz5lv+RI9hrYJxSSt2vlPIyt/uB02ZYpRlsXbB8srujdToPT9AInqHzxx9h/PhoPvsMNm0yJs/y8XG1quLxhPp0lHqB9eBskYNnISwwrELzAFiyZEmhF+fQoUMBmDp1Kvn5+XTo0IGWLVvy4YcfFkpXv359y++GDRuSmWm/YVPbahIVX1/fS/Zzc3Mt+9OmTaNZs2aEhIQQEhJCTk4OR44csYTXqVPH8tvPz4/Tp0+Tn59fbLkZGRl88sknhIaGWoyqb775hj///NNu7eXFW2+9RXJyMsuXL8fb25ic29f0rB43bhwBAQE0bNiQ4cOH2zSISsJeAyMGGAj8A/xt/o5VSvkCjzpcqkajqTScOAFPPAE9e8KoUZCSAk2auFpV5SPpySSidkZdNBDOQtTOKJKeTKrQPKDwF741V199NbNmzeLQoUO88847jBw5ktTUVEv4gQMHLL/3799PWJhh2FSvXp1Tp05Zwsry8t64cSNTp05l0aJFZGdnk52dTWBgoE3NRSnaNdOgQQMeeughsrKyLEbViRMnGDt2bLHpe/XqZRldU3Tr3bv3ZZ9XUT744AOmTJnC2rVrqVu3ruV448aNqVq1cDNV0XOyF7sMDBFJFZG+IlJTjEXL+orIHyKSJyKbLqtkD8RT+mW1TufhCRrBfXUuWQLNm0N2trEwWURECpf5rKpQ3LU+y0JkRCSr31pNzIkYuqV1I+ZEDKvfWk1kRGSF5lESixYt4tAhY/Logi4KL6t54adOncqxY8c4cOAAM2bMoH///gC0adOGDRs2cODAAY4fP87kyZMvW0Nubi7e3t7UqFGDs2fP8uKLL3LiRMnrdFobH3Xq1ClkFMXGxrJ06VK+/vpr8vPzOX36NOvXr7fZ+rJ8+XJOnDhBTk7OJduyZctsajh//rylJeXcuXOcOXPGZqvK3LlzmTBhAqtXr6Zhw4aFwnx9fenfvz9TpkwhNzeXgwcPMmvWLPr27VtiHRRHaYudPW/O5Gkr/GalVB+HS9VoNFc0Bw5Av34wdix89JGxjkitWq5WpYmMiCT5jWTWzl5L8hvJl2UYOCOPvn37Fvoyv+eeewDYtm0bN9xwA4GBgfTr14833niDiIgIS7o777yTdu3a0bZtW/r27cvDDz8MwK233soDDzxAq1ataN++/SUvQ0e+wHv06EGPHj1o1KgRkZGR+Pn50aBBgxLTWOc/fvx4kpKSCA0NZfr06dSvX58lS5bw8ssvU6tWLRo2bMi0adNsvvwvl//85z/4+fmxYMECXn75Zfz8/EhOTgZg06ZNBAYGWuLGxcWRlZVF+/btLa0lI0eOtIS/+eabVK9enbCwMDp16kRsbCyDBw92WFNpa5HcCYzF8Lf4ETgM+ADXAm2ANcDLInLY4ZILlyP2Nj9pNBr35fx5eOstY5Ksxx6D8eOhWjVXq7pyqUxrkXh5efHHH39wzTXXuFqKpgiXtRaJiCwBliilrgU6AXUx5sBIBoaJSF55iNVoNJ7H99/DsGEQHAzffGNM9a3RaCov9vpg/C4is0Vkkoi8LiKr7DUulFJBSqlPlVK/KKV2K6VuKJtk1+Ep/bJap/PwBI3gWp05OcbCZH36wJgx8L//2TYudH1qLpfLdTTUuI7SVlN1BjOA5SJyn1KqCuBXAWVqNJpyRgS++MIwLrp3h927oUYNV6vSXKlcuHDB1RI0DlKiD0aZM1cqENguIlGlxLvi+gs1miuZjAzDx+L33+Gdd6BrV1crqpxUJh8Mjfti6zq0dx6MyyUSOKKU+lAp9aNSapY5d4ZGo/FAzp+HV1+Fdu2gQwdjBVRtXGg0muKwq4tEKdUImAnUFpEWSqlWGNOHv2RH/m2BUSLyvVLqdWA8EF804uDBgy3DkYKDg2nTpo1lNr2C/lBX7xcccxc9tvZff/11t6w/T6zPolpdrcfW/o4dOxgzZky5lufnF83w4eDllcLrr0NsrOP56fos+/U4e/ZsgELDNzUat6S4FdCKbsB6oANGd0fBsZ/tSFcbSLXa7wwsLSae3au2uZJ169a5WoJdaJ3OwxM0ipSvzmPHREaNEqldWyQ5WSQ///Lz0vXpXHBwuXaNpjywdR3a5YOhlNomIu2VUttF5Drz2A4RaWNH2vXAf0TkN6VUPOAnIuOKxBF7dGg0mopDBD77zHDi7NULXnkFQm1Ou6dxBdoHQ+MOlNUH44hSKgpzYTOl1L2AvZO9Pw7MVUrtAFoDL9uZTqPRuIj0dGPYaXw8LFgA772njQuN5zFv3jxuv/12p8fV2Ie9BsYo4F2giVLqEDAGGGFPQhHZKSLtRaSNiNwtIscvU6vLse4/dme0TufhCRrBeTrPnYOpU+H666FTJ9i+Hbp0cUrWQOWrT82lRERE4OPjQ1ZWVqHj1113HV5eXuzfv/+y8s3IyMDLy6vQFNwDBgxg5cqVdqV3JK69nDt3jvvuu4/IyEi8vLzYsGFDifGtFzkLCAigSpUqjB492hL+ySef0KxZM4KCgmjRogVLlixxql5n48hiZ7cCtYAmItJZRNLLVZlGo6lQNm82RoesWQNbt8Jzz0HVqqWn03gOGWlpJMbGEt+tG4mxsWSkpVV4HkopIiMjmT9/vuXYzz//TF5e3mVPpnXhwgWjz99oqr+sPMqLLl26MHfu3EIrltrCepGzv/76Cz8/P+6//34AMjMzGThwIK+//jrHjx9nypQpDBgwoNAy8m5HcY4ZRTfgheI2e9Lamb/zvE00Go1DZGeLjBghUqeOyLx5ZXPi1FQsOODkmZ6aKk9FRUmu4V4juSBPRUVJemqq3eU5I4+IiAiZOHGitG/f3nLs6aeflpdfflm8vLwkIyNDRESWLVsm1113nQQGBkp4eLgkJCRc1JGeLkopef/99yU8PFy6du0q4eHhopQSf39/CQgIkC1btsjs2bOlc+fOlnRKKXnnnXfk2muvlZCQEBk1apQlrGhcZ1O/fn1Zv3693fFnz54tUVFRlv2tW7dK7dq1C8WpVauWbNmyxWkaLxdb16G9XSQnrbYLQE8gwnlmjkajqWhEYOFCaNYMLlyAPXvgwQfxiOXUNY4zOy6OxH37qG7uVwcS9+1jdlxcheYB8O9//5sTJ06wd+9e8vPzWbhwIbGxsYVaH/z9/fn44485fvw4y5Yt45133uHLL78slM+GDRv49ddfWbVqFRs2bEApZWkBuOEGY1WKoq0iy5Yt44cffmDnzp188sknfP3115awklpQQkJCCA0NJSQkpNDv0NBQpkyZ4tD528OcOXN46KGHLPvXX389TZs25auvviI/P5/Fixfj4+NDq1atnF62s7C3i+RVq20iEA1UuiXtPKVfVut0Hp6gERzXmZpqjAx56SX49FN4910ICSkfbdZcqfXpCeQfOmQxDAqoDuRnZlZoHgUMHDiQjz76iNWrV9O0aVPCwsIKhd900000b94cgBYtWtC/f3/Wr19vCVdKkZiYiK+vL9Wsluy1NlKK49lnnyUgIIAGDRrQrVs3duzYYZfe7OxssrKyyM7OLvQ7KyuLsWPH2nvadpGRkcGGDRsYNGiQ5ZiXlxcDBw7kwQcfpFq1asTGxvLuu+/i6+u+c1de7kyefkB9ZwrRaDTlz7lzMHkytG8P0dHw44+GM6fmyserXj1OFjl2EvAq8mIv7zwKiI2NZd68ecyePbvQl3oBW7du5eabb+bqq68mODiYd9999xJ/g/r1HX8N1a5d2/Lbz8+P3Nxch/Mobz7++GM6d+5Mw4YNLcfWrFnD2LFj2bBhA+fOnSMlJYWhQ4fy008/uVBpydhlYCildimlfjK33cBe4PXyleZ+FMys5+5onc7DEzSCfTq//RbatoWUFNi2DcaNA2/vcpdWiCupPj2NwUlJxEdFWQyEk0B8VBSDk5IqNI8CwsPDiYyMZMWKFdx9992XhMfExNCvXz8OHTrEsWPHGD58+CWtE9ZdGuW92qr1CA/rkR6BgYFMnjzZqWV9/PHHDB48uNCxnTt30rVrV6677jrA6DK54YYbWLNmjVPLdib2rqbax+r3eeBvETlfDno0Go2Tyc6G8eNh6VJ47TW4/37tZ1EZaRgZyWOrVzMtLo78zEy8wsJ4LCmJhpGRFZqHNR988AHZ2dn4+vpeslpqbm4uISEheHt789133zFv3jx69OhhCS9qbNSqVQsvLy/27dvHtddee1l6SuLEiROXle7s2bOWobNnzpzhzJkzhbp0ivLtt9+SmZnJvffeW+h4+/btmTJlCjt37qR169Zs376dTZs2MWrUqMvSVRHY20VywmrLAwKVUhX87eN6PKVfVut0Hp6gEYrXKQLz5xtOnFddZThxPvCAa40LT67PK4GGkZHEJyeTuHYt8cnJl2UYlDUP65aGyMhI2rZtW2zY22+/TVxcHEFBQbz00ks88MADNvMB8PX1ZcKECXTq1InQ0FC+++67EsuuKBo3bkz16tXJzMzk9ttvx8/PzzLXx6RJk+jdu3eh+HPmzOGee+6hevXC3i433XQT8fHx3HvvvQQFBXHfffcxYcIEbr311go7F0exd6rwdKABkA0oIBj4C/gbYxrwH8okwkOmtU1JSfGIplOt03l4gka4VOe+fTBiBPz9t+HA+e9/u06bNZ5an+6Knipc4w7YvA7tNDDeAxaJyCpzvztwD/AhMENEbiijOH0zaDRO4OxZmDYNpk83fCzGjKl4PwtNxaENDI07UFYDY5eItCxy7CcRaWXvomel5K9vBo2mjGzcCI88AhER8N//Gn81VzbawNC4A2Vd7OxPpdQ4pVRDcxsL/K2UugrILy3xlYKn9Mtqnc7DEzRmZUHv3in07w+JifDVV+5rXHhCfYLn6NRo3Bl7DYwBGPNeLDa3cPPYVcD95SNNo9GUhAgkJxtOnFWrGk6c996rR4hoNBr3wK4uknIXoZvzNBqH+P13w4nzyBGYNQs6dHC1Io0r0F0kGnegTF0kSqlGSqlZSqmvlVJrCzbny9RoNCVx5gwkJUHHjtCzJ3z/vTYuNBqNe2JvF8mnwHbgeeAZq80ulFLpSqmdSqntSqlLByd7CJ7SL6t1Og930rh+PbRpA999Bz/8AE89BVXMqfLcSWdJaJ0aTeXB3pk8z4vIzDKUkw9Ei0h2GfLQaColR4/CM8/A6tUwYwbcdZf2s9BoNO6PvcNUE4B/gC+AMwXHRSTLrkKUSgOuF5GjNsJ1f6FGA6SlpREXF8ehQ4cIC6vHddclMW1aJA88YHSNBAa6WqHGnaiMPhgBAQHs2rWLCDuGSpUWd8SIEdSvX58JEyaUmteQIUNo0KABL774ooOKr3zKOkx1EEaXyLfAD+b2vQPlC7BaKbVNKfUfB9JpNJWGtLQ0brvtNubOnUtKSgrz5s1lwoTbeOedNGbM0MaF5sph3rx5tG/fnoCAAOrVq0fv3r355ptv7Ep74sQJu4wLe+LOnDnTLuPCXXjmmWdo1KgRQUFBNGvWjI8//thm3OXLl9OlSxdCQkIICwtj2LBhnDxZeC3cNWvW0K5dO/z9/QkPD2fRokVO1WuXgSEikcVs1zhQTicRaQv0AkYppTpflloX4yn9slqn86hIjXFxcezbt6/QsbNn97FoUVypaT2hLkHrdDVp6enEjhtHt9GjiR03jrT09ArPY/r06Tz55JM8//zz/PPPP+zfv59Ro0axdOlSh7WUhYIFyDwJf39/li1bxvHjx5k9ezajR49my5YtxcbNyckhLi6OP//8k19++YWDBw/yzDMXXSf37NlDTEwMkyZNIicnh507d9KuXTun6rW3BQOlVAul1P1KqYcKNnvTisif5t/DGN0sl/i9Dx48mISEBBISEnj99dcL3eApKSl634H9HTt2uJUevW/f/u7dhyiO3bt3l5p+x44dLtd/Je27a32mpKQwePBgy/PSEdLS07ktPp650dGk3HUXc6OjuS0+3iEDoax55OTkEB8fz9tvv82dd96Jr68vV111Fb169bIseb5t2zZuvPFGQkJCqFevHo899hjnz19cvNvLy4vU1FTA6LYYMWIE3bt3JzAwkG7dulkWEisu7siRI+nduzcBAQGkpKQwZMgQXnjhBQDWr19PgwYNmD59OrVr16ZevXrMnj27kP6srCz69OlDYGAgHTt2JC0tzRI2ZswYwsPDCQoKon379mzatMnuerWX+Ph4y0qxHTp0oEuXLmzevLnYuP3796d79+74+PgQFBTEf/7zn0KtRBMnTuSRRx6he/fueHl5ERISQuRlroprExEpdQPigXUYi5t9iLHQ2SI70/oB/ubv6sA3QPcicUSjqawcPiwyaJCIn1+MYHQnFtpiYmJcLVHjppjPzuKeu5fEjRk7Vli+XFi37uK2fLnEjB1rd3llzWPlypXi7e0tFy5csBnnhx9+kK1bt0p+fr5kZGRIs2bNZMaMGZZwLy8v2bdvn4iIDB48WAIDA2XTpk1y9uxZGT16tHTu3Nlm3ODgYNm8ebOIiJw+fVoGDx4scXFxIiKSkpIiVapUkYSEBDl//rwsX75c/Pz85NixY5b0NWvWlO+//14uXLggMTEx8uCDD1rKmjt3rmRnZ8uFCxdk+vTpUqdOHTlz5kyx5zh58mQJDg6WkJAQCQ4OLvQ7JCTErro8deqU1K1bV1atWmVX/NGjRxfSe80110hcXJy0bNlSwsLCZODAgZKVlWVXXkWxdR3a24JxL3AL8JeIDAFaA0F2pq0NbFJKbQe2AEtF5Gs702o0Vywi8OGH0Lw5hITAli1JREVFFYoTFRVFUlKSixRqriQOnT4Nvr6FD/r6knn6dIXlcfToUWrWrImXl+1XT9u2benQoQNKKcLDwxk2bBjr16+3hEsR59XevXvTqVMnvL29mThxIps3b+bQoUPFxr3zzjv5t7m0cLVq1S4pu2rVqsTFxXHVVVfRs2dP/P392bt3ryX8rrvuol27dnh5eRETE1OopWvAgAEEBwfj5eXFE088wZkzZwqltWbcuHFkZ2eTlZVFdnZ2od9ZWXaNneCRRx7huuuuo3v37qXGXb16NR9//HGhZ8nBgwdJTk7miy++4Pfff+fUqVM89thjdpVtL/YaGHkikg+cV0oFYowoaWBPQhFJE5E2InKdiLQUkcmXK9bVWDdbujNap/MoL42//grduhmLkq1YAa+9Bi1bRrJ69WpiYmLo1q0bMTExrF692q5mS0+oS9A6XUk9Hx/Iyyt8MC+PMB+fCsujRo0aHDlypET/h99//52+fftSt25dgoODmTBhAkeOHLEZv0GDi6+i6tWrExoaSmZmZqlxbemzNn78/PzIzc217NepU8dm2LRp02jWrBkhISGEhISQk5NTou6y8Mwzz7Bnzx4WLlxYatwtW7YQExPDZ599VugDxtfXl4cffpioqCj8/Px47rnnWLFihVN12mtgfK+UCgbewxhB8iNQfMePRqOxyenTEB8PnTvDPffA1q3Qtu3F8MjISJKTk1m7di3JycnO7xPVVFqSRowgasGCiwZCXh5RCxaQNGJEheXRsWNHqlWrxuLFi23GGTFiBE2bNmXfvn0cO3aMiRMnXtISYc2BAwcsv3Nzc8nKyqJevXrFxlXlNIHMxo0bmTp1KosWLbK0SAQGBtrUPWnSJAICAggMDCy0FRwrifj4eFatWsXq1avx9/cvMe727dvp168fs2fPJjo6ulBYq1atHDrHy8HeUSQjReSYiLwD3AYMMrtKKhVF/0HuitbpPJypce1aaNUKfv4ZduyAxx6Dq65yTt6eUJegdbqSyIgIVicmEpOSQrcvviAmJYXViYlEOrD0blnzCAwMJDExkVGjRrFkyRLy8vI4f/48K1asYPz48YAxtDQwMBA/Pz9+/fVXZs4seY7H5cuX8+2333L27Fni4uLo2LEjYWFhdp+TM8jNzcXb25saNWpw9uxZXnzxRU6cOGEz/rPPPsuJEyfIyckptBUcs8WkSZOYP38+a9asITg4uERNP//8Mz179uTNN9+kV69el4QPGTKEDz/8kLS0NE6dOsUrr7xC37597T9pO7BrJk+lVCdgh4icBDoDbZVSM0Qkw6lqNJorkMOHjWm916+Ht94CJ9/DGo3dREZEkPzKKy7N48knn6Ru3bq89NJLxMbGEhAQQLt27SzzUUybNo1hw4YxZcoUrrvuOvr378/atReXviraCjFgwAASEhLYvHkz7dq1Izk52WZcR7E3fY8ePejRoweNGjXC39+fJ554otTumMthwoQJVKtWjX/961+ICEopnnvuOYtxFhAQwMqVK+nUqRPTp0/nyJEjDB06lIcffhiAiIgIdu3aBRgGxv79+7nhhhtQStGzZ09mzJjhVL32zuT5E4ZjZytgNvB/wP0i0tUpIjxk1rmUlBSP+LLROp2HIxrT09OYOTOO06cP4eNTj+HDk1i3LpLnnoOBAyEhAUpp0awQna5E63QulXEmT2v07Jruga3r0JG1SEQpdSfwloi8r5Qa6lyJGo3nkp6eRnz8bfTvvw9fX6OLetiwLRw9uppVqyJp08bVCjUajaZisbcFYz2wEhgC3IQximSniLR0iohKYm1rrlzGjYslOnpuoRF8eXmwbl0MU6Yk206o0ZSByt6C8fDDD1O/fn3dguFiytqC8QAwABgqIn8ppcKBqc4UqNF4MqdPHypuegDOnCl+uJxGoyk7H3zwgaslaErA3lEkf4nIdBHZaO7vF5E55SvN/fCUsfFap/OwR+M//8APP9QrbnoAfHwqxpvdE+oStE6NpjJh91okGo2mMPn58H//By1aQIsWScyfH2U9PQALFkQxYoSehVOj0VRO7PLBKHcRlaS/UHPlsHs3DB8O58/DrFnG/BYXR5Fk4uMTxogRSURE6ImyNOVHZffB0LgHNq9Dey9CpVRVoJG5u1dEzjlRnL4ZNB5BXh4kJcF77xl/hw2DEpZV0GjKFW1gaNwBW9ehXY9GpVQ08DvwX+Bt4Del1E1OVegBeEq/rNbpPKw1rlpldIekpsJPP8Ejj7iPceEJdQlap0ZTmbB3FMmrGEus7wVQSjUC5gPtykuYRuMu/PUXPPGEsW7I22/D7be7WpFGo9G4P/Z+f3kXGBcAIvIb4F0+ktwXT5jZD7ROZ5GfD3v3RtOqFUREGGuIuKtx4e51WYDWqYmIiMDPz4/AwEDCwsIYMmQIp06dcrWsElm4cCFNmjQhKCiIOnXqMGTIkEIrqRZl6dKltGzZksDAQDp37swvv/xiCZszZw7XX389QUFBhIeHM27cuBJXl/VkHFlN9f+UUtHm9h7wfXkK02hcya5dxoqnc+YYi5RNmgR+fq5WpdGUjfS0dMbFjmN0t9GMix1Help6heehlGLZsmXk5OSwY8cOtm/fzqRJkxzWUZF06tSJDRs2cPz4cVJTUzl37hzPP/98sXH/+OMPYmNjmTVrFseOHaNPnz7ccccdFiMiLy+PGTNmcPToUbZu3cr//vc/pk2bVpGnU2HYa2CMAPYAj5vbHvNYpcJT+mW1zsvn1CkYPx5uuQUGD4akpBRatHC1qtJxx7osDq3TdaSnpRN/WzzRc6O5K+UuoudGE39bvEMGgjPyACzLmF999dX06NGDHTt2WMK6detWaAKtjz76iC5dulj2vby8mDlzJo0aNSIoKIgXXniB1NRUOnXqRHBwMP379+f8+fMO6SmN+vXrc/XVVwOQn5/PVVddxR9//FFs3FWrVtGlSxc6duyIl5cX48aN49ChQ6xfvx6A4cOH06lTJ6pUqULdunWJiYnhm2++caped8HeibbOmBNt3W1ur4nIGXsLUUp5KaV+VEp9eflSNZryZcUKw4nzwAGjBUOPENFcScyMm0n/ff3xxZhy1hdf+u/rz8y4kpdDd3Ye1hw8eJAVK1Zw7bXXlhiv6KqmX3/9Ndu3b2fLli1MmTKF4cOHM2/ePA4cOMCuXbuYP39+sfl88803hISEEBoaSkhISKHfoaGhfPvttzY1fPPNNwQHBxMYGMjnn3/OE088Ydc55ufnIyL8/PPPxU2whyMAACAASURBVIZv2LCB5s2b25WXp+HIcu0JQEPrNCJyjZ3ljMZo9Qh0UJ9b4Sn9slqnY/z5J4wZA99/D++8A927XwxzF42loXU6F0/R6QinD522GAYF+OLL6czTFZoHQL9+/QDIzc3llltuISEhwaH048aNo3r16jRt2pQWLVrQvXt3GjZsCEDPnj3Zvn07AwcOvCRdp06dyM7Odqgs67THjh3jzz//5L333iM8PLzYeLfeeivjx49nw4YNdOzYkcmTJ3Pu3Lli/Uw++OADfvjhB95///3L0uTu2Pt99j4wHegMtLfaSkUpVR/ohbHEu0bjNuTnw8yZxiRZ//qX4cRpbVxoNFcSPvV8yKPwfPZ55OET5lOheQAsWbKEnJwc1q9fz6+//sqRI0ccSl/QXQHg6+tL7dq1C+2X5IBZVurWrUuPHj3o379/seGNGzfmo48+YtSoUYSFhZGVlUWzZs2oX79+oXiLFy9mwoQJrFy5ktDQ0HLT60rsNTCOi8gKEflHRI4WbHamfQ14BvD4WV88pV9W6yydnTvhxhth3jxISYGJE7lksTLQdelstE7XMSJpBAuiFlgMhDzyWBC1gBFJ9rvTOSMPuOiD0aVLFwYNGsRTTz1lCatevXqhr/2//vrLobxLYtOmTQQEBBAYGFhoKzhmry/EuXPnSE1NtRl+9913s2vXLg4fPkxCQgJpaWm0b3/xm3zlypUMHz6cr776imbNmpX5vNwVe+fBWKeUmgp8Dlh8L0Tkx5ISKaV6A3+LyA5zsq5LZvrSaMqb9LR0ZsbN5PSh01Sp7cOJwBEsXhzBpEkwZIj2s9BUDiIiI0hcnWjcC5mn8QnzITEpkYjIiArNoyhjxowhIiKCXbt20bJlS9q0acPnn3/O0KFDOXToEO+//z516tS57Pyt6dy5MydOnHA43bx58+jSpQsNGjQgIyOD559/nltvvdVm/B9//JE2bdpw9OhRHn30Ufr160ejRsZE2GvXriU2NpbFixfTrt2VPZWUvQbGDebf662OCXBzKek6AXcopXoBvkCAUmqOiDxUNOLgwYOJiIgAIDg4mDZt2lj6QQu+JvS+ffsFx9xFjyv309PSGd55ODdn3swN3EAeecT7DCfptSEMHdq/1PTR0dFudT4l7RfgLnp0fTp/PyUlhdmzZwNYnpeOEBEZwSvJrziczpl5FHXYrFmzJoMGDeLFF1/k008/5YknnmDbtm3UqVOHVq1aERsby5o1a2ymL7pfHuzZs4dx48Zx7NgxQkJC6N27Ny+//LIlvFevXtx0002MHz8egNGjR7Nz506qVq3K/fffz6uvvmqJ+9JLL5GTk0OvXr0QEZRSdOnShWXLlpX7eVQ0FbbYmVKqK/CUiNxRTJieN19TLoyLHUf03OhCjml55JESk1LmB61G42r0WiQad6BMa5FoDIp+2bgrWqfBhQuw77uyeb3runQuWqdGU3moMANDRNYX13qh0ZQH27dDx46Qetw5Xu8ajUajcYwK6yIpUYRuztM4idxciI+H5GSYPBmiu6aT0D3eMjlQgdd74uqyOaZpNO6A7iLRuAM2r8OSLkKlVKwZ5+MixwcCF0RknpPE6ZtBU2aWLoVHH4XoaJg2DWrVMo5bRpGYXu8jkkZo40JzRaANDI07cLkGxlbgFhHJLXK8OrBBRJwyxsZTboYUq5EZ7kxl03nwIDz+OOzebUycdXNpY5scoLLVZXnz/9u797go67z/468PnvAAAkoipkJYralpdvTWNqjbMlPTtM3EEvvd97qku9ph092W1KwtrbtsTcnasiy1zFZL10rLsLQ2D6UdtJMcNCktj2iQAp/fH9cwAjIw6Awzo5/n4zEP57rmOrxnHPHD9f1e36/l9C0rMEwwONFOng0qFxcAqnqY03C6dhNcSkrgH/+ACy5wRuPcvNm3xYUxxpgTV9MVjK3ARa6Covz6CGC9qv7GJyGs2ja1tHEjjBoFERHO/CHnnhvoRMbUPbuCYYLBiV7BeBZYJCLtyx0oAXjZ9ZoxdaqgwJmY7LrrnGaRVausuDDGmGBUbYGhqo8CrwPvi8geEdkDrAaWqeojdREwmITKvfGnas4lS6BTJzh40JmY7NZbwd+D+J2qn2WgWE7jL5MnT65yBlUTODWOg6GqT6lqeyABSFDV9qqa6fdkxrjs2AEDB8KECTB3Ljz3HLRsGehUxpgTNX/+fC6++GIiIiJo06YN1113ndcTjVWnLoYN96ejR4/SsWNHj1PBA+Tl5REWFlZhkrYHH3zQ/Xrfvn0rTOjWqFEjunbtWhfxj+PtXCSoau1niDnFhEKvcjh1chYXw4wZzkynY8fCK69Ao0Z1k63MqfJZBgvLGVi5uTlkZmZQVLST8PA2pKdPISEhsU6P8dhjjzFt2jRmz57N1VdfTcOGDXn77bdZunQpPXv2rO1bOqVMmzaNVq1aVTtTKziF1IEDB6osqJYvX15hOSUlpdqJ2fxKVQP+cGIYc8y6daoXXKB65ZWqX38d6DTGBCfXz06vfqbm5GTrrbcm6fLl6HvvocuXo7femqQ5Odlen+9kj3HgwAFt1qyZvvbaax63Wbdunfbo0UOjoqI0Pj5ex4wZo0ePHnW//sUXX2jv3r01JiZG4+Li9KGHHlJV1UmTJunvfvc7vfXWWzUiIkI7d+6sGzdudO/38MMPa1JSkkZERGinTp108eLFFc779NNPa8eOHd2vf/rpp17t5yvZ2dl63nnn6VtvvaVt27b1uF1ubq6KiBYXF9d4zJycHK1Xr57m5eX5MupxPH0PbS6SWgiVdtlQznnwoNN5s39/uOMOeOcdcM1yHBCh/FkGI8sZOJmZGQwduo3Grql5GjeGoUO3kZmZUWfH+Oijj/j1118ZOHCgx23q1avH9OnT2bt3Lx999BGrVq1i1qxZABw6dIjevXvTt29ffvjhB7777juuuuoq975Lly5l2LBhHDhwgP79+zN69Gj3ax06dGDt2rUcPHiQiRMnMnz4cHbt2gXAq6++yv33389LL73EwYMHeeONN2jRokWN+1W2YMECoqOjiYmJITo6usLzmJgYvv/+e4/v+09/+hMPPfQQ4eE1T2MgIiQkJNCuXTtuu+029uzZU+V2c+fO5be//W21TS7+5HWBISKdReR3InJr2cOfwczpRRX+9S847zz45Rdn0KxbbvF/J05jThdFRTvdhUGZxo2hqCi/zo6xZ88eWrZsSViY5/96unfvziWXXIKI0K5dO37/+9+zevVqAJYtW0br1q0ZN24cDRs2pGnTplx88cXufXv16sU111yDiHDLLbfw2WefuV8bPHgwrVq1AuDGG2/k7LPPZt26dQA8++yz3HPPPXTv3h2As846i7Zt29a4X2U333wz+/btY+/evezbt6/C871793LmmWdWud/ixYspLS1lwICap+tq2bIl69evJy8vj40bN1JQUEBqamqV27744ouMHDmyxmP6i1d9MERkIpAMnAcsB64F1gBz/ZYsCIVKu2yo5czLc4b43rYNFiyAyy8PbK7yQu2zDHaWM3DCw9tQWEiFAqGwEMLD4+vsGC1atODnn3+mtLTUY5Hx7bffcuedd7JhwwYKCwspLi7mwgudQaN37NhBUlKSx+PHxcW5nzdp0oSioiL3uebOncvjjz9Obm4uAIcPH+bnn3+u8bjV7ecLv/zyC+PHj+fNN98EKGvi8qhp06buQig2NpYnn3yS1q1bc/jwYZo2berebs2aNezatYvBgwf7LGtteXsFYwhwFfCjqo4EugLN/ZbKnBaKi+H//g8uvBAuuww2bQqu4sKYU0l6+hRefjmJQtfkwoWF8PLLSaSnT6mzY/To0YNGjRqxZMmSas6RTseOHdm2bRv79+/nwQcfdP+n27ZtW7Zt2+Z13jLbt2/n97//PbNmzXJfWejUqVONx61pv8rmz59f4Q6OskfZuqqaSL799lvy8vK4/PLLad26NYMHDyY/P5/4+Hi2b9/u1fsTEUpLSyusmzt3LjfccANNmjTx6hj+4G2BUaiqpUCxiEQCu4G2/osVnEKlXTYUcn78MfzmN1m8/Tb85z9w773QsGGgUx0vFD5LsJy+Fio5ayMhIZHJk1eSlZXK4sUpZGWlMnnyylrdAXKyx4iMjGTy5MmMHj2a119/3X2F4s0332TChAkAFBQUEBkZSZMmTfjqq6/IzDw2KkK/fv348ccf+cc//sGRI0c4dOiQx+YKOHY14PDhw4SFhdGyZUtKS0uZM2cOX3zxhXu7//mf/+HRRx/lk08+AWDbtm3s2LGjxv0qGzZsGAUFBRw8eLDCo2xdVU0kXbp0YceOHWzatInNmzfzz3/+k7i4ODZv3uxupilv3bp1fPPNN6gqe/bsYezYsaSkpBAREeHepqioiIULFwa0eQS8LzA2iEgU8AywEfgE+Mhvqcwp68ABpzlk4EAYOhTefhs6dAh0KmNODwkJiUyd+hJPPLGKqVNfqvUtqr44xp133sljjz3GAw88wBlnnEG7du2YNWuWu+Pno48+yrx584iMjGTUqFEMHTrUvW+zZs1YuXIlb7zxBnFxcZxzzjnVFoNlt3F27NiRu+66i8suu4y4uDi+/PJLevXq5d5uyJAh3HvvvQwbNoywsDAGDRrE3r17a9zPF8LCwjjjjDPcj5iYGMLCwoiNjXXn79y5MwsWLAAgOzubPn36EBkZyfnnn094eDjz51ec2HzJkiVER0dzxRVX+DRrbVU7F0mVOzhDhUeq6mc1bIqINALeBxri9PdYpKqTq9hOa5vDhBZVWLTIGea7Xz94+GGIjg50KmNCm81F4nvp6encdddddLDffLzm6Xvo9UBbInI+zmie9V3LHVT1X9Xto6q/ikiKqv4iIvWAtSLypqp6vqZlTjm5uTB6tNOZc+FCOM3H0jHGBKlDhw7RunVr3n//fSswfMCrJhIReQ54DhgM9Hc9+nmzr6r+4nraCKc4CdmyOlTaZYMl59GjMG0aXHQR9OoFn3xSsbgIlpzVCYWMYDl9LVRyGt/q0KEDs2fP5r/+678CHeWU4O0VjMtU9bwTOYGIhOH020gCZqrq+hM5jgktH33kTKceHw/r1sFZZwU6kTHGVO/HH38MdIRTircFxkcicp6qbqntCVx3n1zguvtkiafjpKWlkZCQAEBUVBTdunVz34te9tuELXu3XLYuEOffvx9uvTWLtWth5sxkbroJVq/OYvv24Pl8arOcnJwcVHmqWy4TLHns8/T9clZWFs8//zyA++elMcHKq06eInIF8AbwI/ArIDhjj59fq5OJZACHVfWxSuutQ1KIU3X6V9xxB1x/PTz0EERFBTqVMac26+RpgoGn76G3t6k+C9wC9OFY/4v+Xpy0pYg0dz1vDPQGvvI2dLCp/JtNsKrrnNnZcO21zqynr70GmZneFReh8HmGQkawnL4WKjmNCWbeFhg/qeobqpqjqnllDy/2aw28JyKbgI+Bt1V1eQ37mBBx9Khzu+kll8CVV8LGjdCjR6BTGWOMCQbeNpHMAqKApThNJADUdJuq1yHscl7IWbvW6cTZrh3MnAmJtR+vxxhzkqyJxASDkx0HozFOYXF1uXUK+KTAMKFj3z6YMAGWLYPp02HIEJvx1BgTGHl5eSQmJlJcXFztDK0mMLz6G1HVkVU8bvN3uGATKu2y/sipCvPnO9Op168PW7bAjTeeXHERCp9nKGQEy+lroZIz1Fx77bVMmjTpuPWvv/46rVu3Pm7CLm9IEP6Gs3r1asLCwrjvvvs8bnPgwAHS0tJo1aoVcXFxTJ5ccZDrDz/8kEsvvZTIyEi6devG2rVr/R3b56otMETkHtefM0TkH5UfdRPRBNp338E118DUqbBkidMk0tzm0jUm5OTk5DB8+HBSUlIYPnw4OTk5dXqMESNG8NJLLx23/qWXXuKWW245Ja5CFBcXM27cOC677LJqtxs3bhyFhYVs376djz/+mBdffJEXXngBgH379jFgwADGjx/PgQMH+POf/0z//v05cOBAXbwF31FVjw+gv+vPEVU9qtu3Ng8nhgk2v/6q+sADqi1aqD7yiOqRI4FOZIwpz/Wz06ufqdnZ2ZqUlKQ4zdsKaFJSkmZnZ3t9vpM9RmFhoUZFRekHH3zgXrdv3z4NDw/Xzz77TFVVDxw4oLfccovGxsZqQkKCPvDAA+5tS0pK9K677tKWLVtqUlKSzpw5U8PCwrSkpERVVffu3asjR47U+Ph4jYmJ0UGDBrnP0a9fP42NjdWYmBjt16+f7ty50+v3XRsPP/ywjh8/XkeOHKkZGRket2vZsqVu2LDBvfz3v/9df/vb36qq6rJly7RTp04Vtj/nnHP0ueee80vmk+Xpe1htuaiqS11PX1HVF8o/gH/7tNIxQeWDD6BbN2dEzo0b4e67oUGDQKcyxpyojIwMtm3bVmHdtm3byMjIqLNjhIeHc+ONNzJ37lz3uldeeYWOHTvSpUsXAMaMGUNBQQG5ublkZWUxd+5c5syZA8DTTz/N8uXL2bx5Mxs2bGDRokUVjj98+HAKCwvZunUru3fv5o477gCgtLSU2267jR07drB9+3aaNGnCmDFjPObs378/0dHRxMTEHPfngAEDPO6Xl5fHnDlzuO+++9xTxVen/DalpaXVTgWvqtW+HpSqqjoqP4DPcIYLL1seDHzjzb5eHt9PdZVvvffee4GO4JWTyblnj+r/+3+qbdqoLlqkWlrqu1yVhcLnGQoZVS2nr4VKTmpxBSM5ObnClYeyR0pKitfn88Ux1qxZo1FRUfrrr7+qqmrPnj11+vTpqupcoWjYsKF+9dVX7u1nz57tPv6VV16ps2fPdr+2YsUK9xWM/Px8rVevnh44cKDGDJ9++qnGxMR4ndlb119/vb766quqqpqWllbtFYzhw4frkCFDtKCgQL/99ltNSkrS8PBwVVXds2ePxsTE6CuvvKJHjx7V559/XsPCwvQPf/iDzzP7gqfvobcNXqnADBF5RETmAf8LXOmLAscEB1V46SWnE2eTJk4nzsGD7Q4RY04Vbdq0qXJ9fHx8nR6jZ8+exMbGsmTJErKzs1m/fj3Dhg0D4Oeff6a4uJh27dq5t2/fvj07d+4EID8/n7Zt21Z4rcz3339PTEwMkZGRx52zsLCQUaNGkZCQQFRUFFdccQX79+/36iqDt5YuXUpBQQFDhgzxavsZM2bQqFEjzj77bAYNGsSwYcM488wzAYiJiWHJkiU8+uijxMXFsWLFCnr37u1+PWRUVXVU9QAGAgVAPtDB2/28PLZ/yytTrW++Ub3qKtVu3VQ//jjQaYwx3iLE+mCUuf/++7Vv3746efJk7d+/v3t9SUmJNmrUSLdu3epeV/4KRkpKiscrGD/88IPHKxhTpkzRlJQU3b17t6qqbtq0qULfjcquvfZabdasmUZERBz36Nu3b5X7jBs3Tps3b65xcXEaFxenjRs31oiICB04cKBXn8lf//pXHTZsWJWvFRcXa7t27XTFihVeHauuefweVrXyuI2cocKzgETgGpzhvkd7s6+Xx/f7B2COV1Skev/9TifOxx5TPXo00ImMMbVRmwJD1SkQUlNTNSUlRVNTU2tdGPjqGLm5udqwYUNt27atLlq0qMJrt9xyi95www1aUFCgubm5+pvf/MbduTEzM1M7deqk33//ve7du1evuuqqCoVCv379NDU1Vfft26dHjhzR999/X1VV77nnHu3bt68WFRXpnj17dODAgdUWGCfi0KFDumvXLvfjpptu0jvvvFP37dtX5fbbtm3TPXv2aElJiS5fvlxjY2MrFFaffvqpHj16VA8cOKBjx47VXr16+Syrr51sgTEO16ifruXmwLPe7Ovl8f389n0jVNplvcmZlaV67rmq/fur5uX5P1NVQuHzDIWMqpbT10IlZ20LjGCSnJysLVq00COVbk/bt2+fDh8+XGNjY7Vdu3YV7iIpLi7WO++8U1u0aKFnnXWWzpo1q0KhsG/fPh0xYoS2atVKY2JidPDgwaqqmp+fr8nJydqsWTM999xz9emnn/Z5gVFZ5T4YH3zwgUZERLiXFy5cqPHx8dq0aVO94IILdOXKlRX2v/nmm7V58+YaFRWlQ4cO1Z9++slvWU+Wp++hV0OF+1uoDGubVW4K9GBWXc6ff4Z77oGVK+Ef/4CBAwPXzyIUPs9QyAiW09dCJacNFW6CgcfvoacvoYiEqWqp6/nZwEPAeUB42TaqepaPwtk/Bj/Iyc0lIzOTnUVFxIeH0+2MdB6dlsDNN8OUKRAREeiExpiTYQWGCQYnMhfJH0WkQFWfA+YA9wP3AcOBkYDdXxDEcnJz6T1xItuGDoXGjaGwkEWPTuTVf05mQP+EQMczxhhziqvuNtUZQLSIDAcaq+oKnHaWXFWdCFxXJwmDSKjMT5CVlUVGZuax4gKgcWOO3D2UhWsyAxuunFD4PEMhI1hOXwuVnMYEM49XMFzNI/8nzkwyt4tIGLBTRH4P/AQ0q6OM5gR8+WPRseKiTOPG5BcVBSaQMcaY04pXnTxF5GJgKxAJPABEA4+o6oc+CWHthT7z00/OsN6LPhrPL08kVywyCgtJzcripalTA5bPGOM71gfDBANP30Nvp2tfr6qHVDVfVW9T1UHeFBcicqaIrBKRL0XkcxH504mENzVThTlzoHNnaNkSPl6cTtLLL0NhobNBYSFJL7/MlPT0wAY1xhhzWqhpuvY3qnt4cfxi4E5V7QT0AEaLyG98ETwQgrVddutWSE6GWbPgzTehf/8sOndKYOXkyaRmZZGyeDGpWVmsnDyZxISEQMd1C9bPs7xQyAiW09dCJacxway6u0jAKQp2AAuAj6nlnSOq+iPwo+v5IRHZCrTBGQnUnKSiIvj7353CYuJEuP12qFcPyn42JiYkWHOIMcaYgKi2D4aI1AN6AzcD5+NM0b5AVb+s9YlEEnCGG++sqocqvWbthbX0zjuQng5du8ITT4CHOYiMMaewU7EPxsiRI2nbti33339/rfZLT0/nzDPP5N577/VTMuPJCfXBUNUSVX1LVUcAlwHfAVkiMqaWJ28GLALGVi4uyqSlpTFp0iQmTZrE9OnTK1yizMrKsmXX8u7d0Lt3FsOHZ/H447BoEXz7bfDks2VbtmX/LWdlZZGWlub+eRnKkpOTiYmJ4ejRoz45XmZmptfFxciRI7nvvvt8ct7ayMvL47rrriMmJob4+Hj++Mc/UlpaWuW2c+fO5aKLLqJ58+a0a9eO8ePHV9h25syZXHzxxYSHh3PbbbfV1VuonarGD9eKY9o3Am4AXgXWAxlAm5r2K7d/feAtnOLC5iI5QSUlqs88oxobq3r33aqHDnneNlTmUQiFnKGQUdVy+lqo5KTWk53lamrqJE1Ovk9TUydpdnZurc/pi2Pk5uZqvXr1tEWLFsdNdlZ5Dg9/qItzVKVv376alpamR44c0V27dmmXLl10xowZVW771FNP6Zo1a/To0aOan5+vF154oU6dOtX9+uLFi/X111/X22+/XUeOHFlXb6FKnr6HNXXynAt8BHQHJqvqxao6RVV31qKGeQ7YoqpP1GIfU86XX8IVV8Azz8CKFfDII9C0aaBTGWNCSU5OHr17z2DevLvJyprMvHl307v3DHJy8ur0GOD8dt6jRw/S0tJ4/vnnj3v9p59+4uqrryYyMpKUlBS2b9/ufu2OO+6gVatWNG/enK5du7Jlyxag4lWJ1atX07ZtWx577DFatWpFmzZt3Od55plnmDdvHtOmTSMyMpLrr78egK1bt5KSkkJ0dDRdunRh6dKltXpP3sjNzeWmm26iQYMGnHHGGfTp04cvv6y6x8GoUaPo2bMn9evXp3Xr1qSmprJ27Vr36wMHDmTAgAHExMT4PKfPVFV16LEquBQocD0OlnsUAAer29e1f0+gBNgEfAp8AvSpYrs6qbJCQW52tk5KTdX7kpP1bzel6pjbs7VlS9WZM1WLiwOdzhgTTKjFFYzU1EkKh9S5qb3scUhTUyd5fT5fHENVtUOHDvrUU0/pxo0btUGDBrp79273a2lpaRoZGalr1qzRI0eOVJiq/O2339aLLrpIDx48qKqqX331lf7444/u/cquSmRlZWn9+vV10qRJWlxcrMuXL9cmTZro/v37j9tWVfXo0aPaoUMHffjhh/Xo0aO6atUqjYiI0G+++abK/LfffrtGRUVpdHS0+8+y5127dvX4vp9++mkdMWKE/vLLL/r9999r586d9fXXX/fqMxs4cKD+5S9/OW793/72t6C9glHtXSSq6tU4GdXsvxaodzLHOJ3k5eQwo3dvJm/bRlPgMDCq6X/49zsrueSyxEDHM8aEsJ07S4HKlz6bkp9fdR8Afx1jzZo1bN++nd/97ndER0fToUMH5s+fz9ixY93bXHfddfTs2ROABx98kKioKHbu3EmDBg0oKChgy5YtXHLJJZx77rkez9OwYUMyMjIICwvj2muvpVmzZnz99ddccsklx237n//8h8OHDzN+/HgAUlJS6NevHwsWLKiyr8bMmTOZOXOm1++5zOWXX87s2bOJjIyktLSUESNGMGDAgBr3e+6559i4cSPPPvtsrc8ZSCdVQJxuyne88ofnMzLcxQU4/4xnH97Gm09m1Oo4/s7pK6GQMxQyguX0tVDJWRtt2oTh/NpS3mHi473/b8AXx5g7dy5XX3010dHRANx888288MILFbZp27at+3nTpk2Jjo4mPz+flJQUxowZw+jRo2nVqhV/+MMfOHSoyvsGaNGiBWFhx3I1adLE47b5+fkVzgnQvn17du6sTW+A6qkqffr0YciQIfzyyy/8/PPP7N27113UeLJkyRLuvfde3nrrreBuDqmCFRhBorQUvl+/s4rfDaA0Pz8QkYwxp5ApU9JISprIsQLhMElJE5kyJa3OjlFUVMTChQtZvXo1rVu3pnXr1kyfPp3Nmzfz+eefo89GWAAAEiNJREFUu7fbsWOH+/mhQ4fYu3cv8fHxAIwZM4YNGzawZcsWvv76ax555BGv85dxptg6Jj4+vsI5AbZv304bD/f/p6enExERQWRkZIVHREQEXbp0qXKfvXv3smPHDkaPHk2DBg2Ijo5m5MiRvPnmmx5zvvXWW4waNYply5Zx3nnn1fJdBp4VGLWQnJzsl+N+8QVcfjl8sadNFb8bQJjrH5a3/JXT10IhZyhkBMvpa6GSszYSE9uzcuUfSU19lJSUiaSmPsrKlX8kMbF9nR1j8eLF1K9fn61bt7J582Y2b97M1q1b6dWrF3PnznVvt3z5cj788EOOHDlCRkYGPXr0oE2bNmzYsIF169ZRXFxM48aNCQ8Pr3CVwlutWrUiOzvbvXzppZfSpEkTpk2bRnFxMVlZWSxbtoyhQ4dWuX9mZiYFBQUcPHiwwqOgoKBCoVReixYtSExM5KmnnqKkpIT9+/fzwgsv0LVr1yq3X7VqFcOHD+e1117jwgsvPO71kpISioqKKCkpobi4mF9//ZWSkpJafxZ+VVXHjLp+cJp28jx8WHXCBNWWLVUzM1Wzv8vWu5KS9JCr99Qh0LuSkjQ3OzvQUY0xQYha3qYaaH369NE///nPx61fuHChtm7dWktKSjQtLU3T09O1d+/e2qxZM73iiis0N9e5Ffbdd9/V888/XyMiIjQ2NlaHDx+uhw8fVtXjO3m2bdu2wjkSExP13XffVVXVb7/9Vrt166bR0dE6aNAgVVXdsmWLXnHFFdq8eXPt1KmT150va2Pz5s2anJys0dHRGhsbqzfddJO7g+v27ds1IiJCd+zYoaqqKSkp2qBBA42IiNBmzZppRESE9u3b132sSZMmqYhoWFiY+zF58mSfZ/aGp++hV7Op+luojDqXlZXls99s3nrLGdr70kvh8cchLs5Zn5eTw/MZGZTm5xMWH0/alCm0T6xdB09f5vSnUMgZChnBcvpaqOQ8FUfyNKHH0/ewprlIjI/98APccQesXw+ZmXDNNRVfb5+YyMSXXgpMOGOMMcZH7ApGHSkthdmz4b774H//F/72N2jSJNCpjDGhzK5gmGBgVzAC6LPPYNQoZ6bT996Dzp0DncgYY4zxL7uLpBZqe2/84cMwfjz893/DbbfB++/XTXERKvfwh0LOUMgIltPXQiWnMcHMCgw/Wb7cKSZ27oTPP3eaRU7gbipjjDEmJFkfDB/Lz4dx4+CTT5xOnL17BzqRMeZUZX0wTDCwPhh+kJObQ8ZjGew8uJPWEW04N3YKT85I5A9/gBdegMaNA53QGHM6Cg8P3yUirQKdw5wewsPDd1W13i7a10L5dtmc3Bx6j+nNvIh5ZCVmsSByHg8v7s38BTlMmRLY4iJU2o9DIWcoZATL6WuhktOTwsLCOFUVe9ijLh6FhYVxVX0PrcA4QRmPZbCt6zZo6FrREIr6buOFN2o3MZkxxhhzKhINgna6UGsvPHgQzu+XQt5VWce9lpKTwqrnV9V9KGPMacdT27cxwcCuYNTCr7/C9Olw9tkQVtgGjlTa4AjER9ZuYjJjjDHmVOT3AkNEnhWRXSLymb/P5S8lJfDii9C+fRbvvgvvvAPvvjqFpM1Jx4qMI5C0OYkpd04JaFYInfbjUMgZChnBcvpaqOQ0JpjVxRWMOcA1NW4VhFSd8Sy6d3duOf3rX2HpUujSBRITEln55EpSC1JJyUkhtSCVlU+uJDGhdhOTGWOMMaeiOumDISLtgaWqer6H14OuD8bHHzujcO7eDQ89BAMGgFhLpzEmiFgfDBPMrA9GJV99BYMHw5AhcOutzjwi119vxYUxxhhTG0Ez0FZaWhoJCQkAREVF0a1bN5KTk4Fj7aH+XP7pJ1i5MpnFi2Hw4Cz++U+45pqK25ftUxd5TmZ5+vTpdf75nchy2bpgyVPVcuWsgc7jaXnTpk2MGzcuaPJ4WrbP8+Q/v+effx7A/fPSmGB12jeR7N8PU6fC008784WMHw/R0VVvm5WV5f5HH8wsp++EQkawnL4WKjmticQEs7oqMBJwCowuHl6v8wKjqAiefBKmTXOaQCZOhDPPrNMIxhhzUqzAMMGsLm5TnQ98CJwjIttFZKS/z1mdkhKYMwfOOQc+/BBWr4ZnnrHiwhhjjPElvxcYqjpMVeNVtZGqtlPVOf4+Z9U54I03oGtXp8B45RX417+gY0fvj1G+/TiYWU7fCYWMYDl9LVRyGhPMgqaTpz+tWQMTJjhDfE+dCn372l0hxhhjjD+d0nORfPkl/OUvzq2m998PqalQr57PT2OMMQFhfTBMMAv5Kxg5ublkZGays6iINuHhTElPp15YAhMnOqNwTpgACxdCeHigkxpjjDGnj5AeaCsnN5feEycyLzmZrEGDmJeczAVjJtKlay5t2sA338Add/iuuAiVdlnL6TuhkBEsp6+FSk5jgllIFxgZmZlsGzoUGjd2VjRuzIHRQ7nqlkweeACaNw9sPmOMMeZ0FdJ9MFLGjiVr0KDj1y9ezKonnvBFNGOMCVrWB8MEs5C+gtEmPBwKCyuuLCwk3jpcGGOMMQEV0gXGlPR0kl5++ViRUVhI0ssvMyU93S/nC5V2WcvpO6GQESynr4VKTmOCWUjfRZKYkMDKyZPJyMwkv6iI+PBwpkyeTKJNAmSMMcYEVEj3wTDGmNOZ9cEwwSykm0iMMcYYE5yswKiFUGmXtZy+EwoZwXL6WqjkNCaYWYFhjDHGGJ+zPhjGGBOirA+GCWZ2BcMYY4wxPuf3AkNE+ojIVyLyjYiM9/f5/ClU2mUtp++EQkawnL4WKjmNCWZ+LTBEJAx4ErgG6ATcLCK/8ec5/WnTpk2BjuAVy+k7oZARLKevhUpOY4KZv69gXAJ8q6p5qnoUeBm43s/n9Jv9+/cHOoJXLKfvhEJGsJy+Fio5jQlm/i4w2gA7yi1/71pnjDHGmFOYdfKshdzc3EBH8Irl9J1QyAiW09dCJacxwcyvt6mKyGXAJFXt41qeAKiqTq20nd2jaowxJ8BuUzXByt8FRj3ga+Aq4AdgHXCzqm7120mNMcYYE3B+nU1VVUtEZAywAqc55lkrLowxxphTX1CM5GmMMcaYU0vAO3kG+0BcInKmiKwSkS9F5HMR+VOgM1VHRMJE5BMReSPQWTwRkeYi8qqIbHV9rpcGOlNVROQOEflCRD4TkXki0jDQmQBE5FkR2SUin5VbFy0iK0TkaxF5W0SaBzKjK1NVOae5/t43ichrIhIZyIyuTMflLPfaXSJSKiIxgchWKUuVOUXkj67P9HMReThQ+YypLKAFRogMxFUM3KmqnYAewOggzFjeWGBLoEPU4Alguap2BLoCQddsJiLxwB+B7qp6Pk5z4tDApnKbg/NvprwJwDuqei6wCvhLnac6XlU5VwCdVLUb8C3BmxMRORPoDeTVeaKqHZdTRJKB/kAXVe0CPBqAXMZUKdBXMIJ+IC5V/VFVN7meH8L5zzAox/Jw/UDsC/wz0Fk8cf3GermqzgFQ1WJVPRjgWJ7UA5qKSH2gCZAf4DwAqOoaYF+l1dcDL7ievwAMrNNQVagqp6q+o6qlrsX/AGfWebBKPHyeAI8Df67jOB55yJkOPKyqxa5tfq7zYMZ4EOgCI6QG4hKRBKAb8HFgk3hU9gMxmDvWJAI/i8gcV1PO0yLSONChKlPVfOD/gO3ATmC/qr4T2FTVOkNVd4FTFANnBDiPN24D3gx0iKqIyABgh6p+HugsNTgH+K2I/EdE3hORiwIdyJgygS4wQoaINAMWAWNdVzKCiohcB+xyXW0R1yMY1Qe6AzNVtTvwC87l/aAiIlE4VwXaA/FAMxEZFthUtRLMRSYici9wVFXnBzpLZa6C96/AxPKrAxSnJvWBaFW9DLgHWBjgPMa4BbrA2Am0K7d8pmtdUHFdIl8EvKiqrwc6jwc9gQEikg0sAFJEZG6AM1Xle5zfDDe4lhfhFBzB5r+BbFXdq6olwL+A/wpwpursEpFWACISB+wOcB6PRCQNpykvWAu2JCAB2CwiOTg/lzaKSDBeFdqB891EVdcDpSLSIrCRjHEEusBYD3QQkfauHvpDgWC8++E5YIuqPhHoIJ6o6l9VtZ2qnoXzOa5S1VsDnasy12X8HSJyjmvVVQRnp9TtwGUiEi4igpMzmDqjVr5K9QaQ5no+AgiWQrhCThHpg9OMN0BVfw1YquO5c6rqF6oap6pnqWoiTlF8gaoGQ9FW+e99CXAlgOvfVANV3ROIYMZUFtACw/WbYdlAXF8CLwfbQFwi0hNIBa4UkU9d/Qb6BDpXiPsTME9ENuHcRfL3AOc5jqquw7m68imwGeeH+tMBDeUiIvOBD4FzRGS7iIwEHgZ6i0jZyLkBv13RQ84ZQDNgpevf0qyAhsRjzvKUIGgi8ZDzOeAsEfkcmA8E3S8V5vRlA20ZY4wxxucC3URijDHGmFOQFRjGGGOM8TkrMIwxxhjjc1ZgGGOMMcbnrMAwxhhjjM9ZgWGMMcYYn7MCw5w0ESlxjWnwhWuskDvLvXahiEx3PW8oImXjH9zoxzzNRSTdR8eaIyI3nOQxBrqm/D6nmm3CRSTLNahXTce7SUT+KiIjRGRGDdu+JyLHjZQqIp1FZI5378AYY2rPCgzjC4dVtbuqdsaZ3vpaEZkEoKobVXWca7vuzirtrqqvenNgEal3AnmigdtPYD9/GQp8ANxczTa3Aa+pdwPTXMuxScJOaCAbVf0CaOOagdcYY3zOCgzjU67pon+PM0IrInKFiCwVkVjgReBi1xWMRBHp7vqtfb2IvFluLo33RORxEVkP/ElEWorIIhH52PXo4dpuoog869r+OxEZ44rxEM7ohp+IyFTXtneLyDoR2SQiE13rmojIMtdVl89quqoiIjkiMklENorI5rIrEq58K0TkcxF5RkRyRSTG9VpTnHli/h/VFxipuIb3FscsEdkiIm+LyL8rXUXpqqqfevlXAvA71+f2lWtk2jLLcIofY4zxOSswjM+pag4Q5ioqXKv0J+B/gA9cs6juwBk2erCqXgzMoeKQ4Q1U9WJVfRx4AnhMVS8FhgDPltvuXJyrJpcCk1xXPCYA21xXSsaLSG/gbFW9BLgAuEhEegF9gJ2qeoGqng+85cXb262qFwJPAXe71k0E3lXVLjjDi7ctt/31wFuq+h3ONPUXVD6giDQAElV1u2vVDUA7VT0PZ+jnHuW2vQBn6PLaqOf67O4AJpVbvwG4vJbHMsYYr9QPdABzyqqpL8G5QGecOSkEp9jNL/f6K+We/zfQsVz/hGYi0sT1/N+qWgzsEZFdQKsqznU1zjwdn7hyNQXOBtYAj4rIQ67jrPHifS12/bkRGOR63gsYCKCqb4vIvnLb3wxML/eehuHMb1JeS2B/ueVewKuu4+0SkffKvdaHY80j3vpXuczty63fjTMVvTHG+JwVGMbnROQsoFhVf6qmz6IAX6hqTw+vH6607aWqerTSeQDKz8hZStXfaQEeUtVnqsjaHWfq8AdE5B1VfcBTYJey85V4OFfZ+RCRaJyZLjuLiAL1cPpM/LnS9oVA4xrOW+ZqnCscteEpc7jr3MYY43PWRGJ8ofx03LFAJk7zR3W+BmJF5DLXfvVF5DwP264AxpY7R9cajl0ARJRbfhu4zdUfAhGJF5FYEWkNFKrqfOARnE6oJ2ItcJPr2FcDUa71NwJzVTXRNfV3eyDH1Tzjpqr7cZqUGpY73mBXX4xWQLLr2JE4zR3lr5DUdpbP8tufA3xRy/2NMcYrVmAYXwh3daj8AqcYeEtV769uB9fViCHAVHGmbf+UY30NKt8ZMRan38Rm1zlGeTqs69h7gbWujptTVXUlsAD4SEQ+w2l+aAZ0AdaJyKfAfUBVVy/Uw/PyJuM0wXzmek8/4hQ5N3GsSaXMv6i6s+cKnKYRgNeA74Evgbk4TRsHcPqavFNpvxHiTN29w/VnvKujaVmxVDlz+eUU4N8e3pMxxpwUm67dmJPkuvJQoqolrisys1wdWWtzjAuAcao6wrXcVFUPu+5G+RjnTpQHgH+q6jofZc4Ceqlq6ckezxhjKrM+GMacvHbAQhEJw+nv8L+1PYCqfuq63VZcY2EsE5EooAFwv6ruxrn915eZJ1hxYYzxF7uCYYwxxhifsz4YxhhjjPE5KzCMMcYY43NWYBhjjDHG56zAMMYYY4zPWYFhjDHGGJ+zAsMYY4wxPvf/Aa+j2CuHNSV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1" y="3509599"/>
            <a:ext cx="4199453" cy="313009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205944"/>
            <a:ext cx="4199453" cy="313009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26" y="1725603"/>
            <a:ext cx="4852382" cy="38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222422" y="965773"/>
            <a:ext cx="11376453" cy="567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098265" y="4469701"/>
            <a:ext cx="488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/>
              <a:t>Qual será a </a:t>
            </a:r>
            <a:r>
              <a:rPr lang="pt-BR" sz="2000" i="1" dirty="0" smtClean="0"/>
              <a:t>concentração </a:t>
            </a:r>
            <a:r>
              <a:rPr lang="pt-BR" sz="2000" i="1" dirty="0"/>
              <a:t>alcóolica no sangue dos dois no final da festa e qual o efeito do álcool no organismo deles durante a festa?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197583"/>
            <a:ext cx="4567942" cy="33167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3" y="3528476"/>
            <a:ext cx="4585501" cy="33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21043" y="205945"/>
            <a:ext cx="10954265" cy="75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VII – Pontos a melhorar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22422" y="965773"/>
            <a:ext cx="11376453" cy="567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9303" y="1416907"/>
            <a:ext cx="10876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Para melhorar o projeto e obter resultados mais acurados, poderíamos considerar a diferença de peso, gênero, diferentes comidas, diferentes níveis de hidratação e tolerância individual.</a:t>
            </a:r>
          </a:p>
        </p:txBody>
      </p:sp>
    </p:spTree>
    <p:extLst>
      <p:ext uri="{BB962C8B-B14F-4D97-AF65-F5344CB8AC3E}">
        <p14:creationId xmlns:p14="http://schemas.microsoft.com/office/powerpoint/2010/main" val="5644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Cambria Math</vt:lpstr>
      <vt:lpstr>Tema do Office</vt:lpstr>
      <vt:lpstr>I - Guia de como lidar (ou não) com a Tequilada Insper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2016-05-02T12:46:44Z</dcterms:created>
  <dcterms:modified xsi:type="dcterms:W3CDTF">2016-05-04T14:48:47Z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