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30/04/2016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30/04/2016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117" y="1747749"/>
            <a:ext cx="5120640" cy="2560320"/>
          </a:xfrm>
        </p:spPr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pt-BR" sz="44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Atividade </a:t>
            </a:r>
            <a:br>
              <a:rPr lang="pt-BR" sz="44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</a:br>
            <a:r>
              <a:rPr lang="pt-BR" sz="4400" b="0" i="0" dirty="0" err="1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Humpty</a:t>
            </a:r>
            <a:r>
              <a:rPr lang="pt-BR" sz="44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 </a:t>
            </a:r>
            <a:r>
              <a:rPr lang="pt-BR" sz="4400" b="0" i="0" dirty="0" err="1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Dumpty</a:t>
            </a:r>
            <a:endParaRPr lang="pt-BR" sz="44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7" r="21827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dirty="0" err="1" smtClean="0">
                <a:latin typeface="Book Antiqua"/>
              </a:rPr>
              <a:t>Humpty</a:t>
            </a:r>
            <a:r>
              <a:rPr lang="pt-BR" dirty="0" smtClean="0">
                <a:latin typeface="Book Antiqua"/>
              </a:rPr>
              <a:t> </a:t>
            </a:r>
            <a:r>
              <a:rPr lang="pt-BR" dirty="0" err="1" smtClean="0">
                <a:latin typeface="Book Antiqua"/>
              </a:rPr>
              <a:t>Dumpty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Estava andando na chuva pela Quatá Street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smtClean="0">
                <a:solidFill>
                  <a:srgbClr val="595959"/>
                </a:solidFill>
                <a:latin typeface="Book Antiqua"/>
              </a:rPr>
              <a:t>Buscou abrigo numa casa com a porta aberta</a:t>
            </a:r>
            <a:endParaRPr lang="pt-BR" dirty="0">
              <a:solidFill>
                <a:srgbClr val="595959"/>
              </a:solidFill>
              <a:latin typeface="Book Antiqua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Quebrou um vaso sem querer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smtClean="0">
                <a:solidFill>
                  <a:srgbClr val="595959"/>
                </a:solidFill>
                <a:latin typeface="Book Antiqua"/>
              </a:rPr>
              <a:t>Uma bruxa lança a profecia que ele seria caçado pelo rei e lançado para fora do castelo, quebrando em mil pedaços.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smtClean="0">
                <a:solidFill>
                  <a:srgbClr val="595959"/>
                </a:solidFill>
                <a:latin typeface="Book Antiqua"/>
              </a:rPr>
              <a:t>Assustado, </a:t>
            </a:r>
            <a:r>
              <a:rPr lang="pt-BR" dirty="0" err="1" smtClean="0">
                <a:solidFill>
                  <a:srgbClr val="595959"/>
                </a:solidFill>
                <a:latin typeface="Book Antiqua"/>
              </a:rPr>
              <a:t>Humpty</a:t>
            </a:r>
            <a:r>
              <a:rPr lang="pt-BR" dirty="0" smtClean="0">
                <a:solidFill>
                  <a:srgbClr val="595959"/>
                </a:solidFill>
                <a:latin typeface="Book Antiqua"/>
              </a:rPr>
              <a:t> começa a pensar em um modo de proteção.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 smtClean="0">
                <a:solidFill>
                  <a:srgbClr val="595959"/>
                </a:solidFill>
                <a:latin typeface="Book Antiqua"/>
              </a:rPr>
              <a:t>Ajude-o!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endParaRPr lang="pt-BR" sz="2400" b="0" i="0" dirty="0" smtClean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Como a atividade funciona?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656064"/>
              </p:ext>
            </p:extLst>
          </p:nvPr>
        </p:nvGraphicFramePr>
        <p:xfrm>
          <a:off x="159545" y="1779543"/>
          <a:ext cx="5022054" cy="329541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511027"/>
                <a:gridCol w="2511027"/>
              </a:tblGrid>
              <a:tr h="4734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10h35 - 10h45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Ideação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675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10h45 - 10h55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Produção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96920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10h50 </a:t>
                      </a:r>
                      <a:r>
                        <a:rPr lang="pt-BR" sz="2000" dirty="0">
                          <a:effectLst/>
                        </a:rPr>
                        <a:t>- 11h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Finalização das estruturas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248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Entrega dos </a:t>
                      </a:r>
                      <a:r>
                        <a:rPr lang="pt-BR" sz="2000" dirty="0" smtClean="0">
                          <a:effectLst/>
                        </a:rPr>
                        <a:t>ovos</a:t>
                      </a:r>
                    </a:p>
                  </a:txBody>
                  <a:tcPr marL="44450" marR="44450" marT="0" marB="0" anchor="ctr"/>
                </a:tc>
              </a:tr>
              <a:tr h="524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11h</a:t>
                      </a:r>
                      <a:r>
                        <a:rPr lang="pt-BR" sz="2000" baseline="0" dirty="0" smtClean="0">
                          <a:effectLst/>
                        </a:rPr>
                        <a:t> – 11h30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Lançamento dos ovos (5˚ andar)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338119" y="1767101"/>
            <a:ext cx="7391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Construir uma </a:t>
            </a:r>
            <a:r>
              <a:rPr lang="pt-BR" sz="2800" b="1" dirty="0" smtClean="0"/>
              <a:t>estrutura</a:t>
            </a:r>
            <a:r>
              <a:rPr lang="pt-BR" sz="2800" dirty="0" smtClean="0"/>
              <a:t> que </a:t>
            </a:r>
            <a:r>
              <a:rPr lang="pt-BR" sz="2800" b="1" dirty="0" smtClean="0"/>
              <a:t>proteja</a:t>
            </a:r>
            <a:r>
              <a:rPr lang="pt-BR" sz="2800" dirty="0" smtClean="0"/>
              <a:t> </a:t>
            </a:r>
            <a:r>
              <a:rPr lang="pt-BR" sz="2800" dirty="0" err="1" smtClean="0"/>
              <a:t>Humpty</a:t>
            </a:r>
            <a:r>
              <a:rPr lang="pt-BR" sz="2800" dirty="0" smtClean="0"/>
              <a:t> </a:t>
            </a:r>
            <a:r>
              <a:rPr lang="pt-BR" sz="2800" dirty="0" err="1" smtClean="0"/>
              <a:t>Dumpty</a:t>
            </a: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Ele será lançado por uma </a:t>
            </a:r>
            <a:r>
              <a:rPr lang="pt-BR" sz="2800" b="1" dirty="0" smtClean="0"/>
              <a:t>catapulta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Ele deve </a:t>
            </a:r>
            <a:r>
              <a:rPr lang="pt-BR" sz="2800" b="1" dirty="0" smtClean="0"/>
              <a:t>ultrapassar</a:t>
            </a:r>
            <a:r>
              <a:rPr lang="pt-BR" sz="2800" dirty="0" smtClean="0"/>
              <a:t> o muro do castelo!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O ovo </a:t>
            </a:r>
            <a:r>
              <a:rPr lang="pt-BR" sz="2800" b="1" dirty="0" smtClean="0"/>
              <a:t>não </a:t>
            </a:r>
            <a:r>
              <a:rPr lang="pt-BR" sz="2800" dirty="0" smtClean="0"/>
              <a:t>pode </a:t>
            </a:r>
            <a:r>
              <a:rPr lang="pt-BR" sz="2800" b="1" dirty="0" smtClean="0"/>
              <a:t>quebrar </a:t>
            </a:r>
            <a:r>
              <a:rPr lang="pt-BR" sz="2800" dirty="0" smtClean="0"/>
              <a:t>com o </a:t>
            </a:r>
            <a:r>
              <a:rPr lang="pt-BR" sz="2800" b="1" dirty="0" smtClean="0"/>
              <a:t>impacto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78" y="4215956"/>
            <a:ext cx="5401429" cy="2486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Dinâmica da atividade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30659" y="1828800"/>
            <a:ext cx="10665941" cy="4860324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800" b="0" i="0" dirty="0" smtClean="0">
                <a:solidFill>
                  <a:srgbClr val="595959"/>
                </a:solidFill>
                <a:latin typeface="Book Antiqua"/>
              </a:rPr>
              <a:t>Vocês começam com </a:t>
            </a:r>
            <a:r>
              <a:rPr lang="pt-BR" sz="2800" b="1" i="0" dirty="0" smtClean="0">
                <a:solidFill>
                  <a:srgbClr val="FF0000"/>
                </a:solidFill>
                <a:latin typeface="Book Antiqua"/>
              </a:rPr>
              <a:t>1000 </a:t>
            </a:r>
            <a:r>
              <a:rPr lang="pt-BR" sz="2800" b="1" i="0" dirty="0" err="1" smtClean="0">
                <a:solidFill>
                  <a:srgbClr val="FF0000"/>
                </a:solidFill>
                <a:latin typeface="Book Antiqua"/>
              </a:rPr>
              <a:t>Lourenços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dirty="0">
                <a:solidFill>
                  <a:srgbClr val="595959"/>
                </a:solidFill>
              </a:rPr>
              <a:t>(</a:t>
            </a:r>
            <a:r>
              <a:rPr lang="pt-BR" sz="2800" dirty="0" smtClean="0">
                <a:solidFill>
                  <a:srgbClr val="595959"/>
                </a:solidFill>
              </a:rPr>
              <a:t>moeda) </a:t>
            </a:r>
            <a:r>
              <a:rPr lang="pt-BR" sz="2800" b="0" i="0" dirty="0" smtClean="0">
                <a:solidFill>
                  <a:srgbClr val="595959"/>
                </a:solidFill>
                <a:latin typeface="Book Antiqua"/>
              </a:rPr>
              <a:t>de crédito</a:t>
            </a:r>
          </a:p>
          <a:p>
            <a:pPr>
              <a:buClr>
                <a:srgbClr val="595959"/>
              </a:buClr>
            </a:pP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Para construir a </a:t>
            </a:r>
            <a:r>
              <a:rPr lang="pt-BR" sz="2800" b="1" dirty="0" smtClean="0">
                <a:solidFill>
                  <a:srgbClr val="595959"/>
                </a:solidFill>
                <a:latin typeface="Book Antiqua"/>
              </a:rPr>
              <a:t>estrutura</a:t>
            </a: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, consulte os </a:t>
            </a:r>
            <a:r>
              <a:rPr lang="pt-BR" sz="2800" b="1" dirty="0" smtClean="0">
                <a:solidFill>
                  <a:srgbClr val="595959"/>
                </a:solidFill>
                <a:latin typeface="Book Antiqua"/>
              </a:rPr>
              <a:t>materiais disponíveis na lista</a:t>
            </a: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 dada.</a:t>
            </a:r>
          </a:p>
          <a:p>
            <a:pPr>
              <a:buClr>
                <a:srgbClr val="595959"/>
              </a:buClr>
            </a:pPr>
            <a:r>
              <a:rPr lang="pt-BR" sz="2800" b="0" i="0" dirty="0" smtClean="0">
                <a:solidFill>
                  <a:srgbClr val="595959"/>
                </a:solidFill>
                <a:latin typeface="Book Antiqua"/>
              </a:rPr>
              <a:t>Preencha o </a:t>
            </a:r>
            <a:r>
              <a:rPr lang="pt-BR" sz="2800" b="1" i="0" dirty="0" smtClean="0">
                <a:solidFill>
                  <a:srgbClr val="595959"/>
                </a:solidFill>
                <a:latin typeface="Book Antiqua"/>
              </a:rPr>
              <a:t>formulário</a:t>
            </a:r>
            <a:r>
              <a:rPr lang="pt-BR" sz="2800" b="0" i="0" dirty="0" smtClean="0">
                <a:solidFill>
                  <a:srgbClr val="595959"/>
                </a:solidFill>
                <a:latin typeface="Book Antiqua"/>
              </a:rPr>
              <a:t> fornecido</a:t>
            </a:r>
          </a:p>
          <a:p>
            <a:pPr>
              <a:buClr>
                <a:srgbClr val="595959"/>
              </a:buClr>
            </a:pP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Complete o cheque, cada grupo tem somente </a:t>
            </a:r>
            <a:r>
              <a:rPr lang="pt-BR" sz="2800" b="1" dirty="0" smtClean="0">
                <a:solidFill>
                  <a:srgbClr val="FF0000"/>
                </a:solidFill>
                <a:latin typeface="Book Antiqua"/>
              </a:rPr>
              <a:t>três</a:t>
            </a: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pt-BR" sz="2800" b="1" dirty="0" smtClean="0">
                <a:solidFill>
                  <a:srgbClr val="595959"/>
                </a:solidFill>
                <a:latin typeface="Book Antiqua"/>
              </a:rPr>
              <a:t>cheques</a:t>
            </a: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.</a:t>
            </a:r>
          </a:p>
          <a:p>
            <a:pPr>
              <a:buClr>
                <a:srgbClr val="595959"/>
              </a:buClr>
            </a:pPr>
            <a:r>
              <a:rPr lang="pt-BR" sz="2800" b="1" i="0" dirty="0" smtClean="0">
                <a:solidFill>
                  <a:srgbClr val="595959"/>
                </a:solidFill>
                <a:latin typeface="Book Antiqua"/>
              </a:rPr>
              <a:t>Apenas </a:t>
            </a:r>
            <a:r>
              <a:rPr lang="pt-BR" sz="2800" b="1" i="0" dirty="0" smtClean="0">
                <a:solidFill>
                  <a:srgbClr val="FF0000"/>
                </a:solidFill>
                <a:latin typeface="Book Antiqua"/>
              </a:rPr>
              <a:t>UM</a:t>
            </a:r>
            <a:r>
              <a:rPr lang="pt-BR" sz="2800" b="1" i="0" dirty="0" smtClean="0">
                <a:solidFill>
                  <a:srgbClr val="595959"/>
                </a:solidFill>
                <a:latin typeface="Book Antiqua"/>
              </a:rPr>
              <a:t> </a:t>
            </a:r>
            <a:r>
              <a:rPr lang="pt-BR" sz="2800" b="0" i="0" dirty="0" smtClean="0">
                <a:solidFill>
                  <a:srgbClr val="595959"/>
                </a:solidFill>
                <a:latin typeface="Book Antiqua"/>
              </a:rPr>
              <a:t>representante por grupo deve comprar os materiais!</a:t>
            </a:r>
          </a:p>
          <a:p>
            <a:pPr>
              <a:buClr>
                <a:srgbClr val="595959"/>
              </a:buClr>
            </a:pP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Os </a:t>
            </a:r>
            <a:r>
              <a:rPr lang="pt-BR" sz="2800" b="1" dirty="0" smtClean="0">
                <a:solidFill>
                  <a:srgbClr val="595959"/>
                </a:solidFill>
                <a:latin typeface="Book Antiqua"/>
              </a:rPr>
              <a:t>ovos</a:t>
            </a: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 serão entregues somente nos </a:t>
            </a:r>
            <a:r>
              <a:rPr lang="pt-BR" sz="2800" b="1" dirty="0" smtClean="0">
                <a:solidFill>
                  <a:srgbClr val="595959"/>
                </a:solidFill>
                <a:latin typeface="Book Antiqua"/>
              </a:rPr>
              <a:t>10 minutos </a:t>
            </a:r>
            <a:r>
              <a:rPr lang="pt-BR" sz="2800" b="1" dirty="0" smtClean="0">
                <a:solidFill>
                  <a:srgbClr val="FF0000"/>
                </a:solidFill>
                <a:latin typeface="Book Antiqua"/>
              </a:rPr>
              <a:t>finais</a:t>
            </a:r>
            <a:r>
              <a:rPr lang="pt-BR" sz="2800" dirty="0" smtClean="0">
                <a:solidFill>
                  <a:srgbClr val="595959"/>
                </a:solidFill>
                <a:latin typeface="Book Antiqua"/>
              </a:rPr>
              <a:t>!</a:t>
            </a:r>
            <a:endParaRPr lang="pt-BR" sz="2800" b="0" i="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</a:pP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pic>
        <p:nvPicPr>
          <p:cNvPr id="3074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9129" r="19330" b="11581"/>
          <a:stretch>
            <a:fillRect/>
          </a:stretch>
        </p:blipFill>
        <p:spPr bwMode="auto">
          <a:xfrm>
            <a:off x="66675" y="9525"/>
            <a:ext cx="10191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225" y="254000"/>
            <a:ext cx="952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Preenchimento dos papéis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25313"/>
              </p:ext>
            </p:extLst>
          </p:nvPr>
        </p:nvGraphicFramePr>
        <p:xfrm>
          <a:off x="2808723" y="1779373"/>
          <a:ext cx="6574553" cy="11443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24682"/>
                <a:gridCol w="1725489"/>
                <a:gridCol w="1724382"/>
              </a:tblGrid>
              <a:tr h="348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28040" algn="ctr"/>
                        </a:tabLs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QUANTIDADE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PREÇO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3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Absorvente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3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Palito de churrasco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150 (2 x 75)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5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TOTAL:     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</a:rPr>
                        <a:t>350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"/>
          <a:stretch/>
        </p:blipFill>
        <p:spPr>
          <a:xfrm>
            <a:off x="2071624" y="3015100"/>
            <a:ext cx="8126819" cy="36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865" y="201303"/>
            <a:ext cx="4751173" cy="779000"/>
          </a:xfrm>
        </p:spPr>
        <p:txBody>
          <a:bodyPr/>
          <a:lstStyle/>
          <a:p>
            <a:r>
              <a:rPr lang="pt-BR" dirty="0" smtClean="0"/>
              <a:t>Avisos Importantes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940" y="1219200"/>
            <a:ext cx="7193692" cy="513217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Preencham o </a:t>
            </a:r>
            <a:r>
              <a:rPr lang="pt-BR" sz="2800" b="1" dirty="0" smtClean="0"/>
              <a:t>número do grupo </a:t>
            </a:r>
            <a:r>
              <a:rPr lang="pt-BR" sz="2800" dirty="0" smtClean="0"/>
              <a:t>no cheque.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Utilizem bem o </a:t>
            </a:r>
            <a:r>
              <a:rPr lang="pt-BR" sz="2800" b="1" dirty="0" smtClean="0"/>
              <a:t>tempo</a:t>
            </a:r>
            <a:r>
              <a:rPr lang="pt-BR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Os </a:t>
            </a:r>
            <a:r>
              <a:rPr lang="pt-BR" sz="2800" b="1" dirty="0" smtClean="0"/>
              <a:t>ovos</a:t>
            </a:r>
            <a:r>
              <a:rPr lang="pt-BR" sz="2800" dirty="0" smtClean="0"/>
              <a:t> são entregues somente no </a:t>
            </a:r>
            <a:r>
              <a:rPr lang="pt-BR" sz="2800" b="1" dirty="0" smtClean="0"/>
              <a:t>final</a:t>
            </a:r>
            <a:r>
              <a:rPr lang="pt-BR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Apenas </a:t>
            </a:r>
            <a:r>
              <a:rPr lang="pt-BR" sz="2800" b="1" dirty="0" smtClean="0"/>
              <a:t>um</a:t>
            </a:r>
            <a:r>
              <a:rPr lang="pt-BR" sz="2800" dirty="0" smtClean="0"/>
              <a:t> representante por grupo na </a:t>
            </a:r>
            <a:r>
              <a:rPr lang="pt-BR" sz="2800" b="1" dirty="0" smtClean="0"/>
              <a:t>loja</a:t>
            </a:r>
            <a:r>
              <a:rPr lang="pt-BR" sz="2800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A loja ficará aberta</a:t>
            </a:r>
            <a:r>
              <a:rPr lang="pt-BR" sz="2800" dirty="0"/>
              <a:t> </a:t>
            </a:r>
            <a:r>
              <a:rPr lang="pt-BR" sz="2800" dirty="0" smtClean="0"/>
              <a:t> até 10h55</a:t>
            </a:r>
            <a:endParaRPr lang="pt-B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Direction_16x9_TP103431346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direcionamento da empresa (widescreen)</Template>
  <TotalTime>0</TotalTime>
  <Words>242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Times New Roman</vt:lpstr>
      <vt:lpstr>SalesDirection_16x9_TP103431346</vt:lpstr>
      <vt:lpstr>Atividade  Humpty Dumpty</vt:lpstr>
      <vt:lpstr>Humpty Dumpty</vt:lpstr>
      <vt:lpstr>Como a atividade funciona?</vt:lpstr>
      <vt:lpstr>Dinâmica da atividade</vt:lpstr>
      <vt:lpstr>Preenchimento dos papéis</vt:lpstr>
      <vt:lpstr>Avisos Importantes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2016-04-29T04:26:12Z</dcterms:created>
  <dcterms:modified xsi:type="dcterms:W3CDTF">2016-04-30T10:13:36Z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