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 SemiBold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SemiBold-bold.fntdata"/><Relationship Id="rId21" Type="http://schemas.openxmlformats.org/officeDocument/2006/relationships/font" Target="fonts/NunitoSemiBold-regular.fntdata"/><Relationship Id="rId24" Type="http://schemas.openxmlformats.org/officeDocument/2006/relationships/font" Target="fonts/NunitoSemiBold-boldItalic.fntdata"/><Relationship Id="rId23" Type="http://schemas.openxmlformats.org/officeDocument/2006/relationships/font" Target="fonts/Nunito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8dcf1d294_5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8dcf1d294_5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8dcf1d294_5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8dcf1d294_5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8dcf1d294_5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8dcf1d294_5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a6f8a0c9e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a6f8a0c9e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8cac4f25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8cac4f2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8dcf1d29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8dcf1d29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cac4f2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cac4f2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dcf1d29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dcf1d29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cac4f25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cac4f25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cac4f25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8cac4f25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8dcf1d294_6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8dcf1d294_6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8dcf1d294_6_1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8dcf1d294_6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dcf1d294_6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dcf1d294_6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8dcf1d294_5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8dcf1d294_5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youtu.be/95x_xlHrXc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95x_xlHrXc4" TargetMode="External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edium.com/@kctheservant/notarization-in-blockchain-part-1-a9795f19e28d" TargetMode="External"/><Relationship Id="rId4" Type="http://schemas.openxmlformats.org/officeDocument/2006/relationships/hyperlink" Target="https://medium.com/@kctheservant/notarization-in-blockchain-part-2-1a06d00eb72" TargetMode="External"/><Relationship Id="rId5" Type="http://schemas.openxmlformats.org/officeDocument/2006/relationships/hyperlink" Target="https://medium.com/@kctheservant/notarization-in-blockchain-part-3-ce176c1ac33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337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Notary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Elisa Malzoni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Raphael Costa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Victor Hugo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Vinicius Bonelli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getDocument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609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Verdana"/>
                <a:ea typeface="Verdana"/>
                <a:cs typeface="Verdana"/>
                <a:sym typeface="Verdana"/>
              </a:rPr>
              <a:t>Recebe o hash de um documento e retorna a assinatura do dono e a hora em que foi armazenado.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13" y="2837701"/>
            <a:ext cx="7607776" cy="1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writeDocument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Verdana"/>
                <a:ea typeface="Verdana"/>
                <a:cs typeface="Verdana"/>
                <a:sym typeface="Verdana"/>
              </a:rPr>
              <a:t>Recebe o Hash de um arquivo e o associa a um Document.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964824"/>
            <a:ext cx="7505700" cy="111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updateOwner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latin typeface="Verdana"/>
                <a:ea typeface="Verdana"/>
                <a:cs typeface="Verdana"/>
                <a:sym typeface="Verdana"/>
              </a:rPr>
              <a:t>Verifica se existe o documento, se existir, atualiza a chave do dono do documento para o do novo usuário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975" y="3313549"/>
            <a:ext cx="7454049" cy="9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 do smart contract feito em solidity + remix para a matéria de Ativos Digitais e Blockchain no Insper." id="211" name="Google Shape;211;p26" title="demo notar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475" y="152400"/>
            <a:ext cx="8725325" cy="47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819150" y="1722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 SemiBold"/>
                <a:ea typeface="Nunito SemiBold"/>
                <a:cs typeface="Nunito SemiBold"/>
                <a:sym typeface="Nunito SemiBold"/>
              </a:rPr>
              <a:t>Explica a funcionalidade de Proof of Existence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3"/>
              </a:rPr>
              <a:t>https://medium.com/@kctheservant/notarization-in-blockchain-part-1-a9795f19e28d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Nunito SemiBold"/>
                <a:ea typeface="Nunito SemiBold"/>
                <a:cs typeface="Nunito SemiBold"/>
                <a:sym typeface="Nunito SemiBold"/>
              </a:rPr>
              <a:t>Explica a funcionalidade de Proof of Ownership e detalha como é fácil fazer utilizando smart contracts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4"/>
              </a:rPr>
              <a:t>https://medium.com/@kctheservant/notarization-in-blockchain-part-2-1a06d00eb72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Nunito SemiBold"/>
                <a:ea typeface="Nunito SemiBold"/>
                <a:cs typeface="Nunito SemiBold"/>
                <a:sym typeface="Nunito SemiBold"/>
              </a:rPr>
              <a:t>Explica a funcionalidade de Ownership </a:t>
            </a:r>
            <a:r>
              <a:rPr lang="pt-BR">
                <a:latin typeface="Nunito SemiBold"/>
                <a:ea typeface="Nunito SemiBold"/>
                <a:cs typeface="Nunito SemiBold"/>
                <a:sym typeface="Nunito SemiBold"/>
              </a:rPr>
              <a:t>Transfer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5"/>
              </a:rPr>
              <a:t>https://medium.com/@kctheservant/notarization-in-blockchain-part-3-ce176c1ac338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591725"/>
            <a:ext cx="75057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pt-BR" sz="1600">
                <a:solidFill>
                  <a:srgbClr val="000000"/>
                </a:solidFill>
              </a:rPr>
              <a:t>Notarization</a:t>
            </a:r>
            <a:r>
              <a:rPr lang="pt-BR" sz="1600">
                <a:solidFill>
                  <a:srgbClr val="000000"/>
                </a:solidFill>
              </a:rPr>
              <a:t> é o processo de assegurar que as partes de um documento são autênticas e são confiáveis</a:t>
            </a:r>
            <a:endParaRPr sz="16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600">
                <a:solidFill>
                  <a:srgbClr val="000000"/>
                </a:solidFill>
              </a:rPr>
              <a:t>No Brasil, cartório.</a:t>
            </a:r>
            <a:endParaRPr sz="16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600">
                <a:solidFill>
                  <a:srgbClr val="000000"/>
                </a:solidFill>
              </a:rPr>
              <a:t>Há diversos tipos, dentre eles: Registro Civil, Autenticação de Documentos, Compra de imóveis entre outros</a:t>
            </a:r>
            <a:endParaRPr sz="16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600">
                <a:solidFill>
                  <a:srgbClr val="000000"/>
                </a:solidFill>
              </a:rPr>
              <a:t>O processo é divido em três etapas:</a:t>
            </a:r>
            <a:endParaRPr sz="16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pt-BR" sz="1600">
                <a:solidFill>
                  <a:srgbClr val="000000"/>
                </a:solidFill>
              </a:rPr>
              <a:t>Verificação</a:t>
            </a:r>
            <a:endParaRPr sz="16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pt-BR" sz="1600">
                <a:solidFill>
                  <a:srgbClr val="000000"/>
                </a:solidFill>
              </a:rPr>
              <a:t>Certificação</a:t>
            </a:r>
            <a:endParaRPr sz="16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pt-BR" sz="1600">
                <a:solidFill>
                  <a:srgbClr val="000000"/>
                </a:solidFill>
              </a:rPr>
              <a:t>Registro</a:t>
            </a:r>
            <a:endParaRPr sz="900"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 que é Notary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Qual o problema?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43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pt-BR" sz="1600">
                <a:solidFill>
                  <a:srgbClr val="404040"/>
                </a:solidFill>
              </a:rPr>
              <a:t>Processo altamente burocrático com pouca automatização</a:t>
            </a:r>
            <a:r>
              <a:rPr lang="pt-BR" sz="1600">
                <a:solidFill>
                  <a:srgbClr val="404040"/>
                </a:solidFill>
              </a:rPr>
              <a:t>.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pt-BR" sz="1600">
                <a:solidFill>
                  <a:srgbClr val="404040"/>
                </a:solidFill>
              </a:rPr>
              <a:t>Necessita de recurso humano para manter o processo.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pt-BR" sz="1600">
                <a:solidFill>
                  <a:srgbClr val="404040"/>
                </a:solidFill>
              </a:rPr>
              <a:t>Armazenamento de informações rudimentar, a base de livros. Com isso, dificulta buscas futuras.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pt-BR" sz="1600">
                <a:solidFill>
                  <a:srgbClr val="404040"/>
                </a:solidFill>
              </a:rPr>
              <a:t>Registros são mutáveis.</a:t>
            </a:r>
            <a:endParaRPr sz="16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Por que Blockchain?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58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Os recursos e/ou dados são compartilhados entre as partes?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Sua solução precisa de um intermediário para auditoria?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Há problemas de confiança entre as partes envolvidas?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Você abre mão de desempenho computacional?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Você não precisa de uma solução distribuída?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Está disposto a pagar mais caro que uma solução tradicional?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957350" y="845600"/>
            <a:ext cx="73674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Benefícios                        Malefícios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957350" y="1775500"/>
            <a:ext cx="270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Facilmente auditável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Contratos imutáveis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Confiabilidade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Segurança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Rapidez</a:t>
            </a:r>
            <a:endParaRPr sz="1600"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5034250" y="1775500"/>
            <a:ext cx="270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Não exclui completamente o </a:t>
            </a:r>
            <a:r>
              <a:rPr lang="pt-BR" sz="1600"/>
              <a:t>intermediário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Certa concentração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Muitos dados podem demorar para ser processados</a:t>
            </a:r>
            <a:endParaRPr sz="1600"/>
          </a:p>
        </p:txBody>
      </p:sp>
      <p:cxnSp>
        <p:nvCxnSpPr>
          <p:cNvPr id="155" name="Google Shape;155;p17"/>
          <p:cNvCxnSpPr/>
          <p:nvPr/>
        </p:nvCxnSpPr>
        <p:spPr>
          <a:xfrm rot="10800000">
            <a:off x="4572000" y="1775500"/>
            <a:ext cx="0" cy="275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Proof of Existence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Verdana"/>
                <a:ea typeface="Verdana"/>
                <a:cs typeface="Verdana"/>
                <a:sym typeface="Verdana"/>
              </a:rPr>
              <a:t>Prova que um documento/arquivo/media foi criado em um determinado período do tempo.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latin typeface="Verdana"/>
                <a:ea typeface="Verdana"/>
                <a:cs typeface="Verdana"/>
                <a:sym typeface="Verdana"/>
              </a:rPr>
              <a:t>Armazena uma hash, que identifica o documento criado, e também o timestamp de quando a criação ocorreu.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Proof of Ownership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695275"/>
            <a:ext cx="7505700" cy="24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Verdana"/>
                <a:ea typeface="Verdana"/>
                <a:cs typeface="Verdana"/>
                <a:sym typeface="Verdana"/>
              </a:rPr>
              <a:t>Autêntica</a:t>
            </a:r>
            <a:r>
              <a:rPr lang="pt-BR" sz="1600">
                <a:latin typeface="Verdana"/>
                <a:ea typeface="Verdana"/>
                <a:cs typeface="Verdana"/>
                <a:sym typeface="Verdana"/>
              </a:rPr>
              <a:t> quem é o dono de um determinado documento.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latin typeface="Verdana"/>
                <a:ea typeface="Verdana"/>
                <a:cs typeface="Verdana"/>
                <a:sym typeface="Verdana"/>
              </a:rPr>
              <a:t>A ideia é armazenar os dados do usuário ou uma assinatura digital ao se criar um contrato. Assim, sempre que houver a necessidade de se consultar a propriedade, basta ter a hash do documento e os dados do usuário estarão junto.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latin typeface="Verdana"/>
                <a:ea typeface="Verdana"/>
                <a:cs typeface="Verdana"/>
                <a:sym typeface="Verdana"/>
              </a:rPr>
              <a:t>Essa funcionalidade também é um requerimento para implementar a troca de propriedade de documentos.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 Ownership Transfer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Verdana"/>
                <a:ea typeface="Verdana"/>
                <a:cs typeface="Verdana"/>
                <a:sym typeface="Verdana"/>
              </a:rPr>
              <a:t>Transferência de propriedade de algum documento para outra pessoa ou entidade.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latin typeface="Verdana"/>
                <a:ea typeface="Verdana"/>
                <a:cs typeface="Verdana"/>
                <a:sym typeface="Verdana"/>
              </a:rPr>
              <a:t>Modifica os dados do usuário a quem pertence um determinado contrato. É necessário saber qual a hash do documento para fazer a modificação.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 baseline="-25000"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522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Verdana"/>
                <a:ea typeface="Verdana"/>
                <a:cs typeface="Verdana"/>
                <a:sym typeface="Verdana"/>
              </a:rPr>
              <a:t>Para cumprir as 3 funcionalidades citadas: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pt-BR" sz="1600">
                <a:latin typeface="Verdana"/>
                <a:ea typeface="Verdana"/>
                <a:cs typeface="Verdana"/>
                <a:sym typeface="Verdana"/>
              </a:rPr>
              <a:t>Armazenamos o hash (SHA-256) de um arquivo, associado a uma estrutura Document, que tem como </a:t>
            </a:r>
            <a:r>
              <a:rPr lang="pt-BR" sz="1600">
                <a:latin typeface="Verdana"/>
                <a:ea typeface="Verdana"/>
                <a:cs typeface="Verdana"/>
                <a:sym typeface="Verdana"/>
              </a:rPr>
              <a:t>atributo</a:t>
            </a:r>
            <a:r>
              <a:rPr lang="pt-BR" sz="1600">
                <a:latin typeface="Verdana"/>
                <a:ea typeface="Verdana"/>
                <a:cs typeface="Verdana"/>
                <a:sym typeface="Verdana"/>
              </a:rPr>
              <a:t> a chave do usuário dono do documento e a data em que foi efetuada (timestamp).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400" y="3084050"/>
            <a:ext cx="4997176" cy="17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