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58" r:id="rId4"/>
    <p:sldId id="271" r:id="rId5"/>
    <p:sldId id="259" r:id="rId6"/>
    <p:sldId id="272" r:id="rId7"/>
    <p:sldId id="273" r:id="rId8"/>
    <p:sldId id="260" r:id="rId9"/>
    <p:sldId id="261" r:id="rId10"/>
    <p:sldId id="262" r:id="rId11"/>
    <p:sldId id="275" r:id="rId12"/>
    <p:sldId id="263" r:id="rId13"/>
    <p:sldId id="274" r:id="rId14"/>
    <p:sldId id="264" r:id="rId15"/>
    <p:sldId id="276" r:id="rId16"/>
    <p:sldId id="265" r:id="rId17"/>
    <p:sldId id="277" r:id="rId18"/>
    <p:sldId id="266" r:id="rId19"/>
    <p:sldId id="278" r:id="rId20"/>
    <p:sldId id="270"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75"/>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pPr algn="r"/>
            <a:fld id="{3F9AFA87-1417-4992-ABD9-27C3BC8CC883}" type="datetimeFigureOut">
              <a:rPr lang="en-US" smtClean="0"/>
              <a:pPr algn="r"/>
              <a:t>5/5/2023</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sz="1000"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B1E4CB7-CB13-4810-BF18-BE31AFC64F93}" type="slidenum">
              <a:rPr lang="en-US" smtClean="0"/>
              <a:pPr/>
              <a:t>‹#›</a:t>
            </a:fld>
            <a:endParaRPr lang="en-US" sz="1000"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235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5/5/2023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6276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5/5/2023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80323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5/5/2023</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13068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pPr algn="r"/>
            <a:fld id="{3F9AFA87-1417-4992-ABD9-27C3BC8CC883}" type="datetimeFigureOut">
              <a:rPr lang="en-US" smtClean="0"/>
              <a:pPr algn="r"/>
              <a:t>5/5/2023</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sz="1000"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B1E4CB7-CB13-4810-BF18-BE31AFC64F93}" type="slidenum">
              <a:rPr lang="en-US" smtClean="0"/>
              <a:pPr/>
              <a:t>‹#›</a:t>
            </a:fld>
            <a:endParaRPr lang="en-US" sz="1000"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1851511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5/5/2023</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1244183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57300" y="2909102"/>
            <a:ext cx="4800600" cy="299639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33864" y="2909102"/>
            <a:ext cx="4800600" cy="299639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lgn="r"/>
            <a:fld id="{3F9AFA87-1417-4992-ABD9-27C3BC8CC883}" type="datetimeFigureOut">
              <a:rPr lang="en-US" smtClean="0"/>
              <a:pPr algn="r"/>
              <a:t>5/5/2023</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27808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lgn="r"/>
            <a:fld id="{3F9AFA87-1417-4992-ABD9-27C3BC8CC883}" type="datetimeFigureOut">
              <a:rPr lang="en-US" smtClean="0"/>
              <a:pPr algn="r"/>
              <a:t>5/5/2023</a:t>
            </a:fld>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7916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3F9AFA87-1417-4992-ABD9-27C3BC8CC883}" type="datetimeFigureOut">
              <a:rPr lang="en-US" smtClean="0"/>
              <a:pPr algn="r"/>
              <a:t>5/5/2023</a:t>
            </a:fld>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3911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CN" altLang="en-US"/>
              <a:t>单击此处编辑母版标题样式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65051" y="6375679"/>
            <a:ext cx="1233355" cy="348462"/>
          </a:xfrm>
        </p:spPr>
        <p:txBody>
          <a:bodyPr/>
          <a:lstStyle/>
          <a:p>
            <a:pPr algn="r"/>
            <a:fld id="{3F9AFA87-1417-4992-ABD9-27C3BC8CC883}" type="datetimeFigureOut">
              <a:rPr lang="en-US" smtClean="0"/>
              <a:pPr algn="r"/>
              <a:t>5/5/2023</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sz="1000" dirty="0"/>
          </a:p>
        </p:txBody>
      </p:sp>
      <p:sp>
        <p:nvSpPr>
          <p:cNvPr id="7" name="Slide Number Placeholder 6"/>
          <p:cNvSpPr>
            <a:spLocks noGrp="1"/>
          </p:cNvSpPr>
          <p:nvPr>
            <p:ph type="sldNum" sz="quarter" idx="12"/>
          </p:nvPr>
        </p:nvSpPr>
        <p:spPr>
          <a:xfrm>
            <a:off x="5691014" y="6375679"/>
            <a:ext cx="1232456" cy="345796"/>
          </a:xfrm>
        </p:spPr>
        <p:txBody>
          <a:bodyPr/>
          <a:lstStyle/>
          <a:p>
            <a:fld id="{CB1E4CB7-CB13-4810-BF18-BE31AFC64F93}" type="slidenum">
              <a:rPr lang="en-US" smtClean="0"/>
              <a:pPr/>
              <a:t>‹#›</a:t>
            </a:fld>
            <a:endParaRPr lang="en-US" sz="1000"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5807351"/>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65950" y="6375679"/>
            <a:ext cx="1232456" cy="348462"/>
          </a:xfrm>
        </p:spPr>
        <p:txBody>
          <a:bodyPr/>
          <a:lstStyle/>
          <a:p>
            <a:pPr algn="r"/>
            <a:fld id="{3F9AFA87-1417-4992-ABD9-27C3BC8CC883}" type="datetimeFigureOut">
              <a:rPr lang="en-US" smtClean="0"/>
              <a:pPr algn="r"/>
              <a:t>5/5/2023</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sz="1000" dirty="0"/>
          </a:p>
        </p:txBody>
      </p:sp>
      <p:sp>
        <p:nvSpPr>
          <p:cNvPr id="7" name="Slide Number Placeholder 6"/>
          <p:cNvSpPr>
            <a:spLocks noGrp="1"/>
          </p:cNvSpPr>
          <p:nvPr>
            <p:ph type="sldNum" sz="quarter" idx="12"/>
          </p:nvPr>
        </p:nvSpPr>
        <p:spPr>
          <a:xfrm>
            <a:off x="5687568" y="6375679"/>
            <a:ext cx="1234440" cy="345796"/>
          </a:xfrm>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96779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pPr algn="r"/>
            <a:fld id="{3F9AFA87-1417-4992-ABD9-27C3BC8CC883}" type="datetimeFigureOut">
              <a:rPr lang="en-US" smtClean="0"/>
              <a:pPr algn="r"/>
              <a:t>5/5/2023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sz="1000"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B1E4CB7-CB13-4810-BF18-BE31AFC64F93}" type="slidenum">
              <a:rPr lang="en-US" smtClean="0"/>
              <a:pPr/>
              <a:t>‹#›</a:t>
            </a:fld>
            <a:endParaRPr lang="en-US" sz="1000"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073757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uggingface.co/docs/transformers/model_doc/bert" TargetMode="External"/><Relationship Id="rId2" Type="http://schemas.openxmlformats.org/officeDocument/2006/relationships/hyperlink" Target="https://arxiv.org/abs/1810.04805" TargetMode="External"/><Relationship Id="rId1" Type="http://schemas.openxmlformats.org/officeDocument/2006/relationships/slideLayout" Target="../slideLayouts/slideLayout2.xml"/><Relationship Id="rId5" Type="http://schemas.openxmlformats.org/officeDocument/2006/relationships/hyperlink" Target="https://colab.research.google.com/github/jalammar/jalammar.github.io/blob/master/notebooks/bert/A_Visual_Notebook_to_Using_BERT_for_the_First_Time.ipynb#scrollTo=lZDBMn3wiSX6" TargetMode="External"/><Relationship Id="rId4" Type="http://schemas.openxmlformats.org/officeDocument/2006/relationships/hyperlink" Target="https://www.kaggle.com/datasets/lakshmi25npathi/imdb-dataset-of-50k-movie-review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colab.research.google.com/drive/1QJb_KHLsofFC4Cvn8xI3FbtiiQjftkkp?usp=shar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lakshmi25npathi/imdb-dataset-of-50k-movie-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89868916-58B2-48F0-B6C8-D995E8977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波浪形绘画艺术图案">
            <a:extLst>
              <a:ext uri="{FF2B5EF4-FFF2-40B4-BE49-F238E27FC236}">
                <a16:creationId xmlns:a16="http://schemas.microsoft.com/office/drawing/2014/main" id="{DF4A95FD-8914-4AD9-88F8-14D38CDF8E49}"/>
              </a:ext>
            </a:extLst>
          </p:cNvPr>
          <p:cNvPicPr>
            <a:picLocks noChangeAspect="1"/>
          </p:cNvPicPr>
          <p:nvPr/>
        </p:nvPicPr>
        <p:blipFill rotWithShape="1">
          <a:blip r:embed="rId2"/>
          <a:srcRect l="47369" r="13547" b="1"/>
          <a:stretch/>
        </p:blipFill>
        <p:spPr>
          <a:xfrm>
            <a:off x="8362943" y="10"/>
            <a:ext cx="3829057" cy="6857990"/>
          </a:xfrm>
          <a:prstGeom prst="rect">
            <a:avLst/>
          </a:prstGeom>
        </p:spPr>
      </p:pic>
      <p:sp>
        <p:nvSpPr>
          <p:cNvPr id="11" name="Freeform 13">
            <a:extLst>
              <a:ext uri="{FF2B5EF4-FFF2-40B4-BE49-F238E27FC236}">
                <a16:creationId xmlns:a16="http://schemas.microsoft.com/office/drawing/2014/main" id="{BB82496C-9AD4-4916-BAB7-FF3CC04B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0" y="0"/>
            <a:ext cx="9807836"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标题 1">
            <a:extLst>
              <a:ext uri="{FF2B5EF4-FFF2-40B4-BE49-F238E27FC236}">
                <a16:creationId xmlns:a16="http://schemas.microsoft.com/office/drawing/2014/main" id="{20F3D9C6-5A15-2851-4DAB-3E12B16D4285}"/>
              </a:ext>
            </a:extLst>
          </p:cNvPr>
          <p:cNvSpPr>
            <a:spLocks noGrp="1"/>
          </p:cNvSpPr>
          <p:nvPr>
            <p:ph type="ctrTitle"/>
          </p:nvPr>
        </p:nvSpPr>
        <p:spPr>
          <a:xfrm>
            <a:off x="544403" y="1098388"/>
            <a:ext cx="7818540" cy="4394988"/>
          </a:xfrm>
        </p:spPr>
        <p:txBody>
          <a:bodyPr>
            <a:normAutofit/>
          </a:bodyPr>
          <a:lstStyle/>
          <a:p>
            <a:pPr algn="l"/>
            <a:r>
              <a:rPr lang="en-US" altLang="zh-CN" sz="1800" b="1" kern="100" dirty="0">
                <a:effectLst/>
                <a:latin typeface="Calibri" panose="020F0502020204030204" pitchFamily="34" charset="0"/>
                <a:ea typeface="DengXian" panose="02010600030101010101" pitchFamily="2" charset="-122"/>
                <a:cs typeface="Times New Roman" panose="02020603050405020304" pitchFamily="18" charset="0"/>
              </a:rPr>
              <a:t>Fine-Tuning BERT for Sentiment Analysis</a:t>
            </a:r>
            <a:br>
              <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rPr>
            </a:br>
            <a:br>
              <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kumimoji="1" lang="zh-CN" altLang="en-US" dirty="0"/>
          </a:p>
        </p:txBody>
      </p:sp>
      <p:sp>
        <p:nvSpPr>
          <p:cNvPr id="3" name="副标题 2">
            <a:extLst>
              <a:ext uri="{FF2B5EF4-FFF2-40B4-BE49-F238E27FC236}">
                <a16:creationId xmlns:a16="http://schemas.microsoft.com/office/drawing/2014/main" id="{98C6E91A-661C-6A30-F0B8-42E5119D8DF3}"/>
              </a:ext>
            </a:extLst>
          </p:cNvPr>
          <p:cNvSpPr>
            <a:spLocks noGrp="1"/>
          </p:cNvSpPr>
          <p:nvPr>
            <p:ph type="subTitle" idx="1"/>
          </p:nvPr>
        </p:nvSpPr>
        <p:spPr>
          <a:xfrm>
            <a:off x="544403" y="5563388"/>
            <a:ext cx="7818540" cy="742279"/>
          </a:xfrm>
        </p:spPr>
        <p:txBody>
          <a:bodyPr>
            <a:normAutofit/>
          </a:bodyPr>
          <a:lstStyle/>
          <a:p>
            <a:pPr algn="l"/>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Michael Liu, Genfu Liu</a:t>
            </a:r>
            <a:endPar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algn="l"/>
            <a:endParaRPr kumimoji="1" lang="zh-CN" altLang="en-US" dirty="0">
              <a:solidFill>
                <a:schemeClr val="bg2"/>
              </a:solidFill>
            </a:endParaRPr>
          </a:p>
        </p:txBody>
      </p:sp>
      <p:sp>
        <p:nvSpPr>
          <p:cNvPr id="13" name="Rectangle 12">
            <a:extLst>
              <a:ext uri="{FF2B5EF4-FFF2-40B4-BE49-F238E27FC236}">
                <a16:creationId xmlns:a16="http://schemas.microsoft.com/office/drawing/2014/main" id="{517C1286-B472-4907-9B47-E8C9FE29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16">
            <a:extLst>
              <a:ext uri="{FF2B5EF4-FFF2-40B4-BE49-F238E27FC236}">
                <a16:creationId xmlns:a16="http://schemas.microsoft.com/office/drawing/2014/main" id="{28B35564-38A4-457A-BD01-15D6F1659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33061"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bg2"/>
          </a:solidFill>
          <a:ln w="0">
            <a:noFill/>
            <a:prstDash val="solid"/>
            <a:round/>
            <a:headEnd/>
            <a:tailEnd/>
          </a:ln>
        </p:spPr>
      </p:sp>
    </p:spTree>
    <p:extLst>
      <p:ext uri="{BB962C8B-B14F-4D97-AF65-F5344CB8AC3E}">
        <p14:creationId xmlns:p14="http://schemas.microsoft.com/office/powerpoint/2010/main" val="252955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ADE51-06C7-6607-AA2A-0779960ECFAC}"/>
              </a:ext>
            </a:extLst>
          </p:cNvPr>
          <p:cNvSpPr>
            <a:spLocks noGrp="1"/>
          </p:cNvSpPr>
          <p:nvPr>
            <p:ph type="title"/>
          </p:nvPr>
        </p:nvSpPr>
        <p:spPr/>
        <p:txBody>
          <a:bodyPr>
            <a:normAutofit fontScale="90000"/>
          </a:bodyPr>
          <a:lstStyle/>
          <a:p>
            <a:r>
              <a:rPr lang="en-US" altLang="zh-CN" sz="4400" b="1" kern="100" dirty="0">
                <a:effectLst/>
                <a:latin typeface="Times New Roman" panose="02020603050405020304" pitchFamily="18" charset="0"/>
                <a:ea typeface="DengXian" panose="02010600030101010101" pitchFamily="2" charset="-122"/>
                <a:cs typeface="Times New Roman" panose="02020603050405020304" pitchFamily="18" charset="0"/>
              </a:rPr>
              <a:t>Evaluating the Model and Hyperparameter Optimization</a:t>
            </a:r>
            <a:br>
              <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rPr>
            </a:br>
            <a:br>
              <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kumimoji="1" lang="zh-CN" altLang="en-US" dirty="0"/>
          </a:p>
        </p:txBody>
      </p:sp>
      <p:sp>
        <p:nvSpPr>
          <p:cNvPr id="3" name="内容占位符 2">
            <a:extLst>
              <a:ext uri="{FF2B5EF4-FFF2-40B4-BE49-F238E27FC236}">
                <a16:creationId xmlns:a16="http://schemas.microsoft.com/office/drawing/2014/main" id="{20B209C4-3653-1168-4ECD-426EFDC2638B}"/>
              </a:ext>
            </a:extLst>
          </p:cNvPr>
          <p:cNvSpPr>
            <a:spLocks noGrp="1"/>
          </p:cNvSpPr>
          <p:nvPr>
            <p:ph idx="1"/>
          </p:nvPr>
        </p:nvSpPr>
        <p:spPr>
          <a:xfrm>
            <a:off x="1251678" y="1797729"/>
            <a:ext cx="10178322" cy="3593591"/>
          </a:xfrm>
        </p:spPr>
        <p:txBody>
          <a:bodyPr/>
          <a:lstStyle/>
          <a:p>
            <a:pPr marL="0" indent="0">
              <a:buNone/>
            </a:pPr>
            <a:r>
              <a:rPr lang="en-US" b="0" i="0" dirty="0">
                <a:solidFill>
                  <a:srgbClr val="212121"/>
                </a:solidFill>
                <a:effectLst/>
                <a:latin typeface="Roboto" panose="02000000000000000000" pitchFamily="2" charset="0"/>
              </a:rPr>
              <a:t>After we finish training the model, we then use the test dataset to evaluate the model's performance based on the accuracy of the results on complete new and unseen data.</a:t>
            </a:r>
          </a:p>
          <a:p>
            <a:pPr marL="0" indent="0">
              <a:buNone/>
            </a:pPr>
            <a:r>
              <a:rPr kumimoji="1" lang="en-US" altLang="zh-CN" dirty="0"/>
              <a:t>And after setting up all the training and evaluation steps, we can finally start to tune our hyperparameter, we will only be testing different learning rates.</a:t>
            </a:r>
          </a:p>
          <a:p>
            <a:pPr marL="0" indent="0">
              <a:buNone/>
            </a:pPr>
            <a:endParaRPr kumimoji="1" lang="en-US" altLang="zh-CN" dirty="0"/>
          </a:p>
          <a:p>
            <a:pPr marL="0" indent="0">
              <a:buNone/>
            </a:pPr>
            <a:endParaRPr kumimoji="1" lang="en-US" altLang="zh-CN" dirty="0"/>
          </a:p>
          <a:p>
            <a:pPr marL="0" indent="0">
              <a:buNone/>
            </a:pPr>
            <a:endParaRPr kumimoji="1" lang="en-US" altLang="zh-CN" dirty="0"/>
          </a:p>
          <a:p>
            <a:pPr marL="0" indent="0">
              <a:buNone/>
            </a:pPr>
            <a:r>
              <a:rPr kumimoji="1" lang="en-US" altLang="zh-CN" dirty="0"/>
              <a:t>Clearly, smaller the learning rate, the better.</a:t>
            </a:r>
            <a:endParaRPr kumimoji="1" lang="zh-CN" altLang="en-US" dirty="0"/>
          </a:p>
        </p:txBody>
      </p:sp>
      <p:pic>
        <p:nvPicPr>
          <p:cNvPr id="4098" name="Picture 2">
            <a:extLst>
              <a:ext uri="{FF2B5EF4-FFF2-40B4-BE49-F238E27FC236}">
                <a16:creationId xmlns:a16="http://schemas.microsoft.com/office/drawing/2014/main" id="{B24A11D9-7806-546B-7FFE-71D229502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400" y="3429000"/>
            <a:ext cx="4160600" cy="32204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F5EA905-B9D0-6B2E-5A57-9A746BDD8BE0}"/>
              </a:ext>
            </a:extLst>
          </p:cNvPr>
          <p:cNvPicPr>
            <a:picLocks noChangeAspect="1"/>
          </p:cNvPicPr>
          <p:nvPr/>
        </p:nvPicPr>
        <p:blipFill>
          <a:blip r:embed="rId3"/>
          <a:stretch>
            <a:fillRect/>
          </a:stretch>
        </p:blipFill>
        <p:spPr>
          <a:xfrm>
            <a:off x="1163673" y="3454426"/>
            <a:ext cx="5699434" cy="356984"/>
          </a:xfrm>
          <a:prstGeom prst="rect">
            <a:avLst/>
          </a:prstGeom>
        </p:spPr>
      </p:pic>
    </p:spTree>
    <p:extLst>
      <p:ext uri="{BB962C8B-B14F-4D97-AF65-F5344CB8AC3E}">
        <p14:creationId xmlns:p14="http://schemas.microsoft.com/office/powerpoint/2010/main" val="42187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E2DE-B3F2-1D37-C78E-3C3D85E1E7E6}"/>
              </a:ext>
            </a:extLst>
          </p:cNvPr>
          <p:cNvSpPr>
            <a:spLocks noGrp="1"/>
          </p:cNvSpPr>
          <p:nvPr>
            <p:ph type="title"/>
          </p:nvPr>
        </p:nvSpPr>
        <p:spPr>
          <a:xfrm>
            <a:off x="1251678" y="382385"/>
            <a:ext cx="10178322" cy="1029165"/>
          </a:xfrm>
        </p:spPr>
        <p:txBody>
          <a:bodyPr>
            <a:normAutofit/>
          </a:bodyPr>
          <a:lstStyle/>
          <a:p>
            <a:r>
              <a:rPr lang="en-US" altLang="zh-CN" sz="4000" b="1" kern="100" dirty="0">
                <a:effectLst/>
                <a:latin typeface="Times New Roman" panose="02020603050405020304" pitchFamily="18" charset="0"/>
                <a:ea typeface="DengXian" panose="02010600030101010101" pitchFamily="2" charset="-122"/>
                <a:cs typeface="Times New Roman" panose="02020603050405020304" pitchFamily="18" charset="0"/>
              </a:rPr>
              <a:t>Hyperparameter Optimization</a:t>
            </a:r>
            <a:endParaRPr lang="en-US" sz="3600" dirty="0"/>
          </a:p>
        </p:txBody>
      </p:sp>
      <p:sp>
        <p:nvSpPr>
          <p:cNvPr id="3" name="Content Placeholder 2">
            <a:extLst>
              <a:ext uri="{FF2B5EF4-FFF2-40B4-BE49-F238E27FC236}">
                <a16:creationId xmlns:a16="http://schemas.microsoft.com/office/drawing/2014/main" id="{4DF60612-1C4C-D4DC-0D5D-AD5317E82718}"/>
              </a:ext>
            </a:extLst>
          </p:cNvPr>
          <p:cNvSpPr>
            <a:spLocks noGrp="1"/>
          </p:cNvSpPr>
          <p:nvPr>
            <p:ph idx="1"/>
          </p:nvPr>
        </p:nvSpPr>
        <p:spPr>
          <a:xfrm>
            <a:off x="1251678" y="1411550"/>
            <a:ext cx="10178322" cy="3593591"/>
          </a:xfrm>
        </p:spPr>
        <p:txBody>
          <a:bodyPr/>
          <a:lstStyle/>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During the hyperparameter tuning process, we also found that our models starts overfitting and the accuracy drops significantly at around 5 epochs, so at the end we decided to train our model with only 4 epochs, while that quite a low number, with the amount of complexity the original BERT model has, we are still able to get quite a high accuracy. </a:t>
            </a:r>
          </a:p>
          <a:p>
            <a:pPr marL="0" indent="0">
              <a:buNone/>
            </a:pPr>
            <a:endParaRPr lang="en-US" dirty="0"/>
          </a:p>
        </p:txBody>
      </p:sp>
      <p:pic>
        <p:nvPicPr>
          <p:cNvPr id="5124" name="Picture 4">
            <a:extLst>
              <a:ext uri="{FF2B5EF4-FFF2-40B4-BE49-F238E27FC236}">
                <a16:creationId xmlns:a16="http://schemas.microsoft.com/office/drawing/2014/main" id="{1C2DFBA3-EF29-46F5-0AEB-F0712D5C7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610" y="2820900"/>
            <a:ext cx="6956489" cy="3824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48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5C2D2-6ABA-CB0B-9025-6A324E99199C}"/>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Training the Final Model</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62B61B8-FEB4-7623-BAA6-7B9C21CC08F9}"/>
              </a:ext>
            </a:extLst>
          </p:cNvPr>
          <p:cNvSpPr>
            <a:spLocks noGrp="1"/>
          </p:cNvSpPr>
          <p:nvPr>
            <p:ph idx="1"/>
          </p:nvPr>
        </p:nvSpPr>
        <p:spPr>
          <a:xfrm>
            <a:off x="1251678" y="1282824"/>
            <a:ext cx="10178322" cy="2499063"/>
          </a:xfrm>
        </p:spPr>
        <p:txBody>
          <a:bodyPr>
            <a:normAutofit/>
          </a:bodyPr>
          <a:lstStyle/>
          <a:p>
            <a:pPr marL="0" indent="0">
              <a:buNone/>
            </a:pPr>
            <a:r>
              <a:rPr lang="en-US" altLang="zh-CN" sz="2600" kern="100" dirty="0">
                <a:effectLst/>
                <a:latin typeface="Times New Roman" panose="02020603050405020304" pitchFamily="18" charset="0"/>
                <a:ea typeface="DengXian" panose="02010600030101010101" pitchFamily="2" charset="-122"/>
                <a:cs typeface="Times New Roman" panose="02020603050405020304" pitchFamily="18" charset="0"/>
              </a:rPr>
              <a:t>After going through this process, we now have the best hyperparameters, a good model architecture, and all the training and evaluation steps step up. We will now train a final model for 4 epochs and save it. Although we could train for more to increase the accuracy even more, I don't think we would have enough resources nor time.</a:t>
            </a:r>
            <a:endParaRPr kumimoji="1" lang="zh-CN" altLang="en-US" dirty="0"/>
          </a:p>
        </p:txBody>
      </p:sp>
      <p:pic>
        <p:nvPicPr>
          <p:cNvPr id="6146" name="Picture 2">
            <a:extLst>
              <a:ext uri="{FF2B5EF4-FFF2-40B4-BE49-F238E27FC236}">
                <a16:creationId xmlns:a16="http://schemas.microsoft.com/office/drawing/2014/main" id="{827B21B2-C356-013C-0087-0EE129A260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845" y="3505645"/>
            <a:ext cx="5595937" cy="307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227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286A-EC15-1782-8DD6-DECA705ABAC4}"/>
              </a:ext>
            </a:extLst>
          </p:cNvPr>
          <p:cNvSpPr>
            <a:spLocks noGrp="1"/>
          </p:cNvSpPr>
          <p:nvPr>
            <p:ph type="title"/>
          </p:nvPr>
        </p:nvSpPr>
        <p:spPr/>
        <p:txBody>
          <a:bodyPr/>
          <a:lstStyle/>
          <a:p>
            <a:r>
              <a:rPr lang="en-US" dirty="0"/>
              <a:t>Using the Model on Real Data</a:t>
            </a:r>
          </a:p>
        </p:txBody>
      </p:sp>
      <p:sp>
        <p:nvSpPr>
          <p:cNvPr id="3" name="Content Placeholder 2">
            <a:extLst>
              <a:ext uri="{FF2B5EF4-FFF2-40B4-BE49-F238E27FC236}">
                <a16:creationId xmlns:a16="http://schemas.microsoft.com/office/drawing/2014/main" id="{9C782095-B53A-D5FD-E052-74C4A370C22E}"/>
              </a:ext>
            </a:extLst>
          </p:cNvPr>
          <p:cNvSpPr>
            <a:spLocks noGrp="1"/>
          </p:cNvSpPr>
          <p:nvPr>
            <p:ph idx="1"/>
          </p:nvPr>
        </p:nvSpPr>
        <p:spPr>
          <a:xfrm>
            <a:off x="1251678" y="1389893"/>
            <a:ext cx="10178322" cy="4904375"/>
          </a:xfrm>
        </p:spPr>
        <p:txBody>
          <a:bodyPr>
            <a:normAutofit/>
          </a:bodyPr>
          <a:lstStyle/>
          <a:p>
            <a:pPr marL="0" indent="0">
              <a:buNone/>
            </a:pPr>
            <a:r>
              <a:rPr lang="en-US" b="0" i="0" dirty="0">
                <a:solidFill>
                  <a:srgbClr val="212121"/>
                </a:solidFill>
                <a:effectLst/>
                <a:latin typeface="Roboto" panose="02000000000000000000" pitchFamily="2" charset="0"/>
              </a:rPr>
              <a:t>Now that we've created our Movie Review BERT Model with a fairly high accuracy, we can use it on some real movie reviews that I've found on a review website.</a:t>
            </a:r>
          </a:p>
          <a:p>
            <a:pPr marL="0" indent="0">
              <a:buNone/>
            </a:pPr>
            <a:endParaRPr lang="en-US" dirty="0">
              <a:solidFill>
                <a:srgbClr val="212121"/>
              </a:solidFill>
              <a:latin typeface="Roboto" panose="02000000000000000000" pitchFamily="2" charset="0"/>
            </a:endParaRPr>
          </a:p>
          <a:p>
            <a:pPr marL="0" indent="0">
              <a:buNone/>
            </a:pPr>
            <a:r>
              <a:rPr lang="en-US" sz="1800" i="1" dirty="0">
                <a:solidFill>
                  <a:schemeClr val="tx1"/>
                </a:solidFill>
                <a:latin typeface="Calibri" panose="020F0502020204030204" pitchFamily="34" charset="0"/>
                <a:cs typeface="Calibri" panose="020F0502020204030204" pitchFamily="34" charset="0"/>
              </a:rPr>
              <a:t>“Really Amazing, just epic and awesome to watch, no other words.  A bold showing on the theory and practice of collective oligarchies. A consumerist masterpiece that shows the function of a capitalist world built off of cinema and film industry. In every moment the screen fills up with action, not only from the main character. It should win an Oscar for its screenplay.”</a:t>
            </a:r>
          </a:p>
          <a:p>
            <a:pPr marL="0" indent="0">
              <a:buNone/>
            </a:pPr>
            <a:r>
              <a:rPr lang="en-US" sz="1800" b="1" dirty="0">
                <a:solidFill>
                  <a:schemeClr val="tx1"/>
                </a:solidFill>
                <a:latin typeface="Calibri" panose="020F0502020204030204" pitchFamily="34" charset="0"/>
                <a:cs typeface="Calibri" panose="020F0502020204030204" pitchFamily="34" charset="0"/>
              </a:rPr>
              <a:t>Prediction Results: positive review with 99.98% certainty </a:t>
            </a:r>
          </a:p>
          <a:p>
            <a:pPr marL="0" indent="0">
              <a:buNone/>
            </a:pPr>
            <a:endParaRPr lang="en-US" sz="1800" i="1" dirty="0">
              <a:solidFill>
                <a:schemeClr val="tx1"/>
              </a:solidFill>
              <a:latin typeface="Calibri" panose="020F0502020204030204" pitchFamily="34" charset="0"/>
              <a:cs typeface="Calibri" panose="020F0502020204030204" pitchFamily="34" charset="0"/>
            </a:endParaRPr>
          </a:p>
          <a:p>
            <a:pPr marL="0" indent="0">
              <a:buNone/>
            </a:pPr>
            <a:r>
              <a:rPr lang="en-US" sz="1800" i="1" dirty="0">
                <a:solidFill>
                  <a:schemeClr val="tx1"/>
                </a:solidFill>
                <a:latin typeface="Calibri" panose="020F0502020204030204" pitchFamily="34" charset="0"/>
                <a:cs typeface="Calibri" panose="020F0502020204030204" pitchFamily="34" charset="0"/>
              </a:rPr>
              <a:t>“Christian Bale is great, Russell Crowe has a good moment, </a:t>
            </a:r>
            <a:r>
              <a:rPr lang="en-US" sz="1800" i="1" dirty="0" err="1">
                <a:solidFill>
                  <a:schemeClr val="tx1"/>
                </a:solidFill>
                <a:latin typeface="Calibri" panose="020F0502020204030204" pitchFamily="34" charset="0"/>
                <a:cs typeface="Calibri" panose="020F0502020204030204" pitchFamily="34" charset="0"/>
              </a:rPr>
              <a:t>Hemsworth</a:t>
            </a:r>
            <a:r>
              <a:rPr lang="en-US" sz="1800" i="1" dirty="0">
                <a:solidFill>
                  <a:schemeClr val="tx1"/>
                </a:solidFill>
                <a:latin typeface="Calibri" panose="020F0502020204030204" pitchFamily="34" charset="0"/>
                <a:cs typeface="Calibri" panose="020F0502020204030204" pitchFamily="34" charset="0"/>
              </a:rPr>
              <a:t> is good but this movie cannot be saved from a terrible script, bad direction and stupid </a:t>
            </a:r>
            <a:r>
              <a:rPr lang="en-US" sz="1800" i="1" dirty="0" err="1">
                <a:solidFill>
                  <a:schemeClr val="tx1"/>
                </a:solidFill>
                <a:latin typeface="Calibri" panose="020F0502020204030204" pitchFamily="34" charset="0"/>
                <a:cs typeface="Calibri" panose="020F0502020204030204" pitchFamily="34" charset="0"/>
              </a:rPr>
              <a:t>humour</a:t>
            </a:r>
            <a:r>
              <a:rPr lang="en-US" sz="1800" i="1" dirty="0">
                <a:solidFill>
                  <a:schemeClr val="tx1"/>
                </a:solidFill>
                <a:latin typeface="Calibri" panose="020F0502020204030204" pitchFamily="34" charset="0"/>
                <a:cs typeface="Calibri" panose="020F0502020204030204" pitchFamily="34" charset="0"/>
              </a:rPr>
              <a:t> that overstays its welcome.”</a:t>
            </a:r>
          </a:p>
          <a:p>
            <a:pPr marL="0" indent="0">
              <a:buNone/>
            </a:pPr>
            <a:r>
              <a:rPr lang="en-US" sz="1800" b="1" dirty="0">
                <a:solidFill>
                  <a:schemeClr val="tx1"/>
                </a:solidFill>
                <a:latin typeface="Calibri" panose="020F0502020204030204" pitchFamily="34" charset="0"/>
                <a:cs typeface="Calibri" panose="020F0502020204030204" pitchFamily="34" charset="0"/>
              </a:rPr>
              <a:t>Prediction Results: negative review with 99.98% certainty </a:t>
            </a:r>
          </a:p>
        </p:txBody>
      </p:sp>
    </p:spTree>
    <p:extLst>
      <p:ext uri="{BB962C8B-B14F-4D97-AF65-F5344CB8AC3E}">
        <p14:creationId xmlns:p14="http://schemas.microsoft.com/office/powerpoint/2010/main" val="28317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F96D0-414D-33CD-DE33-2828AB164B46}"/>
              </a:ext>
            </a:extLst>
          </p:cNvPr>
          <p:cNvSpPr>
            <a:spLocks noGrp="1"/>
          </p:cNvSpPr>
          <p:nvPr>
            <p:ph type="title"/>
          </p:nvPr>
        </p:nvSpPr>
        <p:spPr/>
        <p:txBody>
          <a:bodyPr>
            <a:normAutofit fontScale="90000"/>
          </a:bodyPr>
          <a:lstStyle/>
          <a:p>
            <a:r>
              <a:rPr lang="en-US" altLang="zh-CN" sz="4900" b="0" i="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Challenges and Improvements:</a:t>
            </a:r>
            <a:br>
              <a:rPr lang="en-US" altLang="zh-CN" b="0" i="0" dirty="0">
                <a:solidFill>
                  <a:srgbClr val="D1D5DB"/>
                </a:solidFill>
                <a:effectLst/>
                <a:latin typeface="Söhne"/>
              </a:rPr>
            </a:br>
            <a:endParaRPr kumimoji="1" lang="zh-CN" altLang="en-US" dirty="0"/>
          </a:p>
        </p:txBody>
      </p:sp>
      <p:sp>
        <p:nvSpPr>
          <p:cNvPr id="3" name="内容占位符 2">
            <a:extLst>
              <a:ext uri="{FF2B5EF4-FFF2-40B4-BE49-F238E27FC236}">
                <a16:creationId xmlns:a16="http://schemas.microsoft.com/office/drawing/2014/main" id="{B61B5347-82DF-40F6-2F30-435A9773998D}"/>
              </a:ext>
            </a:extLst>
          </p:cNvPr>
          <p:cNvSpPr>
            <a:spLocks noGrp="1"/>
          </p:cNvSpPr>
          <p:nvPr>
            <p:ph idx="1"/>
          </p:nvPr>
        </p:nvSpPr>
        <p:spPr>
          <a:xfrm>
            <a:off x="1251678" y="2286001"/>
            <a:ext cx="10178322" cy="3593591"/>
          </a:xfrm>
        </p:spPr>
        <p:txBody>
          <a:bodyPr>
            <a:normAutofit/>
          </a:bodyPr>
          <a:lstStyle/>
          <a:p>
            <a:pPr marL="0" indent="0">
              <a:buNone/>
            </a:pPr>
            <a:r>
              <a:rPr lang="en-US" sz="24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In this section, we discuss the challenges encountered during the fine-tuning of the BERT model on the IMDb dataset for sentiment analysis and propose potential improvements to address these issues.</a:t>
            </a:r>
          </a:p>
          <a:p>
            <a:pPr marL="0" indent="0">
              <a:buNone/>
            </a:pPr>
            <a:endParaRPr kumimoji="1" lang="zh-CN" altLang="en-US" sz="2800" dirty="0">
              <a:solidFill>
                <a:schemeClr val="tx1"/>
              </a:solidFill>
            </a:endParaRPr>
          </a:p>
        </p:txBody>
      </p:sp>
    </p:spTree>
    <p:extLst>
      <p:ext uri="{BB962C8B-B14F-4D97-AF65-F5344CB8AC3E}">
        <p14:creationId xmlns:p14="http://schemas.microsoft.com/office/powerpoint/2010/main" val="349877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D5573-DD54-35B2-C66A-19240C47C367}"/>
              </a:ext>
            </a:extLst>
          </p:cNvPr>
          <p:cNvSpPr>
            <a:spLocks noGrp="1"/>
          </p:cNvSpPr>
          <p:nvPr>
            <p:ph type="title"/>
          </p:nvPr>
        </p:nvSpPr>
        <p:spPr/>
        <p:txBody>
          <a:bodyPr/>
          <a:lstStyle/>
          <a:p>
            <a:r>
              <a:rPr lang="en-US" dirty="0"/>
              <a:t>Computational Resources</a:t>
            </a:r>
          </a:p>
        </p:txBody>
      </p:sp>
      <p:sp>
        <p:nvSpPr>
          <p:cNvPr id="3" name="Content Placeholder 2">
            <a:extLst>
              <a:ext uri="{FF2B5EF4-FFF2-40B4-BE49-F238E27FC236}">
                <a16:creationId xmlns:a16="http://schemas.microsoft.com/office/drawing/2014/main" id="{6E50C53E-0F60-A4C7-2217-4840B7060677}"/>
              </a:ext>
            </a:extLst>
          </p:cNvPr>
          <p:cNvSpPr>
            <a:spLocks noGrp="1"/>
          </p:cNvSpPr>
          <p:nvPr>
            <p:ph idx="1"/>
          </p:nvPr>
        </p:nvSpPr>
        <p:spPr>
          <a:xfrm>
            <a:off x="1251678" y="2126203"/>
            <a:ext cx="10178322" cy="3593591"/>
          </a:xfrm>
        </p:spPr>
        <p:txBody>
          <a:bodyPr/>
          <a:lstStyle/>
          <a:p>
            <a:pPr marR="0" indent="0">
              <a:lnSpc>
                <a:spcPct val="107000"/>
              </a:lnSpc>
              <a:spcBef>
                <a:spcPts val="0"/>
              </a:spcBef>
              <a:spcAft>
                <a:spcPts val="0"/>
              </a:spcAft>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One of the main challenge that we came across is not powerful enough computational resources. The BERT model has a large number of parameters, which lead to high computational resource requirements, particularly in terms of memory and processing power. During the process of fine-tuning our model, we found that running our training loop required at least 23 GB of GPU RAM over a really long period of time. </a:t>
            </a:r>
          </a:p>
          <a:p>
            <a:pPr marR="0" indent="0">
              <a:lnSpc>
                <a:spcPct val="107000"/>
              </a:lnSpc>
              <a:spcBef>
                <a:spcPts val="0"/>
              </a:spcBef>
              <a:spcAft>
                <a:spcPts val="0"/>
              </a:spcAft>
              <a:buNone/>
            </a:pPr>
            <a:endParaRPr lang="en-US" sz="1800" kern="100" dirty="0">
              <a:latin typeface="Calibri" panose="020F0502020204030204" pitchFamily="34" charset="0"/>
              <a:ea typeface="DengXian" panose="02010600030101010101" pitchFamily="2" charset="-122"/>
              <a:cs typeface="Times New Roman" panose="02020603050405020304" pitchFamily="18" charset="0"/>
            </a:endParaRPr>
          </a:p>
          <a:p>
            <a:pPr marR="0" indent="0">
              <a:lnSpc>
                <a:spcPct val="107000"/>
              </a:lnSpc>
              <a:spcBef>
                <a:spcPts val="0"/>
              </a:spcBef>
              <a:spcAft>
                <a:spcPts val="0"/>
              </a:spcAft>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We first tried just using the normal version of Google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Colab</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to run this, but obviously, the weak GPU did not have enough memory. So to solve this, we decided to purchase Google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Colab</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Pro which offered double the GPU memory of the original one and also premium computing units made for high-RAM usage. This allowed us to run the fine-tuning program without it running out of memory and crashing.</a:t>
            </a:r>
          </a:p>
          <a:p>
            <a:endParaRPr lang="en-US" dirty="0"/>
          </a:p>
        </p:txBody>
      </p:sp>
    </p:spTree>
    <p:extLst>
      <p:ext uri="{BB962C8B-B14F-4D97-AF65-F5344CB8AC3E}">
        <p14:creationId xmlns:p14="http://schemas.microsoft.com/office/powerpoint/2010/main" val="1600717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26860-E97A-E36E-95C5-2D66262E58F0}"/>
              </a:ext>
            </a:extLst>
          </p:cNvPr>
          <p:cNvSpPr>
            <a:spLocks noGrp="1"/>
          </p:cNvSpPr>
          <p:nvPr>
            <p:ph type="title"/>
          </p:nvPr>
        </p:nvSpPr>
        <p:spPr/>
        <p:txBody>
          <a:bodyPr>
            <a:normAutofit/>
          </a:bodyPr>
          <a:lstStyle/>
          <a:p>
            <a:r>
              <a:rPr lang="en-US" altLang="zh-CN" sz="4400" b="1" kern="100" dirty="0">
                <a:effectLst/>
                <a:latin typeface="Times New Roman" panose="02020603050405020304" pitchFamily="18" charset="0"/>
                <a:ea typeface="DengXian" panose="02010600030101010101" pitchFamily="2" charset="-122"/>
                <a:cs typeface="Times New Roman" panose="02020603050405020304" pitchFamily="18" charset="0"/>
              </a:rPr>
              <a:t>Hyperparameter Optimization</a:t>
            </a:r>
            <a:endParaRPr kumimoji="1" lang="zh-CN" altLang="en-US" sz="4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C9E021F-50E7-9B18-2107-316BD755BFC6}"/>
              </a:ext>
            </a:extLst>
          </p:cNvPr>
          <p:cNvSpPr>
            <a:spLocks noGrp="1"/>
          </p:cNvSpPr>
          <p:nvPr>
            <p:ph idx="1"/>
          </p:nvPr>
        </p:nvSpPr>
        <p:spPr>
          <a:xfrm>
            <a:off x="1251678" y="2086253"/>
            <a:ext cx="10178322" cy="3793340"/>
          </a:xfrm>
        </p:spPr>
        <p:txBody>
          <a:bodyPr>
            <a:normAutofit/>
          </a:bodyPr>
          <a:lstStyle/>
          <a:p>
            <a:pPr marR="0" indent="0">
              <a:lnSpc>
                <a:spcPct val="107000"/>
              </a:lnSpc>
              <a:spcBef>
                <a:spcPts val="0"/>
              </a:spcBef>
              <a:spcAft>
                <a:spcPts val="0"/>
              </a:spcAft>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Another major challenge we faced during this project was the time-consuming nature of the hyperparameter optimization process. As previously mentioned, finding the optimal combination of hyperparameters is crucial for maximizing the model's performance. However, tuning hyperparameters require us to train multiple test models which is extremely time consuming even with powerful GPUs from Google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Colab</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Pro. In particular, training our model with 3 epochs took an average of 40 minutes to an hour because of the vast amount of data in the dataset and the huge parameter count that BERT has. </a:t>
            </a:r>
          </a:p>
          <a:p>
            <a:pPr marR="0" indent="0">
              <a:lnSpc>
                <a:spcPct val="107000"/>
              </a:lnSpc>
              <a:spcBef>
                <a:spcPts val="0"/>
              </a:spcBef>
              <a:spcAft>
                <a:spcPts val="800"/>
              </a:spcAft>
              <a:buNone/>
            </a:pP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R="0" indent="0">
              <a:lnSpc>
                <a:spcPct val="107000"/>
              </a:lnSpc>
              <a:spcBef>
                <a:spcPts val="0"/>
              </a:spcBef>
              <a:spcAft>
                <a:spcPts val="800"/>
              </a:spcAft>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Since the process of hyperparameter tuning often involves adjusting multiple hyperparameters, such as learning rate, batch size, number of epochs, it is clear that trying to force search the huge space for the best hyperparameter is unrealistic. Instead, we try to take suggestions from the paper for things like batch size, learning rates, and the number of epochs. By doing that, we reduce the search space to an manageable amount that we can manually test.</a:t>
            </a:r>
          </a:p>
        </p:txBody>
      </p:sp>
    </p:spTree>
    <p:extLst>
      <p:ext uri="{BB962C8B-B14F-4D97-AF65-F5344CB8AC3E}">
        <p14:creationId xmlns:p14="http://schemas.microsoft.com/office/powerpoint/2010/main" val="91219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670E-18AB-A48F-AE14-7F9931039AFC}"/>
              </a:ext>
            </a:extLst>
          </p:cNvPr>
          <p:cNvSpPr>
            <a:spLocks noGrp="1"/>
          </p:cNvSpPr>
          <p:nvPr>
            <p:ph type="title"/>
          </p:nvPr>
        </p:nvSpPr>
        <p:spPr/>
        <p:txBody>
          <a:bodyPr/>
          <a:lstStyle/>
          <a:p>
            <a:r>
              <a:rPr lang="en-US" dirty="0"/>
              <a:t>Dataset Management</a:t>
            </a:r>
          </a:p>
        </p:txBody>
      </p:sp>
      <p:sp>
        <p:nvSpPr>
          <p:cNvPr id="3" name="Content Placeholder 2">
            <a:extLst>
              <a:ext uri="{FF2B5EF4-FFF2-40B4-BE49-F238E27FC236}">
                <a16:creationId xmlns:a16="http://schemas.microsoft.com/office/drawing/2014/main" id="{7F7C40BF-83E9-BB94-E331-405FE9757C2C}"/>
              </a:ext>
            </a:extLst>
          </p:cNvPr>
          <p:cNvSpPr>
            <a:spLocks noGrp="1"/>
          </p:cNvSpPr>
          <p:nvPr>
            <p:ph idx="1"/>
          </p:nvPr>
        </p:nvSpPr>
        <p:spPr/>
        <p:txBody>
          <a:bodyPr/>
          <a:lstStyle/>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Another challenge that we faced was the inefficient organization and management of the dataset. Initially, we did not utilize any of the dataset handling tools provided by </a:t>
            </a:r>
            <a:r>
              <a:rPr lang="en-US" sz="1800" kern="100" dirty="0" err="1">
                <a:effectLst/>
                <a:latin typeface="Calibri" panose="020F0502020204030204" pitchFamily="34" charset="0"/>
                <a:ea typeface="DengXian" panose="02010600030101010101" pitchFamily="2" charset="-122"/>
                <a:cs typeface="Times New Roman" panose="02020603050405020304" pitchFamily="18" charset="0"/>
              </a:rPr>
              <a:t>PyTorch</a:t>
            </a: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 so the data management process became messy and cumbersome. This led to difficulties in efficiently loading, processing, and feeding the data into the model during training and testing.</a:t>
            </a:r>
          </a:p>
          <a:p>
            <a:pPr marL="0" indent="0">
              <a:buNone/>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r>
              <a:rPr lang="en-US" sz="1800" dirty="0">
                <a:effectLst/>
                <a:latin typeface="Calibri" panose="020F0502020204030204" pitchFamily="34" charset="0"/>
                <a:ea typeface="DengXian" panose="02010600030101010101" pitchFamily="2" charset="-122"/>
                <a:cs typeface="Times New Roman" panose="02020603050405020304" pitchFamily="18" charset="0"/>
              </a:rPr>
              <a:t>Later on, we found out about the Dataset and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Dataloader</a:t>
            </a:r>
            <a:r>
              <a:rPr lang="en-US" sz="1800" dirty="0">
                <a:effectLst/>
                <a:latin typeface="Calibri" panose="020F0502020204030204" pitchFamily="34" charset="0"/>
                <a:ea typeface="DengXian" panose="02010600030101010101" pitchFamily="2" charset="-122"/>
                <a:cs typeface="Times New Roman" panose="02020603050405020304" pitchFamily="18" charset="0"/>
              </a:rPr>
              <a:t> classes provided by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PyTorch</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hese</a:t>
            </a:r>
            <a:r>
              <a:rPr lang="en-US" sz="1800" dirty="0">
                <a:effectLst/>
                <a:latin typeface="Calibri" panose="020F0502020204030204" pitchFamily="34" charset="0"/>
                <a:ea typeface="DengXian" panose="02010600030101010101" pitchFamily="2" charset="-122"/>
                <a:cs typeface="Times New Roman" panose="02020603050405020304" pitchFamily="18" charset="0"/>
              </a:rPr>
              <a:t> classes provide a clean and efficient way to manage the dataset, allowing for easier data loading, preprocessing, and batching. </a:t>
            </a:r>
            <a:endParaRPr lang="en-US" dirty="0"/>
          </a:p>
        </p:txBody>
      </p:sp>
    </p:spTree>
    <p:extLst>
      <p:ext uri="{BB962C8B-B14F-4D97-AF65-F5344CB8AC3E}">
        <p14:creationId xmlns:p14="http://schemas.microsoft.com/office/powerpoint/2010/main" val="340714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9D5FC0-9B41-6750-2995-BB1E05D7442E}"/>
              </a:ext>
            </a:extLst>
          </p:cNvPr>
          <p:cNvSpPr>
            <a:spLocks noGrp="1"/>
          </p:cNvSpPr>
          <p:nvPr>
            <p:ph type="title"/>
          </p:nvPr>
        </p:nvSpPr>
        <p:spPr/>
        <p:txBody>
          <a:bodyPr>
            <a:normAutofit/>
          </a:bodyPr>
          <a:lstStyle/>
          <a:p>
            <a:r>
              <a:rPr kumimoji="1" lang="en-US" altLang="zh-CN" sz="4400" dirty="0">
                <a:latin typeface="Times New Roman" panose="02020603050405020304" pitchFamily="18" charset="0"/>
                <a:cs typeface="Times New Roman" panose="02020603050405020304" pitchFamily="18" charset="0"/>
              </a:rPr>
              <a:t>RESULTS</a:t>
            </a:r>
            <a:endParaRPr kumimoji="1" lang="zh-CN" altLang="en-US" sz="4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C13B18D-E38D-962A-F88D-7E105DD01E6C}"/>
              </a:ext>
            </a:extLst>
          </p:cNvPr>
          <p:cNvSpPr>
            <a:spLocks noGrp="1"/>
          </p:cNvSpPr>
          <p:nvPr>
            <p:ph idx="1"/>
          </p:nvPr>
        </p:nvSpPr>
        <p:spPr>
          <a:xfrm>
            <a:off x="1251678" y="1260629"/>
            <a:ext cx="10178322" cy="4618963"/>
          </a:xfrm>
        </p:spPr>
        <p:txBody>
          <a:bodyPr>
            <a:norm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In this section, we present the results obtained from fine-tuning our BERT model on the IMDb dataset for sentiment analysis. We evaluate the performance of our final model and compute the validation as well as test accuracy, and we will also test it on some real data.</a:t>
            </a:r>
          </a:p>
          <a:p>
            <a:pPr marL="0" marR="0" indent="0">
              <a:lnSpc>
                <a:spcPct val="107000"/>
              </a:lnSpc>
              <a:spcBef>
                <a:spcPts val="0"/>
              </a:spcBef>
              <a:spcAft>
                <a:spcPts val="800"/>
              </a:spcAft>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During the hyperparameter tuning process, we found that our models starts overfitting and the accuracy drops significantly at around 5 epochs, so at the end we decided to train our model with only 4 epochs, while that quite a low number, with the amount of complexity the original BERT model has, we are still able to get quite a high accuracy. </a:t>
            </a:r>
          </a:p>
          <a:p>
            <a:pPr marL="0" indent="0">
              <a:lnSpc>
                <a:spcPct val="107000"/>
              </a:lnSpc>
              <a:spcAft>
                <a:spcPts val="800"/>
              </a:spcAft>
              <a:buNone/>
            </a:pP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After training our final model, here are some of our metrics:</a:t>
            </a:r>
            <a:endParaRPr lang="zh-CN" altLang="zh-CN"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nSpc>
                <a:spcPct val="107000"/>
              </a:lnSpc>
              <a:buFont typeface="Symbol" pitchFamily="2" charset="2"/>
              <a:buChar char=""/>
            </a:pP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Train Accuracy: 94.05%</a:t>
            </a:r>
            <a:endParaRPr lang="zh-CN" altLang="zh-CN"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nSpc>
                <a:spcPct val="107000"/>
              </a:lnSpc>
              <a:buFont typeface="Symbol" pitchFamily="2" charset="2"/>
              <a:buChar char=""/>
            </a:pP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Validation Accuracy: 91.74%</a:t>
            </a:r>
            <a:endParaRPr lang="zh-CN" altLang="zh-CN"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Symbol" pitchFamily="2" charset="2"/>
              <a:buChar char=""/>
            </a:pPr>
            <a:r>
              <a:rPr lang="en-US" altLang="zh-CN" kern="100" dirty="0">
                <a:effectLst/>
                <a:latin typeface="Times New Roman" panose="02020603050405020304" pitchFamily="18" charset="0"/>
                <a:ea typeface="DengXian" panose="02010600030101010101" pitchFamily="2" charset="-122"/>
                <a:cs typeface="Times New Roman" panose="02020603050405020304" pitchFamily="18" charset="0"/>
              </a:rPr>
              <a:t>Test Accuracy: 91.74%</a:t>
            </a:r>
            <a:endParaRPr lang="zh-CN" altLang="zh-CN" kern="100" dirty="0">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61094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0FEE-1954-0891-0BDA-745DD8464EE4}"/>
              </a:ext>
            </a:extLst>
          </p:cNvPr>
          <p:cNvSpPr>
            <a:spLocks noGrp="1"/>
          </p:cNvSpPr>
          <p:nvPr>
            <p:ph type="title"/>
          </p:nvPr>
        </p:nvSpPr>
        <p:spPr/>
        <p:txBody>
          <a:bodyPr/>
          <a:lstStyle/>
          <a:p>
            <a:r>
              <a:rPr lang="en-US" dirty="0"/>
              <a:t>Discussion and Conclusions</a:t>
            </a:r>
          </a:p>
        </p:txBody>
      </p:sp>
      <p:sp>
        <p:nvSpPr>
          <p:cNvPr id="3" name="Content Placeholder 2">
            <a:extLst>
              <a:ext uri="{FF2B5EF4-FFF2-40B4-BE49-F238E27FC236}">
                <a16:creationId xmlns:a16="http://schemas.microsoft.com/office/drawing/2014/main" id="{2CA74CA4-DBC9-5DC2-F0B3-BEEAB6DE2DCC}"/>
              </a:ext>
            </a:extLst>
          </p:cNvPr>
          <p:cNvSpPr>
            <a:spLocks noGrp="1"/>
          </p:cNvSpPr>
          <p:nvPr>
            <p:ph idx="1"/>
          </p:nvPr>
        </p:nvSpPr>
        <p:spPr>
          <a:xfrm>
            <a:off x="1251678" y="2064059"/>
            <a:ext cx="10178322" cy="3593591"/>
          </a:xfrm>
        </p:spPr>
        <p:txBody>
          <a:bodyPr/>
          <a:lstStyle/>
          <a:p>
            <a:pPr marL="0" indent="0">
              <a:buNone/>
            </a:pPr>
            <a:r>
              <a:rPr lang="en-US" sz="1800" kern="100" dirty="0">
                <a:effectLst/>
                <a:latin typeface="Calibri" panose="020F0502020204030204" pitchFamily="34" charset="0"/>
                <a:ea typeface="DengXian" panose="02010600030101010101" pitchFamily="2" charset="-122"/>
                <a:cs typeface="Times New Roman" panose="02020603050405020304" pitchFamily="18" charset="0"/>
              </a:rPr>
              <a:t>In conclusion, this study demonstrates the effectiveness of the BERT model for sentiment analysis on the IMDb dataset. By fine-tuning the model and optimizing its hyperparameters, we were able to achieve high performance, surpassing (or being competitive with) existing benchmarks in the literature. Our findings indicate that the BERT model, with its bidirectional pre-training and contextualized representations, is a powerful tool for sentiment analysis tasks and can be successfully adapted to various NLP challenges. The insights gained from this study can guide future research in fine-tuning the BERT model for other NLP tasks or on different datasets. Moreover, the proposed improvements and strategies can be employed to overcome challenges and enhance the performance and efficiency of similar models in the field of NLP. Overall, our study contributes to the growing body of research on the BERT model and its applications, further establishing its potential as a robust solution for a wide range of NLP tasks.</a:t>
            </a:r>
          </a:p>
          <a:p>
            <a:endParaRPr lang="en-US" dirty="0"/>
          </a:p>
        </p:txBody>
      </p:sp>
    </p:spTree>
    <p:extLst>
      <p:ext uri="{BB962C8B-B14F-4D97-AF65-F5344CB8AC3E}">
        <p14:creationId xmlns:p14="http://schemas.microsoft.com/office/powerpoint/2010/main" val="353246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6D97AE-1E26-DAA2-4272-7C80F4E5CDE4}"/>
              </a:ext>
            </a:extLst>
          </p:cNvPr>
          <p:cNvSpPr>
            <a:spLocks noGrp="1"/>
          </p:cNvSpPr>
          <p:nvPr>
            <p:ph type="title"/>
          </p:nvPr>
        </p:nvSpPr>
        <p:spPr/>
        <p:txBody>
          <a:bodyPr/>
          <a:lstStyle/>
          <a:p>
            <a:r>
              <a:rPr lang="en-US" altLang="zh-CN" b="0" i="0" dirty="0">
                <a:solidFill>
                  <a:schemeClr val="tx1"/>
                </a:solidFill>
                <a:effectLst/>
                <a:latin typeface="Times New Roman" panose="02020603050405020304" pitchFamily="18" charset="0"/>
                <a:cs typeface="Times New Roman" panose="02020603050405020304" pitchFamily="18" charset="0"/>
              </a:rPr>
              <a:t>Introduction:</a:t>
            </a:r>
            <a:br>
              <a:rPr lang="en-US" altLang="zh-CN" b="0" i="0" dirty="0">
                <a:solidFill>
                  <a:srgbClr val="D1D5DB"/>
                </a:solidFill>
                <a:effectLst/>
                <a:latin typeface="Söhne"/>
              </a:rPr>
            </a:br>
            <a:endParaRPr kumimoji="1" lang="zh-CN" altLang="en-US" dirty="0"/>
          </a:p>
        </p:txBody>
      </p:sp>
      <p:sp>
        <p:nvSpPr>
          <p:cNvPr id="3" name="内容占位符 2">
            <a:extLst>
              <a:ext uri="{FF2B5EF4-FFF2-40B4-BE49-F238E27FC236}">
                <a16:creationId xmlns:a16="http://schemas.microsoft.com/office/drawing/2014/main" id="{6B4D0D01-0092-9C03-7EDB-6D5423B6362A}"/>
              </a:ext>
            </a:extLst>
          </p:cNvPr>
          <p:cNvSpPr>
            <a:spLocks noGrp="1"/>
          </p:cNvSpPr>
          <p:nvPr>
            <p:ph idx="1"/>
          </p:nvPr>
        </p:nvSpPr>
        <p:spPr/>
        <p:txBody>
          <a:bodyPr/>
          <a:lstStyle/>
          <a:p>
            <a:pPr marL="0" indent="0">
              <a:buNone/>
            </a:pPr>
            <a:r>
              <a:rPr lang="en-US" altLang="zh-CN" kern="100" dirty="0">
                <a:effectLst/>
                <a:latin typeface="Times New Roman" panose="02020603050405020304" pitchFamily="18" charset="0"/>
                <a:ea typeface="Tahoma" panose="020B0604030504040204" pitchFamily="34" charset="0"/>
                <a:cs typeface="Times New Roman" panose="02020603050405020304" pitchFamily="18" charset="0"/>
              </a:rPr>
              <a:t>In this project, we will be exploring BERT (Bidirectional Encoder Representations from Transformers), a state-of-the-art NLP model introduced by the researchers at Google AI Language back in 2018, and also using it to enhance the performance of sentiment analysis on the IMDb movie reviews dataset. We fine-tune the pre-trained BERT model using IMDB dataset, aiming to experiment as well as improve the strategies and approaches used in their paper - </a:t>
            </a:r>
            <a:r>
              <a:rPr lang="en-US" altLang="zh-CN" b="1" kern="100" dirty="0">
                <a:effectLst/>
                <a:latin typeface="Times New Roman" panose="02020603050405020304" pitchFamily="18" charset="0"/>
                <a:ea typeface="Tahoma" panose="020B0604030504040204" pitchFamily="34" charset="0"/>
                <a:cs typeface="Times New Roman" panose="02020603050405020304" pitchFamily="18" charset="0"/>
              </a:rPr>
              <a:t>BERT: Pre-training of Deep Bidirectional Transformers for Language Understanding</a:t>
            </a:r>
            <a:r>
              <a:rPr lang="en-US" altLang="zh-CN" kern="100" dirty="0">
                <a:effectLst/>
                <a:latin typeface="Times New Roman" panose="02020603050405020304" pitchFamily="18" charset="0"/>
                <a:ea typeface="Tahoma" panose="020B0604030504040204" pitchFamily="34" charset="0"/>
                <a:cs typeface="Times New Roman" panose="02020603050405020304" pitchFamily="18" charset="0"/>
              </a:rPr>
              <a:t>. Our results demonstrated the effectiveness of BERT in capturing complex language patterns and achieving superior performance compared to traditional sentiment analysis methods and other deep learning-based models.</a:t>
            </a:r>
            <a:endParaRPr lang="zh-CN" altLang="zh-CN" kern="100" dirty="0">
              <a:effectLst/>
              <a:latin typeface="Times New Roman" panose="02020603050405020304" pitchFamily="18" charset="0"/>
              <a:ea typeface="DengXian" panose="02010600030101010101" pitchFamily="2" charset="-122"/>
              <a:cs typeface="Times New Roman" panose="02020603050405020304" pitchFamily="18" charset="0"/>
            </a:endParaRPr>
          </a:p>
          <a:p>
            <a:endParaRPr kumimoji="1" lang="zh-CN" altLang="en-US" dirty="0"/>
          </a:p>
        </p:txBody>
      </p:sp>
    </p:spTree>
    <p:extLst>
      <p:ext uri="{BB962C8B-B14F-4D97-AF65-F5344CB8AC3E}">
        <p14:creationId xmlns:p14="http://schemas.microsoft.com/office/powerpoint/2010/main" val="3655571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F1CCE-949A-17AE-2098-140923DD9AA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2B096150-15EC-2E92-E906-D03A8E52FB57}"/>
              </a:ext>
            </a:extLst>
          </p:cNvPr>
          <p:cNvSpPr>
            <a:spLocks noGrp="1"/>
          </p:cNvSpPr>
          <p:nvPr>
            <p:ph idx="1"/>
          </p:nvPr>
        </p:nvSpPr>
        <p:spPr/>
        <p:txBody>
          <a:bodyPr>
            <a:normAutofit/>
          </a:bodyPr>
          <a:lstStyle/>
          <a:p>
            <a:pPr marL="0" indent="0" algn="ctr">
              <a:buNone/>
            </a:pPr>
            <a:r>
              <a:rPr kumimoji="1" lang="en-US" altLang="zh-CN" sz="5500" dirty="0"/>
              <a:t>Thank you!!</a:t>
            </a:r>
            <a:endParaRPr kumimoji="1" lang="zh-CN" altLang="en-US" sz="5500" dirty="0"/>
          </a:p>
        </p:txBody>
      </p:sp>
    </p:spTree>
    <p:extLst>
      <p:ext uri="{BB962C8B-B14F-4D97-AF65-F5344CB8AC3E}">
        <p14:creationId xmlns:p14="http://schemas.microsoft.com/office/powerpoint/2010/main" val="1822915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A664-BB35-4FCA-9792-23F5C80A760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642C7C9-4DBC-3DB9-9836-10DC572CAF38}"/>
              </a:ext>
            </a:extLst>
          </p:cNvPr>
          <p:cNvSpPr>
            <a:spLocks noGrp="1"/>
          </p:cNvSpPr>
          <p:nvPr>
            <p:ph idx="1"/>
          </p:nvPr>
        </p:nvSpPr>
        <p:spPr>
          <a:xfrm>
            <a:off x="1251678" y="1874517"/>
            <a:ext cx="10178322" cy="3593591"/>
          </a:xfrm>
        </p:spPr>
        <p:txBody>
          <a:bodyPr>
            <a:normAutofit/>
          </a:bodyPr>
          <a:lstStyle/>
          <a:p>
            <a:pPr marL="0" marR="0" indent="0">
              <a:buNone/>
            </a:pPr>
            <a:r>
              <a:rPr lang="en-US" sz="1800" dirty="0">
                <a:effectLst/>
                <a:latin typeface="Times New Roman" panose="02020603050405020304" pitchFamily="18" charset="0"/>
                <a:ea typeface="Times New Roman" panose="02020603050405020304" pitchFamily="18" charset="0"/>
              </a:rPr>
              <a:t>Devlin, J., Chang, M.-W., Lee, K., &amp; Toutanova, K. (2019, May 24). </a:t>
            </a:r>
            <a:r>
              <a:rPr lang="en-US" sz="1800" i="1" dirty="0">
                <a:effectLst/>
                <a:latin typeface="Times New Roman" panose="02020603050405020304" pitchFamily="18" charset="0"/>
                <a:ea typeface="Times New Roman" panose="02020603050405020304" pitchFamily="18" charset="0"/>
              </a:rPr>
              <a:t>Bert: Pre-training of deep bidirectional Transformers for language understanding</a:t>
            </a:r>
            <a:r>
              <a:rPr lang="en-US" sz="1800" dirty="0">
                <a:effectLst/>
                <a:latin typeface="Times New Roman" panose="02020603050405020304" pitchFamily="18" charset="0"/>
                <a:ea typeface="Times New Roman" panose="02020603050405020304" pitchFamily="18" charset="0"/>
              </a:rPr>
              <a:t>. arXiv.org. Retrieved May 5, 2023, from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https://arxiv.org/abs/1810.04805</a:t>
            </a:r>
            <a:endParaRPr lang="en-US" sz="1800" dirty="0">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800"/>
              </a:spcAft>
              <a:buNone/>
            </a:pP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Bert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BERT. (n.d.). Retrieved May 5, 2023, from </a:t>
            </a:r>
            <a:r>
              <a:rPr lang="en-US" sz="18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https://huggingface.co/docs/transformers/model_doc/bert</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N, L. (2019, March 9). </a:t>
            </a: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IMDB dataset of 50K movie reviews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Kaggle. Retrieved May 5, 2023, from </a:t>
            </a:r>
            <a:r>
              <a:rPr lang="en-US" sz="18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https://www.kaggle.com/datasets/lakshmi25npathi/imdb-dataset-of-50k-movie-reviews</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US" sz="1800" i="1" kern="0" dirty="0">
                <a:effectLst/>
                <a:latin typeface="Times New Roman" panose="02020603050405020304" pitchFamily="18" charset="0"/>
                <a:ea typeface="Times New Roman" panose="02020603050405020304" pitchFamily="18" charset="0"/>
                <a:cs typeface="Times New Roman" panose="02020603050405020304" pitchFamily="18" charset="0"/>
              </a:rPr>
              <a:t>A Visual Notebook to Using BERT for the First Time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Colab</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Notebook. (n.d.). Retrieved May 5, 2023, from </a:t>
            </a:r>
            <a:r>
              <a:rPr lang="en-US" sz="1800" u="sng"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https://colab.research.google.com/github/jalammar/jalammar.github.io/blob/master/notebooks/bert/A_Visual_Notebook_to_Using_BERT_for_the_First_Time.ipynb#scrollTo=lZDBMn3wiSX6</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967809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BAB0F-D8D8-B659-A98D-AE11BE36C4EE}"/>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Approach Section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B7B2322-7D1F-B4F7-E502-E488B7F4F5C2}"/>
              </a:ext>
            </a:extLst>
          </p:cNvPr>
          <p:cNvSpPr>
            <a:spLocks noGrp="1"/>
          </p:cNvSpPr>
          <p:nvPr>
            <p:ph idx="1"/>
          </p:nvPr>
        </p:nvSpPr>
        <p:spPr>
          <a:xfrm>
            <a:off x="1251678" y="2286002"/>
            <a:ext cx="10178322" cy="1726706"/>
          </a:xfrm>
        </p:spPr>
        <p:txBody>
          <a:bodyPr>
            <a:normAutofit/>
          </a:bodyPr>
          <a:lstStyle/>
          <a:p>
            <a:pPr marL="0" indent="0">
              <a:buNone/>
            </a:pPr>
            <a:r>
              <a:rPr lang="en-US" altLang="zh-CN"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In this section, we describe our approach to fine-tuning the BERT model for sentiment analysis on the IMDb dataset, including the detailed fine-tuning process we took to create our model. We’ve also created a Google </a:t>
            </a:r>
            <a:r>
              <a:rPr lang="en-US" altLang="zh-CN" kern="100"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Colab</a:t>
            </a:r>
            <a:r>
              <a:rPr lang="en-US" altLang="zh-CN" kern="1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Notebook where we created the model.</a:t>
            </a:r>
          </a:p>
          <a:p>
            <a:pPr marL="0" indent="0">
              <a:buNone/>
            </a:pPr>
            <a:r>
              <a:rPr lang="en-US" sz="1800" u="sng" kern="100"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2"/>
              </a:rPr>
              <a:t>https://colab.research.google.com/drive/1QJb_KHLsofFC4Cvn8xI3FbtiiQjftkkp?usp=sharing</a:t>
            </a:r>
            <a:endParaRPr lang="en-US"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6352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E91C-9E65-5012-EE6A-3E2911A72B30}"/>
              </a:ext>
            </a:extLst>
          </p:cNvPr>
          <p:cNvSpPr>
            <a:spLocks noGrp="1"/>
          </p:cNvSpPr>
          <p:nvPr>
            <p:ph type="title"/>
          </p:nvPr>
        </p:nvSpPr>
        <p:spPr/>
        <p:txBody>
          <a:bodyPr/>
          <a:lstStyle/>
          <a:p>
            <a:r>
              <a:rPr lang="en-US" dirty="0"/>
              <a:t>Dataset </a:t>
            </a:r>
            <a:r>
              <a:rPr lang="en-US" altLang="zh-CN" dirty="0"/>
              <a:t>Introduction</a:t>
            </a:r>
            <a:endParaRPr lang="en-US" dirty="0"/>
          </a:p>
        </p:txBody>
      </p:sp>
      <p:sp>
        <p:nvSpPr>
          <p:cNvPr id="3" name="Content Placeholder 2">
            <a:extLst>
              <a:ext uri="{FF2B5EF4-FFF2-40B4-BE49-F238E27FC236}">
                <a16:creationId xmlns:a16="http://schemas.microsoft.com/office/drawing/2014/main" id="{C446545C-D979-36AE-8340-BEDD188FBE60}"/>
              </a:ext>
            </a:extLst>
          </p:cNvPr>
          <p:cNvSpPr>
            <a:spLocks noGrp="1"/>
          </p:cNvSpPr>
          <p:nvPr>
            <p:ph idx="1"/>
          </p:nvPr>
        </p:nvSpPr>
        <p:spPr>
          <a:xfrm>
            <a:off x="1251678" y="1712069"/>
            <a:ext cx="10178322" cy="3593591"/>
          </a:xfrm>
        </p:spPr>
        <p:txBody>
          <a:bodyPr/>
          <a:lstStyle/>
          <a:p>
            <a:pPr marL="0" indent="0" algn="l">
              <a:buNone/>
            </a:pPr>
            <a:r>
              <a:rPr lang="en-US" b="0" i="0" dirty="0">
                <a:solidFill>
                  <a:srgbClr val="212121"/>
                </a:solidFill>
                <a:effectLst/>
                <a:latin typeface="Roboto" panose="02000000000000000000" pitchFamily="2" charset="0"/>
              </a:rPr>
              <a:t>We will be using the </a:t>
            </a:r>
            <a:r>
              <a:rPr lang="en-US" b="1" i="0" dirty="0">
                <a:solidFill>
                  <a:srgbClr val="212121"/>
                </a:solidFill>
                <a:effectLst/>
                <a:latin typeface="Roboto" panose="02000000000000000000" pitchFamily="2" charset="0"/>
                <a:hlinkClick r:id="rId2"/>
              </a:rPr>
              <a:t>IMDB Dataset</a:t>
            </a:r>
            <a:r>
              <a:rPr lang="en-US" b="0" i="0" dirty="0">
                <a:solidFill>
                  <a:srgbClr val="212121"/>
                </a:solidFill>
                <a:effectLst/>
                <a:latin typeface="Roboto" panose="02000000000000000000" pitchFamily="2" charset="0"/>
              </a:rPr>
              <a:t> from Kaggle. This is a popular dataset that can be used for sentiment analysis tasks, it consist of 50,000 different movie reviews, half of them are categorized as </a:t>
            </a:r>
            <a:r>
              <a:rPr lang="en-US" b="1" i="0" dirty="0">
                <a:solidFill>
                  <a:srgbClr val="212121"/>
                </a:solidFill>
                <a:effectLst/>
                <a:latin typeface="Roboto" panose="02000000000000000000" pitchFamily="2" charset="0"/>
              </a:rPr>
              <a:t>positive</a:t>
            </a:r>
            <a:r>
              <a:rPr lang="en-US" b="0" i="0" dirty="0">
                <a:solidFill>
                  <a:srgbClr val="212121"/>
                </a:solidFill>
                <a:effectLst/>
                <a:latin typeface="Roboto" panose="02000000000000000000" pitchFamily="2" charset="0"/>
              </a:rPr>
              <a:t> while the other half are </a:t>
            </a:r>
            <a:r>
              <a:rPr lang="en-US" b="1" i="0" dirty="0">
                <a:solidFill>
                  <a:srgbClr val="212121"/>
                </a:solidFill>
                <a:effectLst/>
                <a:latin typeface="Roboto" panose="02000000000000000000" pitchFamily="2" charset="0"/>
              </a:rPr>
              <a:t>negative</a:t>
            </a:r>
            <a:r>
              <a:rPr lang="en-US" b="0" i="0" dirty="0">
                <a:solidFill>
                  <a:srgbClr val="212121"/>
                </a:solidFill>
                <a:effectLst/>
                <a:latin typeface="Roboto" panose="02000000000000000000" pitchFamily="2" charset="0"/>
              </a:rPr>
              <a:t>.</a:t>
            </a:r>
          </a:p>
        </p:txBody>
      </p:sp>
      <p:pic>
        <p:nvPicPr>
          <p:cNvPr id="7" name="Picture 6">
            <a:extLst>
              <a:ext uri="{FF2B5EF4-FFF2-40B4-BE49-F238E27FC236}">
                <a16:creationId xmlns:a16="http://schemas.microsoft.com/office/drawing/2014/main" id="{EC478AB4-4ACB-405C-94D1-EA6668AE2170}"/>
              </a:ext>
            </a:extLst>
          </p:cNvPr>
          <p:cNvPicPr>
            <a:picLocks noChangeAspect="1"/>
          </p:cNvPicPr>
          <p:nvPr/>
        </p:nvPicPr>
        <p:blipFill>
          <a:blip r:embed="rId3"/>
          <a:stretch>
            <a:fillRect/>
          </a:stretch>
        </p:blipFill>
        <p:spPr>
          <a:xfrm>
            <a:off x="1243872" y="3204201"/>
            <a:ext cx="9696450" cy="3143250"/>
          </a:xfrm>
          <a:prstGeom prst="rect">
            <a:avLst/>
          </a:prstGeom>
        </p:spPr>
      </p:pic>
    </p:spTree>
    <p:extLst>
      <p:ext uri="{BB962C8B-B14F-4D97-AF65-F5344CB8AC3E}">
        <p14:creationId xmlns:p14="http://schemas.microsoft.com/office/powerpoint/2010/main" val="37275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5F2D44-51CE-7290-5242-AB3A58376288}"/>
              </a:ext>
            </a:extLst>
          </p:cNvPr>
          <p:cNvSpPr>
            <a:spLocks noGrp="1"/>
          </p:cNvSpPr>
          <p:nvPr>
            <p:ph type="title"/>
          </p:nvPr>
        </p:nvSpPr>
        <p:spPr/>
        <p:txBody>
          <a:bodyPr>
            <a:normAutofit fontScale="90000"/>
          </a:bodyPr>
          <a:lstStyle/>
          <a:p>
            <a:r>
              <a:rPr lang="en-US" altLang="zh-CN" sz="4900" b="1" kern="100" dirty="0">
                <a:effectLst/>
                <a:latin typeface="Times New Roman" panose="02020603050405020304" pitchFamily="18" charset="0"/>
                <a:ea typeface="Tahoma" panose="020B0604030504040204" pitchFamily="34" charset="0"/>
                <a:cs typeface="Times New Roman" panose="02020603050405020304" pitchFamily="18" charset="0"/>
              </a:rPr>
              <a:t>Data Loading/Preprocessing</a:t>
            </a:r>
            <a:br>
              <a:rPr lang="zh-CN" altLang="zh-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kumimoji="1" lang="zh-CN" altLang="en-US" dirty="0"/>
          </a:p>
        </p:txBody>
      </p:sp>
      <p:sp>
        <p:nvSpPr>
          <p:cNvPr id="3" name="内容占位符 2">
            <a:extLst>
              <a:ext uri="{FF2B5EF4-FFF2-40B4-BE49-F238E27FC236}">
                <a16:creationId xmlns:a16="http://schemas.microsoft.com/office/drawing/2014/main" id="{285C0550-D43D-1A46-84CB-54B8D1830379}"/>
              </a:ext>
            </a:extLst>
          </p:cNvPr>
          <p:cNvSpPr>
            <a:spLocks noGrp="1"/>
          </p:cNvSpPr>
          <p:nvPr>
            <p:ph idx="1"/>
          </p:nvPr>
        </p:nvSpPr>
        <p:spPr>
          <a:xfrm>
            <a:off x="1251678" y="1531400"/>
            <a:ext cx="10178322" cy="2516818"/>
          </a:xfrm>
        </p:spPr>
        <p:txBody>
          <a:bodyPr>
            <a:normAutofit/>
          </a:bodyPr>
          <a:lstStyle/>
          <a:p>
            <a:pPr marL="0" indent="0">
              <a:buNone/>
            </a:pPr>
            <a:r>
              <a:rPr lang="en-US" altLang="zh-CN" kern="100" dirty="0">
                <a:effectLst/>
                <a:latin typeface="Times New Roman" panose="02020603050405020304" pitchFamily="18" charset="0"/>
                <a:ea typeface="Tahoma" panose="020B0604030504040204" pitchFamily="34" charset="0"/>
                <a:cs typeface="Times New Roman" panose="02020603050405020304" pitchFamily="18" charset="0"/>
              </a:rPr>
              <a:t>The first step is loading the IMDB dataset in and split the training set into training, validation and testing subsets as usual. After that, the dataset must also be preprocessed to ensure compatibility with the BERT model.</a:t>
            </a:r>
          </a:p>
          <a:p>
            <a:endParaRPr kumimoji="1" lang="zh-CN" altLang="en-US" dirty="0"/>
          </a:p>
        </p:txBody>
      </p:sp>
      <p:pic>
        <p:nvPicPr>
          <p:cNvPr id="5" name="Picture 4">
            <a:extLst>
              <a:ext uri="{FF2B5EF4-FFF2-40B4-BE49-F238E27FC236}">
                <a16:creationId xmlns:a16="http://schemas.microsoft.com/office/drawing/2014/main" id="{CF522069-E223-ED23-329E-05A10F6D6E3B}"/>
              </a:ext>
            </a:extLst>
          </p:cNvPr>
          <p:cNvPicPr>
            <a:picLocks noChangeAspect="1"/>
          </p:cNvPicPr>
          <p:nvPr/>
        </p:nvPicPr>
        <p:blipFill>
          <a:blip r:embed="rId2"/>
          <a:stretch>
            <a:fillRect/>
          </a:stretch>
        </p:blipFill>
        <p:spPr>
          <a:xfrm>
            <a:off x="1409700" y="3168408"/>
            <a:ext cx="9372600" cy="2028825"/>
          </a:xfrm>
          <a:prstGeom prst="rect">
            <a:avLst/>
          </a:prstGeom>
        </p:spPr>
      </p:pic>
    </p:spTree>
    <p:extLst>
      <p:ext uri="{BB962C8B-B14F-4D97-AF65-F5344CB8AC3E}">
        <p14:creationId xmlns:p14="http://schemas.microsoft.com/office/powerpoint/2010/main" val="2615057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8210-7529-9834-D2D1-D3978AB1881C}"/>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4000"/>
              <a:t>data analysis</a:t>
            </a:r>
          </a:p>
        </p:txBody>
      </p:sp>
      <p:sp>
        <p:nvSpPr>
          <p:cNvPr id="6" name="内容占位符 2">
            <a:extLst>
              <a:ext uri="{FF2B5EF4-FFF2-40B4-BE49-F238E27FC236}">
                <a16:creationId xmlns:a16="http://schemas.microsoft.com/office/drawing/2014/main" id="{86A72508-D9C8-9940-A2C3-F9039D35EA24}"/>
              </a:ext>
            </a:extLst>
          </p:cNvPr>
          <p:cNvSpPr txBox="1">
            <a:spLocks/>
          </p:cNvSpPr>
          <p:nvPr/>
        </p:nvSpPr>
        <p:spPr>
          <a:xfrm>
            <a:off x="1251679" y="2286001"/>
            <a:ext cx="3384330" cy="39408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a:lnSpc>
                <a:spcPct val="100000"/>
              </a:lnSpc>
              <a:buFont typeface="Arial" panose="020B0604020202020204" pitchFamily="34" charset="0"/>
              <a:buNone/>
            </a:pPr>
            <a:r>
              <a:rPr lang="en-US" altLang="zh-CN" sz="1300" dirty="0"/>
              <a:t>Next, we analyze the data to help us choose the different hyperparameters for the model</a:t>
            </a:r>
          </a:p>
          <a:p>
            <a:pPr marL="0">
              <a:lnSpc>
                <a:spcPct val="100000"/>
              </a:lnSpc>
              <a:buFont typeface="Arial" panose="020B0604020202020204" pitchFamily="34" charset="0"/>
              <a:buNone/>
            </a:pPr>
            <a:endParaRPr kumimoji="1" lang="en-US" altLang="zh-CN" sz="1300" dirty="0"/>
          </a:p>
          <a:p>
            <a:pPr marL="0">
              <a:lnSpc>
                <a:spcPct val="100000"/>
              </a:lnSpc>
              <a:buFont typeface="Arial" panose="020B0604020202020204" pitchFamily="34" charset="0"/>
              <a:buNone/>
            </a:pPr>
            <a:r>
              <a:rPr kumimoji="1" lang="en-US" altLang="zh-CN" sz="1300" dirty="0"/>
              <a:t>As we can see from the histogram, most of the movie review data seems to have around 1000 - 2000 characters. This is somewhat good for us since the BERT models we will be using can only handle sequence lengths up to 512 tokens. This means that we will have to truncate most of our dataset to 512 tokens to satisfy the model's inputs, but also means that we will be wasting probably half of our data. Still, this is much better than having reviews that are too short in length, which then we would need to pad them with extra tokens, which might lead to inefficiencies in model training and may negatively impact model performance</a:t>
            </a:r>
          </a:p>
        </p:txBody>
      </p:sp>
      <p:pic>
        <p:nvPicPr>
          <p:cNvPr id="7" name="Picture 2">
            <a:extLst>
              <a:ext uri="{FF2B5EF4-FFF2-40B4-BE49-F238E27FC236}">
                <a16:creationId xmlns:a16="http://schemas.microsoft.com/office/drawing/2014/main" id="{3C8BD282-9627-A692-83AB-C3E983967E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79472" y="1163853"/>
            <a:ext cx="5995465" cy="4556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1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6E4A-8EFF-A6F2-5F2F-1200FF45045C}"/>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2F5B893B-7579-824C-5280-9B38BC91CC0C}"/>
              </a:ext>
            </a:extLst>
          </p:cNvPr>
          <p:cNvSpPr>
            <a:spLocks noGrp="1"/>
          </p:cNvSpPr>
          <p:nvPr>
            <p:ph idx="1"/>
          </p:nvPr>
        </p:nvSpPr>
        <p:spPr>
          <a:xfrm>
            <a:off x="1251678" y="1702342"/>
            <a:ext cx="10178322" cy="3593591"/>
          </a:xfrm>
        </p:spPr>
        <p:txBody>
          <a:bodyPr/>
          <a:lstStyle/>
          <a:p>
            <a:pPr marL="0" indent="0">
              <a:buNone/>
            </a:pPr>
            <a:r>
              <a:rPr lang="en-US" dirty="0"/>
              <a:t>Here are all the hyperparameters that we will be using to train the model:</a:t>
            </a:r>
          </a:p>
          <a:p>
            <a:pPr marL="0" indent="0">
              <a:buNone/>
            </a:pPr>
            <a:endParaRPr lang="en-US" dirty="0"/>
          </a:p>
        </p:txBody>
      </p:sp>
      <p:pic>
        <p:nvPicPr>
          <p:cNvPr id="7" name="Picture 6">
            <a:extLst>
              <a:ext uri="{FF2B5EF4-FFF2-40B4-BE49-F238E27FC236}">
                <a16:creationId xmlns:a16="http://schemas.microsoft.com/office/drawing/2014/main" id="{EB0F43DE-0FDA-EC8D-67E8-CC48D69858E3}"/>
              </a:ext>
            </a:extLst>
          </p:cNvPr>
          <p:cNvPicPr>
            <a:picLocks noChangeAspect="1"/>
          </p:cNvPicPr>
          <p:nvPr/>
        </p:nvPicPr>
        <p:blipFill>
          <a:blip r:embed="rId2"/>
          <a:stretch>
            <a:fillRect/>
          </a:stretch>
        </p:blipFill>
        <p:spPr>
          <a:xfrm>
            <a:off x="1142485" y="2405716"/>
            <a:ext cx="10598858" cy="3450336"/>
          </a:xfrm>
          <a:prstGeom prst="rect">
            <a:avLst/>
          </a:prstGeom>
        </p:spPr>
      </p:pic>
    </p:spTree>
    <p:extLst>
      <p:ext uri="{BB962C8B-B14F-4D97-AF65-F5344CB8AC3E}">
        <p14:creationId xmlns:p14="http://schemas.microsoft.com/office/powerpoint/2010/main" val="87949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79F80D08-6A10-697D-C8CA-174371634201}"/>
              </a:ext>
            </a:extLst>
          </p:cNvPr>
          <p:cNvSpPr>
            <a:spLocks noGrp="1"/>
          </p:cNvSpPr>
          <p:nvPr>
            <p:ph type="title"/>
          </p:nvPr>
        </p:nvSpPr>
        <p:spPr>
          <a:xfrm>
            <a:off x="605197" y="382385"/>
            <a:ext cx="3111669" cy="899780"/>
          </a:xfrm>
        </p:spPr>
        <p:txBody>
          <a:bodyPr anchor="b">
            <a:normAutofit/>
          </a:bodyPr>
          <a:lstStyle/>
          <a:p>
            <a:r>
              <a:rPr lang="en-US" altLang="zh-CN" sz="1400" b="1" kern="100" dirty="0">
                <a:effectLst/>
                <a:latin typeface="Times New Roman" panose="02020603050405020304" pitchFamily="18" charset="0"/>
                <a:ea typeface="DengXian" panose="02010600030101010101" pitchFamily="2" charset="-122"/>
                <a:cs typeface="Times New Roman" panose="02020603050405020304" pitchFamily="18" charset="0"/>
              </a:rPr>
              <a:t>Loading and configuring the pre-trained BERT model</a:t>
            </a:r>
            <a:br>
              <a:rPr lang="zh-CN" altLang="zh-CN" sz="1400" kern="100" dirty="0">
                <a:effectLst/>
                <a:latin typeface="Times New Roman" panose="02020603050405020304" pitchFamily="18" charset="0"/>
                <a:ea typeface="DengXian" panose="02010600030101010101" pitchFamily="2" charset="-122"/>
                <a:cs typeface="Times New Roman" panose="02020603050405020304" pitchFamily="18" charset="0"/>
              </a:rPr>
            </a:br>
            <a:endParaRPr kumimoji="1" lang="zh-CN" altLang="en-US" sz="1400" dirty="0">
              <a:latin typeface="Times New Roman" panose="02020603050405020304" pitchFamily="18" charset="0"/>
              <a:cs typeface="Times New Roman" panose="02020603050405020304" pitchFamily="18" charset="0"/>
            </a:endParaRPr>
          </a:p>
        </p:txBody>
      </p:sp>
      <p:sp>
        <p:nvSpPr>
          <p:cNvPr id="2057" name="Rectangle 2056">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内容占位符 2">
            <a:extLst>
              <a:ext uri="{FF2B5EF4-FFF2-40B4-BE49-F238E27FC236}">
                <a16:creationId xmlns:a16="http://schemas.microsoft.com/office/drawing/2014/main" id="{B443CCD8-513B-9E2A-44A2-EC4D66BB5765}"/>
              </a:ext>
            </a:extLst>
          </p:cNvPr>
          <p:cNvSpPr>
            <a:spLocks noGrp="1"/>
          </p:cNvSpPr>
          <p:nvPr>
            <p:ph idx="1"/>
          </p:nvPr>
        </p:nvSpPr>
        <p:spPr>
          <a:xfrm>
            <a:off x="605197" y="1613434"/>
            <a:ext cx="3111668" cy="4594953"/>
          </a:xfrm>
        </p:spPr>
        <p:txBody>
          <a:bodyPr>
            <a:normAutofit/>
          </a:bodyPr>
          <a:lstStyle/>
          <a:p>
            <a:pPr marL="0" indent="0">
              <a:buNone/>
            </a:pPr>
            <a:r>
              <a:rPr lang="en-US" altLang="zh-CN" sz="1500" kern="100" dirty="0">
                <a:effectLst/>
                <a:latin typeface="Times New Roman" panose="02020603050405020304" pitchFamily="18" charset="0"/>
                <a:ea typeface="DengXian" panose="02010600030101010101" pitchFamily="2" charset="-122"/>
                <a:cs typeface="Times New Roman" panose="02020603050405020304" pitchFamily="18" charset="0"/>
              </a:rPr>
              <a:t>Now we are ready to load the model!</a:t>
            </a:r>
          </a:p>
          <a:p>
            <a:pPr marL="0" indent="0">
              <a:buNone/>
            </a:pPr>
            <a:endParaRPr lang="en-US" altLang="zh-CN" sz="1500" kern="100" dirty="0">
              <a:latin typeface="Times New Roman" panose="02020603050405020304" pitchFamily="18" charset="0"/>
              <a:ea typeface="DengXian" panose="02010600030101010101" pitchFamily="2" charset="-122"/>
              <a:cs typeface="Times New Roman" panose="02020603050405020304" pitchFamily="18" charset="0"/>
            </a:endParaRPr>
          </a:p>
          <a:p>
            <a:pPr marL="0" indent="0">
              <a:buNone/>
            </a:pPr>
            <a:r>
              <a:rPr lang="en-US" altLang="zh-CN" sz="1500" kern="100" dirty="0">
                <a:effectLst/>
                <a:latin typeface="Times New Roman" panose="02020603050405020304" pitchFamily="18" charset="0"/>
                <a:ea typeface="DengXian" panose="02010600030101010101" pitchFamily="2" charset="-122"/>
                <a:cs typeface="Times New Roman" panose="02020603050405020304" pitchFamily="18" charset="0"/>
              </a:rPr>
              <a:t>We use the pre-trained BERT base model as the starting point for fine-tuning. The BERT base model consists of 12 layers, 12 self-attention heads, and 768 hidden units, with a total of 110 million parameters. We add a classification layer on top of the BERT base model to perform binary sentiment classification, where the output logits are mapped to the corresponding sentiment labels, as well as a sigmoid function to map the output to a probability distribution over the two classes.</a:t>
            </a:r>
            <a:endParaRPr lang="zh-CN" altLang="zh-CN" sz="15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indent="0">
              <a:buNone/>
            </a:pPr>
            <a:endParaRPr kumimoji="1" lang="zh-CN" altLang="en-US" sz="1500" dirty="0"/>
          </a:p>
        </p:txBody>
      </p:sp>
      <p:sp>
        <p:nvSpPr>
          <p:cNvPr id="2059" name="Rectangle 2058">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ERT Explained | Papers With Code">
            <a:extLst>
              <a:ext uri="{FF2B5EF4-FFF2-40B4-BE49-F238E27FC236}">
                <a16:creationId xmlns:a16="http://schemas.microsoft.com/office/drawing/2014/main" id="{AA3CC45B-B29F-ABDE-8E8F-D89794994A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11748" y="2218564"/>
            <a:ext cx="6074784" cy="24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89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9025F-37B5-6ED7-29C6-08983635D6AB}"/>
              </a:ext>
            </a:extLst>
          </p:cNvPr>
          <p:cNvSpPr>
            <a:spLocks noGrp="1"/>
          </p:cNvSpPr>
          <p:nvPr>
            <p:ph type="title"/>
          </p:nvPr>
        </p:nvSpPr>
        <p:spPr/>
        <p:txBody>
          <a:bodyPr>
            <a:normAutofit/>
          </a:bodyPr>
          <a:lstStyle/>
          <a:p>
            <a:r>
              <a:rPr lang="en-US" altLang="zh-CN" sz="4400" b="1" kern="100" dirty="0">
                <a:effectLst/>
                <a:latin typeface="Times New Roman" panose="02020603050405020304" pitchFamily="18" charset="0"/>
                <a:ea typeface="DengXian" panose="02010600030101010101" pitchFamily="2" charset="-122"/>
                <a:cs typeface="Times New Roman" panose="02020603050405020304" pitchFamily="18" charset="0"/>
              </a:rPr>
              <a:t>Training the model</a:t>
            </a:r>
            <a:br>
              <a:rPr lang="zh-CN" altLang="zh-CN" sz="4400" kern="100" dirty="0">
                <a:effectLst/>
                <a:latin typeface="Times New Roman" panose="02020603050405020304" pitchFamily="18" charset="0"/>
                <a:ea typeface="DengXian" panose="02010600030101010101" pitchFamily="2" charset="-122"/>
                <a:cs typeface="Times New Roman" panose="02020603050405020304" pitchFamily="18" charset="0"/>
              </a:rPr>
            </a:br>
            <a:endParaRPr kumimoji="1" lang="zh-CN" altLang="en-US" sz="44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8A8BF28D-1FF8-81FE-7BD0-EF7CC850F406}"/>
              </a:ext>
            </a:extLst>
          </p:cNvPr>
          <p:cNvSpPr>
            <a:spLocks noGrp="1"/>
          </p:cNvSpPr>
          <p:nvPr>
            <p:ph idx="1"/>
          </p:nvPr>
        </p:nvSpPr>
        <p:spPr>
          <a:xfrm>
            <a:off x="1251678" y="1717831"/>
            <a:ext cx="10178322" cy="3593591"/>
          </a:xfrm>
        </p:spPr>
        <p:txBody>
          <a:bodyPr/>
          <a:lstStyle/>
          <a:p>
            <a:pPr marL="0" indent="0">
              <a:buNone/>
            </a:pPr>
            <a:r>
              <a:rPr kumimoji="1" lang="en-US" altLang="zh-CN" dirty="0"/>
              <a:t>We first define the optimizer and the loss function and train the model as usual. </a:t>
            </a:r>
          </a:p>
          <a:p>
            <a:pPr marL="0" indent="0">
              <a:buNone/>
            </a:pPr>
            <a:r>
              <a:rPr kumimoji="1" lang="en-US" altLang="zh-CN" dirty="0"/>
              <a:t>We chose the </a:t>
            </a:r>
            <a:r>
              <a:rPr kumimoji="1" lang="en-US" altLang="zh-CN" b="1" dirty="0"/>
              <a:t>Adam Optimizer </a:t>
            </a:r>
            <a:r>
              <a:rPr kumimoji="1" lang="en-US" altLang="zh-CN" dirty="0"/>
              <a:t>and </a:t>
            </a:r>
            <a:r>
              <a:rPr kumimoji="1" lang="en-US" altLang="zh-CN" b="1" dirty="0" err="1"/>
              <a:t>CrossEntropyLoss</a:t>
            </a:r>
            <a:r>
              <a:rPr kumimoji="1" lang="en-US" altLang="zh-CN" dirty="0"/>
              <a:t> as the Loss Function for our model. </a:t>
            </a:r>
          </a:p>
          <a:p>
            <a:pPr marL="0" indent="0">
              <a:buNone/>
            </a:pPr>
            <a:r>
              <a:rPr kumimoji="1" lang="en-US" altLang="zh-CN" dirty="0"/>
              <a:t>Next, we follow the usual steps for training a neural network, for each epoch, we use our </a:t>
            </a:r>
            <a:r>
              <a:rPr kumimoji="1" lang="en-US" altLang="zh-CN" dirty="0" err="1"/>
              <a:t>DataLoader</a:t>
            </a:r>
            <a:r>
              <a:rPr kumimoji="1" lang="en-US" altLang="zh-CN" dirty="0"/>
              <a:t> to iterate over the batches and do the forward pass, loss computation and backward pass for each batch. To see how our model is doing, we use the simple function </a:t>
            </a:r>
            <a:r>
              <a:rPr kumimoji="1" lang="en-US" altLang="zh-CN" dirty="0" err="1"/>
              <a:t>accuracy_score</a:t>
            </a:r>
            <a:r>
              <a:rPr kumimoji="1" lang="en-US" altLang="zh-CN" dirty="0"/>
              <a:t> from the </a:t>
            </a:r>
            <a:r>
              <a:rPr kumimoji="1" lang="en-US" altLang="zh-CN" dirty="0" err="1"/>
              <a:t>sklearn</a:t>
            </a:r>
            <a:r>
              <a:rPr kumimoji="1" lang="en-US" altLang="zh-CN" dirty="0"/>
              <a:t> </a:t>
            </a:r>
            <a:r>
              <a:rPr kumimoji="1" lang="en-US" altLang="zh-CN" dirty="0" err="1"/>
              <a:t>liberary</a:t>
            </a:r>
            <a:r>
              <a:rPr kumimoji="1" lang="en-US" altLang="zh-CN" dirty="0"/>
              <a:t> to compute the accuracy of our results and print it out. At the end of each epoch, we use the validation set to monitor the performance of our model based on new, unseen data.</a:t>
            </a:r>
            <a:endParaRPr kumimoji="1" lang="zh-CN" altLang="en-US" dirty="0"/>
          </a:p>
        </p:txBody>
      </p:sp>
    </p:spTree>
    <p:extLst>
      <p:ext uri="{BB962C8B-B14F-4D97-AF65-F5344CB8AC3E}">
        <p14:creationId xmlns:p14="http://schemas.microsoft.com/office/powerpoint/2010/main" val="3343649122"/>
      </p:ext>
    </p:extLst>
  </p:cSld>
  <p:clrMapOvr>
    <a:masterClrMapping/>
  </p:clrMapOvr>
</p:sld>
</file>

<file path=ppt/theme/theme1.xml><?xml version="1.0" encoding="utf-8"?>
<a:theme xmlns:a="http://schemas.openxmlformats.org/drawingml/2006/main" name="徽章">
  <a:themeElements>
    <a:clrScheme name="徽章">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徽章">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{D72CB825-F22D-304C-B496-34F6DB8D3319}tf10001071</Template>
  <TotalTime>0</TotalTime>
  <Words>2083</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Söhne</vt:lpstr>
      <vt:lpstr>Arial</vt:lpstr>
      <vt:lpstr>Calibri</vt:lpstr>
      <vt:lpstr>Gill Sans MT</vt:lpstr>
      <vt:lpstr>Impact</vt:lpstr>
      <vt:lpstr>Roboto</vt:lpstr>
      <vt:lpstr>Symbol</vt:lpstr>
      <vt:lpstr>Times New Roman</vt:lpstr>
      <vt:lpstr>徽章</vt:lpstr>
      <vt:lpstr>Fine-Tuning BERT for Sentiment Analysis  </vt:lpstr>
      <vt:lpstr>Introduction: </vt:lpstr>
      <vt:lpstr>Approach Section</vt:lpstr>
      <vt:lpstr>Dataset Introduction</vt:lpstr>
      <vt:lpstr>Data Loading/Preprocessing </vt:lpstr>
      <vt:lpstr>data analysis</vt:lpstr>
      <vt:lpstr>Hyperparameters</vt:lpstr>
      <vt:lpstr>Loading and configuring the pre-trained BERT model </vt:lpstr>
      <vt:lpstr>Training the model </vt:lpstr>
      <vt:lpstr>Evaluating the Model and Hyperparameter Optimization  </vt:lpstr>
      <vt:lpstr>Hyperparameter Optimization</vt:lpstr>
      <vt:lpstr>Training the Final Model</vt:lpstr>
      <vt:lpstr>Using the Model on Real Data</vt:lpstr>
      <vt:lpstr>Challenges and Improvements: </vt:lpstr>
      <vt:lpstr>Computational Resources</vt:lpstr>
      <vt:lpstr>Hyperparameter Optimization</vt:lpstr>
      <vt:lpstr>Dataset Management</vt:lpstr>
      <vt:lpstr>RESULTS</vt:lpstr>
      <vt:lpstr>Discussion and Conclusions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BERT for Sentiment Analysis</dc:title>
  <dc:creator>Genfu Liu</dc:creator>
  <cp:lastModifiedBy>Michael Liu</cp:lastModifiedBy>
  <cp:revision>4</cp:revision>
  <dcterms:created xsi:type="dcterms:W3CDTF">2023-05-06T02:05:01Z</dcterms:created>
  <dcterms:modified xsi:type="dcterms:W3CDTF">2023-05-06T03:46:56Z</dcterms:modified>
</cp:coreProperties>
</file>