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NL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NL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NL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43B7726-FC56-4811-AD45-D667A98DFA0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38BFB4-E121-4F03-9581-CB68DF8338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"/>
          <p:cNvPicPr/>
          <p:nvPr/>
        </p:nvPicPr>
        <p:blipFill>
          <a:blip r:embed="rId1"/>
          <a:stretch/>
        </p:blipFill>
        <p:spPr>
          <a:xfrm>
            <a:off x="4321440" y="754920"/>
            <a:ext cx="9507960" cy="53481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00120" y="868320"/>
            <a:ext cx="613368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Training a Robotic Hand in Object Orientation Tasks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600120" y="3617640"/>
            <a:ext cx="5495400" cy="83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research by: Amir Pliev, Raphael Fortunato, Mike Nies and Julio Goodsaid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Random Agent: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Conclusion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00120" y="245304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 Deep deterministic Policy Gradient consist of 2 networks, an Actor and  a Critic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actors job is to select the best action in an given state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critic network is tasked with finding the proper Q-value for a given state action pair.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Timelapse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 descr=""/>
          <p:cNvPicPr/>
          <p:nvPr/>
        </p:nvPicPr>
        <p:blipFill>
          <a:blip r:embed="rId1"/>
          <a:stretch/>
        </p:blipFill>
        <p:spPr>
          <a:xfrm>
            <a:off x="-135000" y="932040"/>
            <a:ext cx="12039840" cy="677232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4035600" y="77976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Questions?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448000" y="190800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Timelapse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Content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00120" y="212220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Reinforcement Learning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Deep Deterministic Policy Gradient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Hindsight and Prioritized Experience Replay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Results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03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600120" y="868320"/>
            <a:ext cx="704340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OpenAI Gym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00120" y="207288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Reinforcement learning playground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Provides multiple environments to train agents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Agents can (most of the times) be transferred to other similar environments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06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 descr=""/>
          <p:cNvPicPr/>
          <p:nvPr/>
        </p:nvPicPr>
        <p:blipFill>
          <a:blip r:embed="rId1"/>
          <a:stretch/>
        </p:blipFill>
        <p:spPr>
          <a:xfrm>
            <a:off x="567288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600120" y="868320"/>
            <a:ext cx="704340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Deep Reinforcement Learning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600120" y="207288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Positive and negative reinforcement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Exploration happens through randomness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Uses Neural Network as function approximator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09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7" name="Picture 5" descr=""/>
          <p:cNvPicPr/>
          <p:nvPr/>
        </p:nvPicPr>
        <p:blipFill>
          <a:blip r:embed="rId2"/>
          <a:stretch/>
        </p:blipFill>
        <p:spPr>
          <a:xfrm>
            <a:off x="958680" y="4040640"/>
            <a:ext cx="4295880" cy="1694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Picture 6" descr=""/>
          <p:cNvPicPr/>
          <p:nvPr/>
        </p:nvPicPr>
        <p:blipFill>
          <a:blip r:embed="rId3"/>
          <a:stretch/>
        </p:blipFill>
        <p:spPr>
          <a:xfrm>
            <a:off x="6830640" y="4037400"/>
            <a:ext cx="4392720" cy="1694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CustomShape 4"/>
          <p:cNvSpPr/>
          <p:nvPr/>
        </p:nvSpPr>
        <p:spPr>
          <a:xfrm>
            <a:off x="5815800" y="4591800"/>
            <a:ext cx="453600" cy="453240"/>
          </a:xfrm>
          <a:prstGeom prst="mathPlus">
            <a:avLst>
              <a:gd name="adj1" fmla="val 2352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Bellman Equation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00120" y="181800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Agent improves by minimizing the MSE loss of the bellman equation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12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4" name="Picture 3" descr=""/>
          <p:cNvPicPr/>
          <p:nvPr/>
        </p:nvPicPr>
        <p:blipFill>
          <a:blip r:embed="rId2"/>
          <a:stretch/>
        </p:blipFill>
        <p:spPr>
          <a:xfrm>
            <a:off x="70920" y="2914920"/>
            <a:ext cx="9871560" cy="1479960"/>
          </a:xfrm>
          <a:prstGeom prst="rect">
            <a:avLst/>
          </a:prstGeom>
          <a:ln>
            <a:noFill/>
          </a:ln>
        </p:spPr>
      </p:pic>
      <p:pic>
        <p:nvPicPr>
          <p:cNvPr id="65" name="Picture 4" descr=""/>
          <p:cNvPicPr/>
          <p:nvPr/>
        </p:nvPicPr>
        <p:blipFill>
          <a:blip r:embed="rId3"/>
          <a:stretch/>
        </p:blipFill>
        <p:spPr>
          <a:xfrm>
            <a:off x="0" y="4280040"/>
            <a:ext cx="12407040" cy="15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67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DDPG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0120" y="224532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Actor and Critic cooperation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Select the best action to perform in a given state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critic network is tasked with finding the proper Q-value for a given state action pair.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15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2"/>
          <a:srcRect l="20883" t="2769" r="20901" b="-36"/>
          <a:stretch/>
        </p:blipFill>
        <p:spPr>
          <a:xfrm>
            <a:off x="8114400" y="3260160"/>
            <a:ext cx="3007080" cy="3044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HER and PER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00120" y="185364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Hindsight Experience Replay (HER)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Achieved goal becomes actual goal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Future-k variation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Learning from negative experiences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Prioritized Experience Replay (PER)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Prioritize “important” experiences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Hopefully also speeds up the learning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Our variation: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Focus on Distance metric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Focus on Impact metric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70% in sample is ‘important’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18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Parameters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00120" y="224532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Network layers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3 layers with 256 units and ReLU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Epochs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90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Future-k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4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Probability of HER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0,8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Distribution of PER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0,7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Epoch: 20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3240" cy="420336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600120" y="868320"/>
            <a:ext cx="613368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NL" sz="4800" spc="-1" strike="noStrike">
                <a:solidFill>
                  <a:srgbClr val="ffffff"/>
                </a:solidFill>
                <a:latin typeface="Rubik"/>
              </a:rPr>
              <a:t>Results</a:t>
            </a:r>
            <a:endParaRPr b="0" lang="en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0120" y="1853640"/>
            <a:ext cx="6133680" cy="391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Final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Normal HER outperformed our version of PER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540840" y="132480"/>
            <a:ext cx="54954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</a:rPr>
              <a:t>Final demo: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7223760" y="3184920"/>
            <a:ext cx="4409640" cy="330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LibreOffice/6.0.7.3$Linux_X86_64 LibreOffice_project/00m0$Build-3</Application>
  <Words>303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2020-01-22T12:30:24Z</dcterms:created>
  <dc:creator>Amir Pliev</dc:creator>
  <dc:description/>
  <dc:language>en-US</dc:language>
  <cp:lastModifiedBy/>
  <dcterms:modified xsi:type="dcterms:W3CDTF">2020-01-23T16:46:38Z</dcterms:modified>
  <cp:revision>12</cp:revision>
  <dc:subject/>
  <dc:title>Training a Robotic Arm in Object Orientation Tasks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