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"/>
          <p:cNvPicPr/>
          <p:nvPr/>
        </p:nvPicPr>
        <p:blipFill>
          <a:blip r:embed="rId1"/>
          <a:stretch/>
        </p:blipFill>
        <p:spPr>
          <a:xfrm>
            <a:off x="4321440" y="754920"/>
            <a:ext cx="9507600" cy="534780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600120" y="868320"/>
            <a:ext cx="613332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Rubik"/>
              </a:rPr>
              <a:t>Training a Robotic Hand in Object Orientation Tasks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00120" y="3617640"/>
            <a:ext cx="549504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 research by: Amir Pliev, Raphael Fortunato, Mike Nies and Julio Goodsaid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6540840" y="132480"/>
            <a:ext cx="54950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Random Agent: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2880" cy="420300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600120" y="868320"/>
            <a:ext cx="613332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Rubik"/>
              </a:rPr>
              <a:t>Conclusion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00120" y="2453040"/>
            <a:ext cx="6133320" cy="39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 Deep deterministic Policy Gradient consist of 2 networks, an Actor and  a Critic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The actors job is to select the best action in an given state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The critic network is tasked with finding the proper Q-value for a given state action pair. 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540840" y="132480"/>
            <a:ext cx="54950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Timelapse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7" descr=""/>
          <p:cNvPicPr/>
          <p:nvPr/>
        </p:nvPicPr>
        <p:blipFill>
          <a:blip r:embed="rId1"/>
          <a:stretch/>
        </p:blipFill>
        <p:spPr>
          <a:xfrm>
            <a:off x="-135000" y="932040"/>
            <a:ext cx="12039480" cy="677196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4035600" y="779760"/>
            <a:ext cx="613332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Rubik"/>
              </a:rPr>
              <a:t>Questions?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448000" y="1908000"/>
            <a:ext cx="54950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Timelapse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2880" cy="420300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600120" y="868320"/>
            <a:ext cx="613332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Rubik"/>
              </a:rPr>
              <a:t>Content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00120" y="2122200"/>
            <a:ext cx="6133320" cy="39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Reinforcement Learning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Deep Deterministic Policy Gradient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Hindsight and Prioritized Experience Replay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Results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540840" y="132480"/>
            <a:ext cx="54950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Epoch: 03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2880" cy="420300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600120" y="868320"/>
            <a:ext cx="704304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Rubik"/>
              </a:rPr>
              <a:t>OpenAI Gym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600120" y="2072880"/>
            <a:ext cx="6133320" cy="39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Reinforcement learning playground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Provides multiple environments to train agents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Agents can (most of the times) be transferred to other similar environments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6540840" y="132480"/>
            <a:ext cx="54950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Epoch: 06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7" descr=""/>
          <p:cNvPicPr/>
          <p:nvPr/>
        </p:nvPicPr>
        <p:blipFill>
          <a:blip r:embed="rId1"/>
          <a:stretch/>
        </p:blipFill>
        <p:spPr>
          <a:xfrm>
            <a:off x="5672880" y="0"/>
            <a:ext cx="7472880" cy="42030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600120" y="868320"/>
            <a:ext cx="704304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Rubik"/>
              </a:rPr>
              <a:t>Deep Reinforcement Learning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600120" y="2072880"/>
            <a:ext cx="6133320" cy="39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Positive and negative reinforcement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Exploration happens through randomness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Uses Neural Network as function approximator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6540840" y="132480"/>
            <a:ext cx="54950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Epoch: 09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4" name="Picture 5" descr=""/>
          <p:cNvPicPr/>
          <p:nvPr/>
        </p:nvPicPr>
        <p:blipFill>
          <a:blip r:embed="rId2"/>
          <a:stretch/>
        </p:blipFill>
        <p:spPr>
          <a:xfrm>
            <a:off x="958680" y="4040640"/>
            <a:ext cx="4295520" cy="169380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5" name="Picture 6" descr=""/>
          <p:cNvPicPr/>
          <p:nvPr/>
        </p:nvPicPr>
        <p:blipFill>
          <a:blip r:embed="rId3"/>
          <a:stretch/>
        </p:blipFill>
        <p:spPr>
          <a:xfrm>
            <a:off x="6830640" y="4037400"/>
            <a:ext cx="4392360" cy="169380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6" name="CustomShape 4"/>
          <p:cNvSpPr/>
          <p:nvPr/>
        </p:nvSpPr>
        <p:spPr>
          <a:xfrm>
            <a:off x="5815800" y="4591800"/>
            <a:ext cx="453240" cy="452880"/>
          </a:xfrm>
          <a:prstGeom prst="mathPlus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2880" cy="420300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600120" y="868320"/>
            <a:ext cx="613332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Rubik"/>
              </a:rPr>
              <a:t>Bellman Equation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600120" y="1818000"/>
            <a:ext cx="6133320" cy="39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Agent improves by minimizing the MSE loss of the bellman equation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6540840" y="132480"/>
            <a:ext cx="54950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Epoch: 12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61" name="Picture 3" descr=""/>
          <p:cNvPicPr/>
          <p:nvPr/>
        </p:nvPicPr>
        <p:blipFill>
          <a:blip r:embed="rId2"/>
          <a:stretch/>
        </p:blipFill>
        <p:spPr>
          <a:xfrm>
            <a:off x="70920" y="2914920"/>
            <a:ext cx="9871200" cy="1479600"/>
          </a:xfrm>
          <a:prstGeom prst="rect">
            <a:avLst/>
          </a:prstGeom>
          <a:ln>
            <a:noFill/>
          </a:ln>
        </p:spPr>
      </p:pic>
      <p:pic>
        <p:nvPicPr>
          <p:cNvPr id="62" name="Picture 4" descr=""/>
          <p:cNvPicPr/>
          <p:nvPr/>
        </p:nvPicPr>
        <p:blipFill>
          <a:blip r:embed="rId3"/>
          <a:stretch/>
        </p:blipFill>
        <p:spPr>
          <a:xfrm>
            <a:off x="0" y="4280040"/>
            <a:ext cx="12406680" cy="15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2880" cy="420300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>
            <a:off x="600120" y="868320"/>
            <a:ext cx="613332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Rubik"/>
              </a:rPr>
              <a:t>DDPG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600120" y="2245320"/>
            <a:ext cx="6133320" cy="39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Actor and Critic cooperation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Select the best action to perform in a given state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The critic network is tasked with finding the proper Q-value for a given state action pair. 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6540840" y="132480"/>
            <a:ext cx="54950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Epoch: 15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67" name="Picture 2" descr=""/>
          <p:cNvPicPr/>
          <p:nvPr/>
        </p:nvPicPr>
        <p:blipFill>
          <a:blip r:embed="rId2"/>
          <a:srcRect l="20880" t="2769" r="20898" b="-36"/>
          <a:stretch/>
        </p:blipFill>
        <p:spPr>
          <a:xfrm>
            <a:off x="8114400" y="3260160"/>
            <a:ext cx="3006720" cy="30441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2880" cy="420300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600120" y="868320"/>
            <a:ext cx="613332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Rubik"/>
              </a:rPr>
              <a:t>HER and PER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600120" y="1853640"/>
            <a:ext cx="6133320" cy="39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Hindsight Experience Replay (HER)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Achieved goal becomes actual goal</a:t>
            </a:r>
            <a:endParaRPr b="0" lang="en-US" sz="20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Future-k variation</a:t>
            </a:r>
            <a:endParaRPr b="0" lang="en-US" sz="20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Learning from negative experiences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Prioritized Experience Replay (PER)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Prioritize “important” experiences</a:t>
            </a:r>
            <a:endParaRPr b="0" lang="en-US" sz="20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Hopefully also speeds up the learning process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Our variation: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Focus on Distance metric</a:t>
            </a:r>
            <a:endParaRPr b="0" lang="en-US" sz="20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Focus on Impact metric</a:t>
            </a:r>
            <a:endParaRPr b="0" lang="en-US" sz="20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70% in sample is ‘important’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6540840" y="132480"/>
            <a:ext cx="54950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Epoch: 18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2880" cy="42030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600120" y="868320"/>
            <a:ext cx="613332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Rubik"/>
              </a:rPr>
              <a:t>Parameters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00120" y="2245320"/>
            <a:ext cx="6133320" cy="39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Network layers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3 layers with 256 units and ReLU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Epochs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= 90 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Future-k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= 4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Probability of HER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= 0,8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Distribution of PER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= 0,7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40840" y="132480"/>
            <a:ext cx="54950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Epoch: 20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d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" descr=""/>
          <p:cNvPicPr/>
          <p:nvPr/>
        </p:nvPicPr>
        <p:blipFill>
          <a:blip r:embed="rId1"/>
          <a:stretch/>
        </p:blipFill>
        <p:spPr>
          <a:xfrm>
            <a:off x="5628600" y="0"/>
            <a:ext cx="7472880" cy="420300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600120" y="868320"/>
            <a:ext cx="613332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Rubik"/>
              </a:rPr>
              <a:t>Results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00120" y="1853640"/>
            <a:ext cx="6133320" cy="39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Final demo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Normal HER outperformed our version of PER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540840" y="132480"/>
            <a:ext cx="54950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Final demo: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7223760" y="3184920"/>
            <a:ext cx="4409280" cy="330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LibreOffice/6.0.7.3$Linux_X86_64 LibreOffice_project/00m0$Build-3</Application>
  <Words>303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2020-01-22T12:30:24Z</dcterms:created>
  <dc:creator>Amir Pliev</dc:creator>
  <dc:description/>
  <dc:language>en-US</dc:language>
  <cp:lastModifiedBy/>
  <dcterms:modified xsi:type="dcterms:W3CDTF">2020-01-23T16:46:38Z</dcterms:modified>
  <cp:revision>12</cp:revision>
  <dc:subject/>
  <dc:title>Training a Robotic Arm in Object Orientation Tasks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