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  <p:sldId id="270" r:id="rId16"/>
    <p:sldId id="273" r:id="rId17"/>
    <p:sldId id="275" r:id="rId18"/>
    <p:sldId id="271" r:id="rId19"/>
    <p:sldId id="272" r:id="rId20"/>
    <p:sldId id="283" r:id="rId21"/>
    <p:sldId id="276" r:id="rId22"/>
    <p:sldId id="280" r:id="rId23"/>
    <p:sldId id="284" r:id="rId24"/>
    <p:sldId id="281" r:id="rId25"/>
    <p:sldId id="282" r:id="rId26"/>
    <p:sldId id="278" r:id="rId27"/>
    <p:sldId id="27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5"/>
    <p:restoredTop sz="92780"/>
  </p:normalViewPr>
  <p:slideViewPr>
    <p:cSldViewPr snapToGrid="0" snapToObjects="1" showGuides="1">
      <p:cViewPr>
        <p:scale>
          <a:sx n="100" d="100"/>
          <a:sy n="100" d="100"/>
        </p:scale>
        <p:origin x="-216" y="256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9F0-5348-B8E9-A9BD-62A2410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Drug response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D9D0-713E-DE0C-4C33-B4FD78EE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Was looking for differences b/t multiplicative and chimeric model, but it’s arguable that multiplicative model isn’t even correct for these data</a:t>
            </a:r>
          </a:p>
          <a:p>
            <a:pPr lvl="1"/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use chimeric model, refer to “deviation from additivity”, but in supplement say this is just for consistency with literature and saying deviation from independence more appropriate</a:t>
            </a:r>
          </a:p>
          <a:p>
            <a:pPr lvl="1"/>
            <a:r>
              <a:rPr lang="en-US" dirty="0"/>
              <a:t>However, “Bliss Additivity” is a distinct concept in literature, and some argue that it’s more appropriate when growth rates are used to quantify fitness differences (as opposed to population size)</a:t>
            </a:r>
          </a:p>
        </p:txBody>
      </p:sp>
    </p:spTree>
    <p:extLst>
      <p:ext uri="{BB962C8B-B14F-4D97-AF65-F5344CB8AC3E}">
        <p14:creationId xmlns:p14="http://schemas.microsoft.com/office/powerpoint/2010/main" val="41706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7B8A2-CC5A-4B32-8B39-8F6E652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0" y="56477"/>
            <a:ext cx="4979105" cy="6801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F406-448D-DE60-ABBB-6E0FFBA4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7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B6A90-21C0-FFC3-342F-523216CE24F3}"/>
              </a:ext>
            </a:extLst>
          </p:cNvPr>
          <p:cNvSpPr txBox="1"/>
          <p:nvPr/>
        </p:nvSpPr>
        <p:spPr>
          <a:xfrm>
            <a:off x="1686560" y="2631440"/>
            <a:ext cx="25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v. cumulant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AA17D-74C0-9598-0ABF-7F37231FFBB1}"/>
              </a:ext>
            </a:extLst>
          </p:cNvPr>
          <p:cNvSpPr txBox="1"/>
          <p:nvPr/>
        </p:nvSpPr>
        <p:spPr>
          <a:xfrm>
            <a:off x="8523107" y="2631440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v. cumulant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B902-FA60-0817-0518-B31DF5F1F4B4}"/>
              </a:ext>
            </a:extLst>
          </p:cNvPr>
          <p:cNvSpPr txBox="1"/>
          <p:nvPr/>
        </p:nvSpPr>
        <p:spPr>
          <a:xfrm>
            <a:off x="4547691" y="1227748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line: spearman</a:t>
            </a:r>
          </a:p>
          <a:p>
            <a:r>
              <a:rPr lang="en-US" dirty="0"/>
              <a:t>dashed line: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EFFFD0-776D-9257-9306-05A040C9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cumulant more similar to additive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8EF53-3F40-E816-A972-720D0AD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99" y="3000772"/>
            <a:ext cx="4229451" cy="2980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87371-11B5-88FE-B282-C97D8E43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000772"/>
            <a:ext cx="4229452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308-F251-F1AC-D81E-F1BD6FC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interpretations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BD-1831-A1DC-8A72-66AF418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9" y="1661318"/>
            <a:ext cx="8193505" cy="4351338"/>
          </a:xfrm>
        </p:spPr>
        <p:txBody>
          <a:bodyPr/>
          <a:lstStyle/>
          <a:p>
            <a:r>
              <a:rPr lang="en-US" dirty="0"/>
              <a:t>Yeh et al 2009, </a:t>
            </a:r>
            <a:r>
              <a:rPr lang="en-US" dirty="0" err="1"/>
              <a:t>NatRevMicro</a:t>
            </a:r>
            <a:endParaRPr lang="en-US" dirty="0"/>
          </a:p>
          <a:p>
            <a:pPr lvl="1"/>
            <a:r>
              <a:rPr lang="en-US" dirty="0"/>
              <a:t>extended ideas from epistasis to drug interactions</a:t>
            </a:r>
          </a:p>
          <a:p>
            <a:pPr lvl="2"/>
            <a:r>
              <a:rPr lang="en-US" dirty="0"/>
              <a:t>drug interactions can classify drugs by function they inhibit</a:t>
            </a:r>
          </a:p>
          <a:p>
            <a:pPr lvl="2"/>
            <a:r>
              <a:rPr lang="en-US" dirty="0"/>
              <a:t>expect neg. interaction if 2 redundant pathways perturbed, pos. interaction if 2 nonredundant pathways perturbed</a:t>
            </a:r>
          </a:p>
          <a:p>
            <a:pPr lvl="2"/>
            <a:endParaRPr lang="en-US" dirty="0"/>
          </a:p>
          <a:p>
            <a:r>
              <a:rPr lang="en-US" dirty="0"/>
              <a:t>mechanism of action interaction</a:t>
            </a:r>
          </a:p>
          <a:p>
            <a:pPr lvl="1"/>
            <a:r>
              <a:rPr lang="en-US" dirty="0"/>
              <a:t>drugs may </a:t>
            </a:r>
            <a:r>
              <a:rPr lang="en-US" i="1" dirty="0"/>
              <a:t>slow </a:t>
            </a:r>
            <a:r>
              <a:rPr lang="en-US" dirty="0"/>
              <a:t>growth or </a:t>
            </a:r>
            <a:r>
              <a:rPr lang="en-US" i="1" dirty="0"/>
              <a:t>kill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antagonism b/t mechanisms b/c killing more efficient in actively dividing cells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0A3C-992D-1843-A5A8-82CF889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r="10983"/>
          <a:stretch/>
        </p:blipFill>
        <p:spPr>
          <a:xfrm>
            <a:off x="8596562" y="152400"/>
            <a:ext cx="3595438" cy="398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6D89-09B8-3035-14A6-E65971DE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08" y="5167312"/>
            <a:ext cx="5196992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C9428-328B-A58D-CB45-FC7D93C9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9" y="1218257"/>
            <a:ext cx="7029563" cy="5639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0ACC7-E6C9-A64A-1C20-F4E1CD05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 many drug combos from same pathway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717BB-6B3F-7F61-6D02-3C9427A6EF0A}"/>
              </a:ext>
            </a:extLst>
          </p:cNvPr>
          <p:cNvSpPr txBox="1"/>
          <p:nvPr/>
        </p:nvSpPr>
        <p:spPr>
          <a:xfrm>
            <a:off x="7477760" y="1655292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0FFE-64CB-E418-B119-E1D576C5F01E}"/>
              </a:ext>
            </a:extLst>
          </p:cNvPr>
          <p:cNvSpPr txBox="1"/>
          <p:nvPr/>
        </p:nvSpPr>
        <p:spPr>
          <a:xfrm>
            <a:off x="7477760" y="2344981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C240-DFC5-1A4C-6C05-3A125B4BB50B}"/>
              </a:ext>
            </a:extLst>
          </p:cNvPr>
          <p:cNvSpPr txBox="1"/>
          <p:nvPr/>
        </p:nvSpPr>
        <p:spPr>
          <a:xfrm>
            <a:off x="7477760" y="303467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3B66-95EF-C759-C603-DA492E840767}"/>
              </a:ext>
            </a:extLst>
          </p:cNvPr>
          <p:cNvSpPr txBox="1"/>
          <p:nvPr/>
        </p:nvSpPr>
        <p:spPr>
          <a:xfrm>
            <a:off x="7477760" y="3678168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06296-C167-3327-9DE9-EF1F484BCE34}"/>
              </a:ext>
            </a:extLst>
          </p:cNvPr>
          <p:cNvSpPr txBox="1"/>
          <p:nvPr/>
        </p:nvSpPr>
        <p:spPr>
          <a:xfrm>
            <a:off x="7477760" y="4321666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8F0FE-A068-177D-8684-0D0146F4FD40}"/>
              </a:ext>
            </a:extLst>
          </p:cNvPr>
          <p:cNvSpPr txBox="1"/>
          <p:nvPr/>
        </p:nvSpPr>
        <p:spPr>
          <a:xfrm>
            <a:off x="7477760" y="4919071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4335A-2254-D61A-D9C8-81815859C2A7}"/>
              </a:ext>
            </a:extLst>
          </p:cNvPr>
          <p:cNvSpPr txBox="1"/>
          <p:nvPr/>
        </p:nvSpPr>
        <p:spPr>
          <a:xfrm>
            <a:off x="7477760" y="554592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43D2-8D36-7414-6E52-88EB6BEC6414}"/>
              </a:ext>
            </a:extLst>
          </p:cNvPr>
          <p:cNvSpPr txBox="1"/>
          <p:nvPr/>
        </p:nvSpPr>
        <p:spPr>
          <a:xfrm>
            <a:off x="7477760" y="6158938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3CD50-AA8F-538A-69B3-CDE1BD29C1F6}"/>
              </a:ext>
            </a:extLst>
          </p:cNvPr>
          <p:cNvSpPr txBox="1"/>
          <p:nvPr/>
        </p:nvSpPr>
        <p:spPr>
          <a:xfrm>
            <a:off x="9290426" y="1898431"/>
            <a:ext cx="298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  <a:r>
              <a:rPr lang="en-US" dirty="0"/>
              <a:t>: inhibits growth</a:t>
            </a:r>
          </a:p>
          <a:p>
            <a:r>
              <a:rPr lang="en-US" dirty="0">
                <a:solidFill>
                  <a:srgbClr val="FF0000"/>
                </a:solidFill>
              </a:rPr>
              <a:t>bactericidal</a:t>
            </a:r>
            <a:r>
              <a:rPr lang="en-US" dirty="0"/>
              <a:t>: kills cells</a:t>
            </a:r>
          </a:p>
        </p:txBody>
      </p:sp>
    </p:spTree>
    <p:extLst>
      <p:ext uri="{BB962C8B-B14F-4D97-AF65-F5344CB8AC3E}">
        <p14:creationId xmlns:p14="http://schemas.microsoft.com/office/powerpoint/2010/main" val="11911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671-FA2A-A55C-79BD-5828CBBE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experiment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9C34-E06F-669C-495A-0CB6A64B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10515600" cy="4351338"/>
          </a:xfrm>
        </p:spPr>
        <p:txBody>
          <a:bodyPr/>
          <a:lstStyle/>
          <a:p>
            <a:r>
              <a:rPr lang="en-US" dirty="0"/>
              <a:t>8 drugs studied in combinations of 5</a:t>
            </a:r>
          </a:p>
          <a:p>
            <a:pPr lvl="1"/>
            <a:r>
              <a:rPr lang="en-US" dirty="0" err="1"/>
              <a:t>binom</a:t>
            </a:r>
            <a:r>
              <a:rPr lang="en-US" dirty="0"/>
              <a:t>(8,5) = 56 plates</a:t>
            </a:r>
          </a:p>
          <a:p>
            <a:pPr lvl="1"/>
            <a:r>
              <a:rPr lang="en-US" dirty="0"/>
              <a:t>within each plate, each drug in 1 of 3 concentrations</a:t>
            </a:r>
          </a:p>
          <a:p>
            <a:pPr lvl="1"/>
            <a:r>
              <a:rPr lang="en-US" dirty="0"/>
              <a:t>lower order combinations (2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order)  present in duplicates</a:t>
            </a:r>
          </a:p>
        </p:txBody>
      </p:sp>
    </p:spTree>
    <p:extLst>
      <p:ext uri="{BB962C8B-B14F-4D97-AF65-F5344CB8AC3E}">
        <p14:creationId xmlns:p14="http://schemas.microsoft.com/office/powerpoint/2010/main" val="53043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triplet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(5,2) = 10 times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DD6B4-23DF-1A68-928E-E034EBCE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035808"/>
            <a:ext cx="5245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quartet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quartet represented </a:t>
            </a:r>
            <a:r>
              <a:rPr lang="en-US" dirty="0" err="1"/>
              <a:t>binom</a:t>
            </a:r>
            <a:r>
              <a:rPr lang="en-US" dirty="0"/>
              <a:t>(4,1) = 4 times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42708-74A2-C87B-7661-41BFB7DB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2992628"/>
            <a:ext cx="5245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quintet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quintet represented once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7E9EC-9056-2B47-ADFF-793B6FD6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2" y="3187700"/>
            <a:ext cx="5359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triplet analysis, concentration=1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(5,2) = 10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BDFE-011C-9587-A47A-FBFDC48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7" y="2701663"/>
            <a:ext cx="5245100" cy="353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33FE9-2F6D-EDDC-7AB4-1AD4FD1C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94" y="2701663"/>
            <a:ext cx="5168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quartet analysis, concentration=1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(4,1) = 10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3F87F-3FE9-AA85-2BC3-7D2F30AC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8" y="3090164"/>
            <a:ext cx="5359400" cy="353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E4563-83BF-6E2E-5EAF-8AE0A6F8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58" y="3090164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CCB9-88C7-AA05-050F-58DAEE4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CE24-54ED-E8F3-6964-B700E30C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 model makes more sense if using growth rates, and the cumulant and additive model seem more similar (empirically at least) in terms of </a:t>
            </a:r>
            <a:r>
              <a:rPr lang="en-US" dirty="0" err="1"/>
              <a:t>pearson</a:t>
            </a:r>
            <a:r>
              <a:rPr lang="en-US" dirty="0"/>
              <a:t>/spearman correlation</a:t>
            </a:r>
          </a:p>
          <a:p>
            <a:pPr lvl="1"/>
            <a:r>
              <a:rPr lang="en-US" dirty="0"/>
              <a:t>benefit of additive model is it’s much more easily extended to higher order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6588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1AA-773F-93CB-B01F-8AD6D91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2D05-8AC4-76D8-F44E-B328A2FD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 we expect, and does additive/multiplicative model verify those expectations more than chimeric model</a:t>
            </a:r>
          </a:p>
          <a:p>
            <a:pPr lvl="1"/>
            <a:r>
              <a:rPr lang="en-US" dirty="0"/>
              <a:t>higher-order interactions b/t bacteriostatic and bactericidal?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Action items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 protein synthesis inhibitors have antagonistic higher-order interactions? Since inhibiting one ribosomal subunit enough to diminish function? e.g. the two 50S drugs with one of the 30S drugs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higher-order antagonism b/t bactericidal and bacteriostatic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21A5C-0E31-44F7-B8BB-9BA0136B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53" y="552727"/>
            <a:ext cx="7772400" cy="57525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A974FA-778D-273F-7354-214F18699FDE}"/>
              </a:ext>
            </a:extLst>
          </p:cNvPr>
          <p:cNvCxnSpPr>
            <a:cxnSpLocks/>
          </p:cNvCxnSpPr>
          <p:nvPr/>
        </p:nvCxnSpPr>
        <p:spPr>
          <a:xfrm>
            <a:off x="7890641" y="5033141"/>
            <a:ext cx="98535" cy="39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6FED5-B092-2D73-0C78-132B738ACD50}"/>
              </a:ext>
            </a:extLst>
          </p:cNvPr>
          <p:cNvCxnSpPr>
            <a:cxnSpLocks/>
          </p:cNvCxnSpPr>
          <p:nvPr/>
        </p:nvCxnSpPr>
        <p:spPr>
          <a:xfrm>
            <a:off x="8046983" y="4901762"/>
            <a:ext cx="98535" cy="39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43258</TotalTime>
  <Words>1310</Words>
  <Application>Microsoft Macintosh PowerPoint</Application>
  <PresentationFormat>Widescreen</PresentationFormat>
  <Paragraphs>137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  <vt:lpstr>Drug response lit review</vt:lpstr>
      <vt:lpstr>PowerPoint Presentation</vt:lpstr>
      <vt:lpstr>cumulant more similar to additive model</vt:lpstr>
      <vt:lpstr>interpretations of interactions</vt:lpstr>
      <vt:lpstr>not many drug combos from same pathway</vt:lpstr>
      <vt:lpstr>experiment notes</vt:lpstr>
      <vt:lpstr>drug triplet analysis</vt:lpstr>
      <vt:lpstr>drug quartet analysis</vt:lpstr>
      <vt:lpstr>drug quintet analysis</vt:lpstr>
      <vt:lpstr>drug triplet analysis, concentration=1</vt:lpstr>
      <vt:lpstr>drug quartet analysis, concentration=1</vt:lpstr>
      <vt:lpstr>potential stories</vt:lpstr>
      <vt:lpstr>analyses with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35</cp:revision>
  <dcterms:created xsi:type="dcterms:W3CDTF">2022-06-17T16:16:19Z</dcterms:created>
  <dcterms:modified xsi:type="dcterms:W3CDTF">2022-11-30T00:57:19Z</dcterms:modified>
</cp:coreProperties>
</file>