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8"/>
    <p:restoredTop sz="96327"/>
  </p:normalViewPr>
  <p:slideViewPr>
    <p:cSldViewPr snapToGrid="0" showGuides="1">
      <p:cViewPr varScale="1">
        <p:scale>
          <a:sx n="91" d="100"/>
          <a:sy n="91" d="100"/>
        </p:scale>
        <p:origin x="216" y="312"/>
      </p:cViewPr>
      <p:guideLst>
        <p:guide orient="horz" pos="48"/>
        <p:guide pos="7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194-AEE6-4C0B-781E-D27D26B6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10EF-D47E-162A-AB7F-3B8772609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913D-4FBC-11FF-1369-400293B9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86DA-79B6-3845-135F-76AB71E3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2F3D-DB96-3658-5F59-2163C46D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5F51-8256-6D00-FCCD-ED4C8DD8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EDCF5-FC00-22BB-7643-569FC0C1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11C3-CCDB-2C0F-1D5A-EDA6BCF8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6F94-AEE6-BF1D-994D-EFFFDE4D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BC51-79A0-46D5-84DF-4617C1BD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A2179-9A0E-7212-C209-79947B79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E1B0C-34E6-1316-1947-54B4C7CF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DABA-1AF2-E9CB-5C71-46AF7D7F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74C1-A4D3-90A9-CF7D-D431859C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2E79-10B2-E92D-73D9-AB83802C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04E-6790-03C6-BA54-5EF9E4E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74A9-FF63-5BD0-A264-7CB0C680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4392-DE1C-C2D9-D6C4-99139AE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05EA-86DC-9A29-AB11-9D416313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8F0F-CD85-3E07-5FF6-EE8DD5C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62EE-865E-842C-D78E-97FEAEAE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CFEE3-E8EC-C714-D09D-9B11EB03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EE47-3340-3057-52EC-6D983C67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E274-F5E5-4503-DCEE-E3D06A65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EF94-58DC-E6C2-AE4C-B7800D7E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2683-AD90-E6B8-63F1-F696F6A3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6F90-1043-EB6B-081B-2DDB8FD0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ED92B-9ABE-59D0-063F-D485ED6B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3A20-A463-7F1A-9D29-38F7BDDC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4002-98A2-9DA9-72FF-F40038F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8AAD-A765-90C9-0B9E-BE2F9ABF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8B47-3DAA-3F49-19B3-32D89193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279C2-BDF1-5EFA-6037-8ACB837A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4F3D-50BF-5D20-96B3-7CFB140C2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0C701-3D4C-A7CF-3928-5C7FF3706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F0B53-5B87-78E4-C0B5-635ACC7A9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6CEB0-EB96-3173-5B81-30D627CC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89643-15B4-B66E-EFE2-5EA8E84E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185A9-4865-9460-6CBA-19538C05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94-2BAF-093B-BC6C-854979A6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B947D-7B7E-0AC3-FF84-8E7E1CD9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AB004-E3F2-BECD-A500-4376472A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A666D-9528-795D-638F-4D966C22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C76ED-03F9-8373-167A-687A5A33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B4E20-04AB-B87E-B64F-5C78416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E6A0F-5DBF-ECF4-9C94-E9EC3365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3886-D116-C58A-FE6B-B74EE580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C20B-09A8-E837-8B1B-C08E2CDB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08B1E-FB96-F0CA-8884-BDAB80B33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91DC4-B8D2-EE8E-A8AC-1EF83A79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FC9D6-B878-2B39-D8CA-F4F7AF09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0CE7-07D2-EBF1-1E37-27E49CDB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3839-5CEA-2ED6-72AB-CEB080B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1B9E-8B88-43C3-2535-926331D00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75E5-99C9-04DD-0113-AC406321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76C62-BD7C-1487-314C-63921E18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BB580-509E-3C5F-0F89-8EBF223F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55300-A447-DAA9-AD7D-49244E0F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9449C-3960-7C4E-F530-19369D0F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8353-D356-80A6-FAE2-7A91F352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80CD-607F-B91F-888F-1B756E55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28B3-DA21-E047-BD77-68AC2178211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31E81-94DE-6127-28F8-4986506C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FA76-26E9-89C6-3268-0866D2F3D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2F93-C347-4249-91FD-012AAFB0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5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90D31-C882-D53F-C640-FA017B78CF9C}"/>
              </a:ext>
            </a:extLst>
          </p:cNvPr>
          <p:cNvSpPr txBox="1"/>
          <p:nvPr/>
        </p:nvSpPr>
        <p:spPr>
          <a:xfrm>
            <a:off x="27251" y="1150488"/>
            <a:ext cx="608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	</a:t>
            </a:r>
            <a:r>
              <a:rPr lang="en-US" dirty="0"/>
              <a:t>population size</a:t>
            </a:r>
          </a:p>
          <a:p>
            <a:r>
              <a:rPr lang="en-US" i="1" dirty="0"/>
              <a:t>r</a:t>
            </a:r>
            <a:r>
              <a:rPr lang="en-US" i="1" baseline="-25000" dirty="0"/>
              <a:t>0</a:t>
            </a:r>
            <a:r>
              <a:rPr lang="en-US" i="1" dirty="0"/>
              <a:t> 	</a:t>
            </a:r>
            <a:r>
              <a:rPr lang="en-US" dirty="0"/>
              <a:t>exponential growth rate in the </a:t>
            </a:r>
            <a:r>
              <a:rPr lang="en-US" b="1" dirty="0"/>
              <a:t>absence</a:t>
            </a:r>
            <a:r>
              <a:rPr lang="en-US" dirty="0"/>
              <a:t> of inhibitors</a:t>
            </a:r>
          </a:p>
          <a:p>
            <a:r>
              <a:rPr lang="en-US" i="1" dirty="0"/>
              <a:t>E(A) 	</a:t>
            </a:r>
            <a:r>
              <a:rPr lang="en-US" dirty="0"/>
              <a:t>effect of inhibitor with concentration A</a:t>
            </a:r>
          </a:p>
          <a:p>
            <a:r>
              <a:rPr lang="en-US" i="1" dirty="0"/>
              <a:t>t 	</a:t>
            </a:r>
            <a:r>
              <a:rPr lang="en-US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D4EE1B-BDAD-C583-2BBC-BE5DA23FE3E8}"/>
                  </a:ext>
                </a:extLst>
              </p:cNvPr>
              <p:cNvSpPr txBox="1"/>
              <p:nvPr/>
            </p:nvSpPr>
            <p:spPr>
              <a:xfrm>
                <a:off x="27251" y="4005496"/>
                <a:ext cx="2719334" cy="68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population size at time </a:t>
                </a:r>
                <a:r>
                  <a:rPr lang="en-US" b="0" i="1" dirty="0">
                    <a:latin typeface="Cambria Math" panose="02040503050406030204" pitchFamily="18" charset="0"/>
                  </a:rPr>
                  <a:t>t </a:t>
                </a:r>
                <a:r>
                  <a:rPr lang="en-US" b="0" dirty="0">
                    <a:latin typeface="Cambria Math" panose="02040503050406030204" pitchFamily="18" charset="0"/>
                  </a:rPr>
                  <a:t>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D4EE1B-BDAD-C583-2BBC-BE5DA23FE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" y="4005496"/>
                <a:ext cx="2719334" cy="688650"/>
              </a:xfrm>
              <a:prstGeom prst="rect">
                <a:avLst/>
              </a:prstGeom>
              <a:blipFill>
                <a:blip r:embed="rId2"/>
                <a:stretch>
                  <a:fillRect l="-138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E2084-C114-8204-D4E0-E90BF5ACAC5F}"/>
                  </a:ext>
                </a:extLst>
              </p:cNvPr>
              <p:cNvSpPr txBox="1"/>
              <p:nvPr/>
            </p:nvSpPr>
            <p:spPr>
              <a:xfrm>
                <a:off x="0" y="2889347"/>
                <a:ext cx="912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populations all start at same size: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population size at </a:t>
                </a:r>
                <a:r>
                  <a:rPr lang="en-US" i="1" dirty="0"/>
                  <a:t>t</a:t>
                </a:r>
                <a:r>
                  <a:rPr lang="en-US" dirty="0"/>
                  <a:t>=0 is same for all inhibitor concentrations, so </a:t>
                </a:r>
                <a:r>
                  <a:rPr lang="en-US" i="1" dirty="0"/>
                  <a:t>N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t</a:t>
                </a:r>
                <a:r>
                  <a:rPr lang="en-US" dirty="0"/>
                  <a:t>=0) = </a:t>
                </a:r>
                <a:r>
                  <a:rPr lang="en-US" i="1" dirty="0"/>
                  <a:t>N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=0, </a:t>
                </a:r>
                <a:r>
                  <a:rPr lang="en-US" i="1" dirty="0"/>
                  <a:t>t</a:t>
                </a:r>
                <a:r>
                  <a:rPr lang="en-US" dirty="0"/>
                  <a:t>=0)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E2084-C114-8204-D4E0-E90BF5ACA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9347"/>
                <a:ext cx="9127627" cy="646331"/>
              </a:xfrm>
              <a:prstGeom prst="rect">
                <a:avLst/>
              </a:prstGeom>
              <a:blipFill>
                <a:blip r:embed="rId3"/>
                <a:stretch>
                  <a:fillRect l="-55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04AD4C-096F-55C9-700C-EAFC4E064094}"/>
              </a:ext>
            </a:extLst>
          </p:cNvPr>
          <p:cNvSpPr txBox="1"/>
          <p:nvPr/>
        </p:nvSpPr>
        <p:spPr>
          <a:xfrm>
            <a:off x="0" y="5163964"/>
            <a:ext cx="103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proportion of population surviving effect of inhibitor at time </a:t>
            </a:r>
            <a:r>
              <a:rPr lang="en-US" i="1" dirty="0"/>
              <a:t>t </a:t>
            </a:r>
            <a:r>
              <a:rPr lang="en-US" dirty="0"/>
              <a:t>by comparing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 err="1"/>
              <a:t>A,t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=0</a:t>
            </a:r>
            <a:r>
              <a:rPr lang="en-US" i="1" dirty="0"/>
              <a:t>,t</a:t>
            </a:r>
            <a:r>
              <a:rPr lang="en-US" dirty="0"/>
              <a:t>)</a:t>
            </a:r>
            <a:r>
              <a:rPr lang="en-US" i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4D9C8-3DED-DE5E-7D40-57D6B3317E5B}"/>
                  </a:ext>
                </a:extLst>
              </p:cNvPr>
              <p:cNvSpPr txBox="1"/>
              <p:nvPr/>
            </p:nvSpPr>
            <p:spPr>
              <a:xfrm>
                <a:off x="214067" y="5664623"/>
                <a:ext cx="3760325" cy="65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4D9C8-3DED-DE5E-7D40-57D6B3317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67" y="5664623"/>
                <a:ext cx="3760325" cy="657809"/>
              </a:xfrm>
              <a:prstGeom prst="rect">
                <a:avLst/>
              </a:prstGeom>
              <a:blipFill>
                <a:blip r:embed="rId4"/>
                <a:stretch>
                  <a:fillRect l="-101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E3CBA1D-FECA-DFD9-79B1-13ACC2EE78AE}"/>
              </a:ext>
            </a:extLst>
          </p:cNvPr>
          <p:cNvSpPr txBox="1"/>
          <p:nvPr/>
        </p:nvSpPr>
        <p:spPr>
          <a:xfrm>
            <a:off x="27251" y="76200"/>
            <a:ext cx="709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Modelling drug effect on growth rate</a:t>
            </a:r>
          </a:p>
        </p:txBody>
      </p:sp>
    </p:spTree>
    <p:extLst>
      <p:ext uri="{BB962C8B-B14F-4D97-AF65-F5344CB8AC3E}">
        <p14:creationId xmlns:p14="http://schemas.microsoft.com/office/powerpoint/2010/main" val="419908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90E27-6EB3-29EF-AEEC-E55E348B37E0}"/>
              </a:ext>
            </a:extLst>
          </p:cNvPr>
          <p:cNvSpPr txBox="1"/>
          <p:nvPr/>
        </p:nvSpPr>
        <p:spPr>
          <a:xfrm>
            <a:off x="0" y="1254890"/>
            <a:ext cx="11308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	probability inhibitor </a:t>
            </a:r>
            <a:r>
              <a:rPr lang="en-US" i="1" dirty="0" err="1"/>
              <a:t>i</a:t>
            </a:r>
            <a:r>
              <a:rPr lang="en-US" dirty="0"/>
              <a:t> with concentration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kills a bacterial cell in time window of length </a:t>
            </a:r>
            <a:r>
              <a:rPr lang="en-US" i="1" dirty="0"/>
              <a:t>t</a:t>
            </a:r>
            <a:endParaRPr lang="en-US" i="1" baseline="-25000" dirty="0"/>
          </a:p>
          <a:p>
            <a:r>
              <a:rPr lang="en-US" dirty="0"/>
              <a:t>1-p</a:t>
            </a:r>
            <a:r>
              <a:rPr lang="en-US" baseline="-25000" dirty="0"/>
              <a:t>1	</a:t>
            </a:r>
            <a:r>
              <a:rPr lang="en-US" dirty="0"/>
              <a:t>survival probability in presence of inhibitor 1</a:t>
            </a:r>
          </a:p>
          <a:p>
            <a:r>
              <a:rPr lang="en-US" dirty="0"/>
              <a:t>1-p</a:t>
            </a:r>
            <a:r>
              <a:rPr lang="en-US" baseline="-25000" dirty="0"/>
              <a:t>2</a:t>
            </a:r>
            <a:r>
              <a:rPr lang="en-US" dirty="0"/>
              <a:t> 	survival probability in presence of inhibitor 2</a:t>
            </a:r>
          </a:p>
          <a:p>
            <a:endParaRPr lang="en-US" dirty="0"/>
          </a:p>
          <a:p>
            <a:r>
              <a:rPr lang="en-US" dirty="0"/>
              <a:t>survival probabilities (like fitness effects of mutations) are multiplicative:</a:t>
            </a:r>
          </a:p>
          <a:p>
            <a:r>
              <a:rPr lang="en-US" dirty="0"/>
              <a:t>(1-p</a:t>
            </a:r>
            <a:r>
              <a:rPr lang="en-US" baseline="-25000" dirty="0"/>
              <a:t>12</a:t>
            </a:r>
            <a:r>
              <a:rPr lang="en-US" dirty="0"/>
              <a:t>) = (1-p</a:t>
            </a:r>
            <a:r>
              <a:rPr lang="en-US" baseline="-25000" dirty="0"/>
              <a:t>1</a:t>
            </a:r>
            <a:r>
              <a:rPr lang="en-US" dirty="0"/>
              <a:t>)(1-p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93A87-A9F9-50F4-5410-C65E91B5014E}"/>
              </a:ext>
            </a:extLst>
          </p:cNvPr>
          <p:cNvSpPr txBox="1"/>
          <p:nvPr/>
        </p:nvSpPr>
        <p:spPr>
          <a:xfrm>
            <a:off x="27251" y="76200"/>
            <a:ext cx="871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Survival probability of cell in presence of drug</a:t>
            </a:r>
          </a:p>
        </p:txBody>
      </p:sp>
    </p:spTree>
    <p:extLst>
      <p:ext uri="{BB962C8B-B14F-4D97-AF65-F5344CB8AC3E}">
        <p14:creationId xmlns:p14="http://schemas.microsoft.com/office/powerpoint/2010/main" val="2054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90E27-6EB3-29EF-AEEC-E55E348B37E0}"/>
                  </a:ext>
                </a:extLst>
              </p:cNvPr>
              <p:cNvSpPr txBox="1"/>
              <p:nvPr/>
            </p:nvSpPr>
            <p:spPr>
              <a:xfrm>
                <a:off x="0" y="1109576"/>
                <a:ext cx="11308466" cy="4727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assume large population of independent cells</a:t>
                </a:r>
              </a:p>
              <a:p>
                <a:r>
                  <a:rPr lang="en-US" dirty="0"/>
                  <a:t>according to Law of Large Numbers, equate survival probability (1-p</a:t>
                </a:r>
                <a:r>
                  <a:rPr lang="en-US" baseline="-25000" dirty="0"/>
                  <a:t>i</a:t>
                </a:r>
                <a:r>
                  <a:rPr lang="en-US" dirty="0"/>
                  <a:t>) to proportion of surviving bacteria after time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s</a:t>
                </a:r>
                <a:r>
                  <a:rPr lang="en-US" i="1" baseline="-25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i.e. survival probability is the size of the population </a:t>
                </a:r>
                <a:r>
                  <a:rPr lang="en-US" b="1" dirty="0"/>
                  <a:t>with</a:t>
                </a:r>
                <a:r>
                  <a:rPr lang="en-US" dirty="0"/>
                  <a:t> inhibitor relative to the size of control population </a:t>
                </a:r>
                <a:r>
                  <a:rPr lang="en-US" b="1" dirty="0"/>
                  <a:t>without</a:t>
                </a:r>
                <a:r>
                  <a:rPr lang="en-US" dirty="0"/>
                  <a:t> inhibitor</a:t>
                </a:r>
                <a:endParaRPr lang="en-US" i="1" baseline="-25000" dirty="0"/>
              </a:p>
              <a:p>
                <a:endParaRPr lang="en-US" dirty="0"/>
              </a:p>
              <a:p>
                <a:r>
                  <a:rPr lang="en-US" dirty="0"/>
                  <a:t>1-p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1-p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r>
                  <a:rPr lang="en-US" dirty="0"/>
                  <a:t>1-p</a:t>
                </a:r>
                <a:r>
                  <a:rPr lang="en-US" baseline="-25000" dirty="0"/>
                  <a:t>12</a:t>
                </a:r>
                <a:r>
                  <a:rPr lang="en-US" dirty="0"/>
                  <a:t> = (1-p</a:t>
                </a:r>
                <a:r>
                  <a:rPr lang="en-US" baseline="-25000" dirty="0"/>
                  <a:t>1</a:t>
                </a:r>
                <a:r>
                  <a:rPr lang="en-US" dirty="0"/>
                  <a:t>)(1-p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  <a:r>
                  <a:rPr lang="en-US" baseline="-25000" dirty="0"/>
                  <a:t> </a:t>
                </a:r>
                <a:r>
                  <a:rPr lang="en-US" dirty="0"/>
                  <a:t>=</a:t>
                </a:r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𝐵𝑙𝑖𝑠𝑠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90E27-6EB3-29EF-AEEC-E55E348B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9576"/>
                <a:ext cx="11308466" cy="4727704"/>
              </a:xfrm>
              <a:prstGeom prst="rect">
                <a:avLst/>
              </a:prstGeom>
              <a:blipFill>
                <a:blip r:embed="rId2"/>
                <a:stretch>
                  <a:fillRect l="-44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CC106E-9107-0875-F884-097B40C67779}"/>
                  </a:ext>
                </a:extLst>
              </p:cNvPr>
              <p:cNvSpPr txBox="1"/>
              <p:nvPr/>
            </p:nvSpPr>
            <p:spPr>
              <a:xfrm>
                <a:off x="0" y="5379092"/>
                <a:ext cx="415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𝐵𝑙𝑖𝑠𝑠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CC106E-9107-0875-F884-097B40C6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9092"/>
                <a:ext cx="4150367" cy="369332"/>
              </a:xfrm>
              <a:prstGeom prst="rect">
                <a:avLst/>
              </a:prstGeom>
              <a:blipFill>
                <a:blip r:embed="rId3"/>
                <a:stretch>
                  <a:fillRect l="-122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7E998F-2C4A-77E4-0B7F-DEDB109F71B2}"/>
              </a:ext>
            </a:extLst>
          </p:cNvPr>
          <p:cNvSpPr txBox="1"/>
          <p:nvPr/>
        </p:nvSpPr>
        <p:spPr>
          <a:xfrm>
            <a:off x="-14554" y="6039659"/>
            <a:ext cx="757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if survival probabilities are multiplicative, growth rates are additive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475E6-72DB-A5DC-D13C-B555B1F885C6}"/>
              </a:ext>
            </a:extLst>
          </p:cNvPr>
          <p:cNvSpPr txBox="1"/>
          <p:nvPr/>
        </p:nvSpPr>
        <p:spPr>
          <a:xfrm>
            <a:off x="27251" y="76200"/>
            <a:ext cx="703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Survival probabilities -&gt; growth rates</a:t>
            </a:r>
          </a:p>
        </p:txBody>
      </p:sp>
    </p:spTree>
    <p:extLst>
      <p:ext uri="{BB962C8B-B14F-4D97-AF65-F5344CB8AC3E}">
        <p14:creationId xmlns:p14="http://schemas.microsoft.com/office/powerpoint/2010/main" val="81988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289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1</cp:revision>
  <dcterms:created xsi:type="dcterms:W3CDTF">2022-11-17T16:44:55Z</dcterms:created>
  <dcterms:modified xsi:type="dcterms:W3CDTF">2022-11-17T20:16:17Z</dcterms:modified>
</cp:coreProperties>
</file>