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65" r:id="rId3"/>
    <p:sldId id="258" r:id="rId4"/>
    <p:sldId id="257" r:id="rId5"/>
    <p:sldId id="270" r:id="rId6"/>
    <p:sldId id="259" r:id="rId7"/>
    <p:sldId id="266" r:id="rId8"/>
    <p:sldId id="260" r:id="rId9"/>
    <p:sldId id="267" r:id="rId10"/>
    <p:sldId id="262" r:id="rId11"/>
    <p:sldId id="271" r:id="rId12"/>
    <p:sldId id="264" r:id="rId13"/>
    <p:sldId id="269" r:id="rId14"/>
    <p:sldId id="261" r:id="rId15"/>
    <p:sldId id="268" r:id="rId16"/>
    <p:sldId id="272" r:id="rId17"/>
    <p:sldId id="277" r:id="rId18"/>
    <p:sldId id="273" r:id="rId19"/>
    <p:sldId id="274" r:id="rId20"/>
    <p:sldId id="275" r:id="rId21"/>
    <p:sldId id="276" r:id="rId22"/>
    <p:sldId id="278" r:id="rId23"/>
    <p:sldId id="284" r:id="rId24"/>
    <p:sldId id="279" r:id="rId25"/>
    <p:sldId id="280" r:id="rId26"/>
    <p:sldId id="281" r:id="rId27"/>
    <p:sldId id="282" r:id="rId28"/>
    <p:sldId id="285" r:id="rId29"/>
    <p:sldId id="286" r:id="rId30"/>
    <p:sldId id="283" r:id="rId31"/>
    <p:sldId id="289" r:id="rId32"/>
    <p:sldId id="287" r:id="rId33"/>
    <p:sldId id="288" r:id="rId34"/>
    <p:sldId id="290" r:id="rId35"/>
    <p:sldId id="291" r:id="rId36"/>
    <p:sldId id="294" r:id="rId37"/>
    <p:sldId id="295" r:id="rId38"/>
    <p:sldId id="293"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EFBAD3-1124-734A-A658-CCA6B9ACA408}">
          <p14:sldIdLst>
            <p14:sldId id="256"/>
            <p14:sldId id="265"/>
            <p14:sldId id="258"/>
            <p14:sldId id="257"/>
            <p14:sldId id="270"/>
            <p14:sldId id="259"/>
            <p14:sldId id="266"/>
            <p14:sldId id="260"/>
            <p14:sldId id="267"/>
            <p14:sldId id="262"/>
            <p14:sldId id="271"/>
            <p14:sldId id="264"/>
            <p14:sldId id="269"/>
            <p14:sldId id="261"/>
            <p14:sldId id="268"/>
            <p14:sldId id="272"/>
            <p14:sldId id="277"/>
            <p14:sldId id="273"/>
            <p14:sldId id="274"/>
            <p14:sldId id="275"/>
            <p14:sldId id="276"/>
            <p14:sldId id="278"/>
            <p14:sldId id="284"/>
            <p14:sldId id="279"/>
            <p14:sldId id="280"/>
            <p14:sldId id="281"/>
            <p14:sldId id="282"/>
            <p14:sldId id="285"/>
            <p14:sldId id="286"/>
            <p14:sldId id="283"/>
            <p14:sldId id="289"/>
            <p14:sldId id="287"/>
            <p14:sldId id="288"/>
            <p14:sldId id="290"/>
          </p14:sldIdLst>
        </p14:section>
        <p14:section name="next update" id="{F9D9CC14-2CBF-5C44-B388-7E949E1BDB6A}">
          <p14:sldIdLst>
            <p14:sldId id="291"/>
            <p14:sldId id="294"/>
            <p14:sldId id="295"/>
            <p14:sldId id="293"/>
            <p14:sldId id="292"/>
          </p14:sldIdLst>
        </p14:section>
      </p14:sectionLst>
    </p:ext>
    <p:ext uri="{EFAFB233-063F-42B5-8137-9DF3F51BA10A}">
      <p15:sldGuideLst xmlns:p15="http://schemas.microsoft.com/office/powerpoint/2012/main">
        <p15:guide id="1" orient="horz" pos="48" userDrawn="1">
          <p15:clr>
            <a:srgbClr val="A4A3A4"/>
          </p15:clr>
        </p15:guide>
        <p15:guide id="2"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7"/>
    <p:restoredTop sz="89048"/>
  </p:normalViewPr>
  <p:slideViewPr>
    <p:cSldViewPr snapToGrid="0" snapToObjects="1" showGuides="1">
      <p:cViewPr>
        <p:scale>
          <a:sx n="85" d="100"/>
          <a:sy n="85" d="100"/>
        </p:scale>
        <p:origin x="1552" y="-64"/>
      </p:cViewPr>
      <p:guideLst>
        <p:guide orient="horz" pos="48"/>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41B64-47E5-C645-B76C-D0153FC89EF9}" type="datetimeFigureOut">
              <a:rPr lang="en-US" smtClean="0"/>
              <a:t>7/19/22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6CB9B-264C-824C-B08F-850F289C237E}" type="slidenum">
              <a:rPr lang="en-US" smtClean="0"/>
              <a:t>‹#›</a:t>
            </a:fld>
            <a:endParaRPr lang="en-US"/>
          </a:p>
        </p:txBody>
      </p:sp>
    </p:spTree>
    <p:extLst>
      <p:ext uri="{BB962C8B-B14F-4D97-AF65-F5344CB8AC3E}">
        <p14:creationId xmlns:p14="http://schemas.microsoft.com/office/powerpoint/2010/main" val="233058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a:t>
            </a:r>
            <a:r>
              <a:rPr lang="en-US" dirty="0" err="1"/>
              <a:t>cofirm</a:t>
            </a:r>
            <a:r>
              <a:rPr lang="en-US" dirty="0"/>
              <a:t> it equals </a:t>
            </a:r>
            <a:r>
              <a:rPr lang="en-US" dirty="0" err="1"/>
              <a:t>isserlis</a:t>
            </a:r>
            <a:endParaRPr lang="en-US" dirty="0"/>
          </a:p>
        </p:txBody>
      </p:sp>
      <p:sp>
        <p:nvSpPr>
          <p:cNvPr id="4" name="Slide Number Placeholder 3"/>
          <p:cNvSpPr>
            <a:spLocks noGrp="1"/>
          </p:cNvSpPr>
          <p:nvPr>
            <p:ph type="sldNum" sz="quarter" idx="5"/>
          </p:nvPr>
        </p:nvSpPr>
        <p:spPr/>
        <p:txBody>
          <a:bodyPr/>
          <a:lstStyle/>
          <a:p>
            <a:fld id="{4966CB9B-264C-824C-B08F-850F289C237E}" type="slidenum">
              <a:rPr lang="en-US" smtClean="0"/>
              <a:t>18</a:t>
            </a:fld>
            <a:endParaRPr lang="en-US"/>
          </a:p>
        </p:txBody>
      </p:sp>
    </p:spTree>
    <p:extLst>
      <p:ext uri="{BB962C8B-B14F-4D97-AF65-F5344CB8AC3E}">
        <p14:creationId xmlns:p14="http://schemas.microsoft.com/office/powerpoint/2010/main" val="1395978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report analysis with all 3 pairs</a:t>
            </a:r>
          </a:p>
          <a:p>
            <a:r>
              <a:rPr lang="en-US" dirty="0"/>
              <a:t>have a table with X out of Y so ppl know num and </a:t>
            </a:r>
            <a:r>
              <a:rPr lang="en-US" dirty="0" err="1"/>
              <a:t>denom</a:t>
            </a:r>
            <a:endParaRPr lang="en-US" dirty="0"/>
          </a:p>
          <a:p>
            <a:endParaRPr lang="en-US" dirty="0"/>
          </a:p>
          <a:p>
            <a:r>
              <a:rPr lang="en-US" dirty="0"/>
              <a:t>do fold change instead proportion, having both fine</a:t>
            </a:r>
          </a:p>
        </p:txBody>
      </p:sp>
      <p:sp>
        <p:nvSpPr>
          <p:cNvPr id="4" name="Slide Number Placeholder 3"/>
          <p:cNvSpPr>
            <a:spLocks noGrp="1"/>
          </p:cNvSpPr>
          <p:nvPr>
            <p:ph type="sldNum" sz="quarter" idx="5"/>
          </p:nvPr>
        </p:nvSpPr>
        <p:spPr/>
        <p:txBody>
          <a:bodyPr/>
          <a:lstStyle/>
          <a:p>
            <a:fld id="{4966CB9B-264C-824C-B08F-850F289C237E}" type="slidenum">
              <a:rPr lang="en-US" smtClean="0"/>
              <a:t>32</a:t>
            </a:fld>
            <a:endParaRPr lang="en-US"/>
          </a:p>
        </p:txBody>
      </p:sp>
    </p:spTree>
    <p:extLst>
      <p:ext uri="{BB962C8B-B14F-4D97-AF65-F5344CB8AC3E}">
        <p14:creationId xmlns:p14="http://schemas.microsoft.com/office/powerpoint/2010/main" val="190183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and understand what </a:t>
            </a:r>
            <a:r>
              <a:rPr lang="en-US" dirty="0" err="1"/>
              <a:t>negagive</a:t>
            </a:r>
            <a:r>
              <a:rPr lang="en-US" dirty="0"/>
              <a:t> vs positive is supposed to mean biologically, are these the wrong tests for positive interactions?</a:t>
            </a:r>
          </a:p>
          <a:p>
            <a:endParaRPr lang="en-US" dirty="0"/>
          </a:p>
          <a:p>
            <a:r>
              <a:rPr lang="en-US" dirty="0"/>
              <a:t>what about paralogs: is this all data or subset?</a:t>
            </a:r>
          </a:p>
          <a:p>
            <a:endParaRPr lang="en-US" dirty="0"/>
          </a:p>
          <a:p>
            <a:r>
              <a:rPr lang="en-US" dirty="0"/>
              <a:t>draft some questions to </a:t>
            </a:r>
            <a:r>
              <a:rPr lang="en-US" dirty="0" err="1"/>
              <a:t>chad</a:t>
            </a:r>
            <a:r>
              <a:rPr lang="en-US" dirty="0"/>
              <a:t> about where to pull single mutant </a:t>
            </a:r>
            <a:r>
              <a:rPr lang="en-US" dirty="0" err="1"/>
              <a:t>fitnesses</a:t>
            </a:r>
            <a:r>
              <a:rPr lang="en-US" dirty="0"/>
              <a:t> and double mutant </a:t>
            </a:r>
            <a:r>
              <a:rPr lang="en-US" dirty="0" err="1"/>
              <a:t>fitnesses</a:t>
            </a:r>
            <a:endParaRPr lang="en-US" dirty="0"/>
          </a:p>
          <a:p>
            <a:endParaRPr lang="en-US" dirty="0"/>
          </a:p>
          <a:p>
            <a:r>
              <a:rPr lang="en-US" dirty="0"/>
              <a:t>mrs3-mrs4 paralog pair, do those results change like ski7-hbs1</a:t>
            </a:r>
          </a:p>
        </p:txBody>
      </p:sp>
      <p:sp>
        <p:nvSpPr>
          <p:cNvPr id="4" name="Slide Number Placeholder 3"/>
          <p:cNvSpPr>
            <a:spLocks noGrp="1"/>
          </p:cNvSpPr>
          <p:nvPr>
            <p:ph type="sldNum" sz="quarter" idx="5"/>
          </p:nvPr>
        </p:nvSpPr>
        <p:spPr/>
        <p:txBody>
          <a:bodyPr/>
          <a:lstStyle/>
          <a:p>
            <a:fld id="{4966CB9B-264C-824C-B08F-850F289C237E}" type="slidenum">
              <a:rPr lang="en-US" smtClean="0"/>
              <a:t>33</a:t>
            </a:fld>
            <a:endParaRPr lang="en-US"/>
          </a:p>
        </p:txBody>
      </p:sp>
    </p:spTree>
    <p:extLst>
      <p:ext uri="{BB962C8B-B14F-4D97-AF65-F5344CB8AC3E}">
        <p14:creationId xmlns:p14="http://schemas.microsoft.com/office/powerpoint/2010/main" val="2406016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66CB9B-264C-824C-B08F-850F289C237E}" type="slidenum">
              <a:rPr lang="en-US" smtClean="0"/>
              <a:t>34</a:t>
            </a:fld>
            <a:endParaRPr lang="en-US"/>
          </a:p>
        </p:txBody>
      </p:sp>
    </p:spTree>
    <p:extLst>
      <p:ext uri="{BB962C8B-B14F-4D97-AF65-F5344CB8AC3E}">
        <p14:creationId xmlns:p14="http://schemas.microsoft.com/office/powerpoint/2010/main" val="112024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and we should </a:t>
            </a:r>
            <a:r>
              <a:rPr lang="en-US" dirty="0" err="1"/>
              <a:t>prolly</a:t>
            </a:r>
            <a:r>
              <a:rPr lang="en-US" dirty="0"/>
              <a:t> understand it</a:t>
            </a:r>
          </a:p>
        </p:txBody>
      </p:sp>
      <p:sp>
        <p:nvSpPr>
          <p:cNvPr id="4" name="Slide Number Placeholder 3"/>
          <p:cNvSpPr>
            <a:spLocks noGrp="1"/>
          </p:cNvSpPr>
          <p:nvPr>
            <p:ph type="sldNum" sz="quarter" idx="5"/>
          </p:nvPr>
        </p:nvSpPr>
        <p:spPr/>
        <p:txBody>
          <a:bodyPr/>
          <a:lstStyle/>
          <a:p>
            <a:fld id="{4966CB9B-264C-824C-B08F-850F289C237E}" type="slidenum">
              <a:rPr lang="en-US" smtClean="0"/>
              <a:t>19</a:t>
            </a:fld>
            <a:endParaRPr lang="en-US"/>
          </a:p>
        </p:txBody>
      </p:sp>
    </p:spTree>
    <p:extLst>
      <p:ext uri="{BB962C8B-B14F-4D97-AF65-F5344CB8AC3E}">
        <p14:creationId xmlns:p14="http://schemas.microsoft.com/office/powerpoint/2010/main" val="257500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spearman </a:t>
            </a:r>
            <a:r>
              <a:rPr lang="en-US" dirty="0" err="1"/>
              <a:t>corr</a:t>
            </a:r>
            <a:r>
              <a:rPr lang="en-US" dirty="0"/>
              <a:t> higher, how do ranks change?, list ranks in order, compare</a:t>
            </a:r>
          </a:p>
          <a:p>
            <a:endParaRPr lang="en-US" dirty="0"/>
          </a:p>
          <a:p>
            <a:r>
              <a:rPr lang="en-US" dirty="0"/>
              <a:t>just use the reported </a:t>
            </a:r>
            <a:r>
              <a:rPr lang="en-US" dirty="0" err="1"/>
              <a:t>dbl</a:t>
            </a:r>
            <a:r>
              <a:rPr lang="en-US" dirty="0"/>
              <a:t> mutant </a:t>
            </a:r>
            <a:r>
              <a:rPr lang="en-US" dirty="0" err="1"/>
              <a:t>fitnesses</a:t>
            </a:r>
            <a:r>
              <a:rPr lang="en-US" dirty="0"/>
              <a:t>, and compare their reported results with multiplicative formula</a:t>
            </a:r>
          </a:p>
          <a:p>
            <a:r>
              <a:rPr lang="en-US" dirty="0"/>
              <a:t>is there an additional measurement we aren’t using?</a:t>
            </a:r>
          </a:p>
          <a:p>
            <a:endParaRPr lang="en-US" dirty="0"/>
          </a:p>
          <a:p>
            <a:r>
              <a:rPr lang="en-US" dirty="0"/>
              <a:t>story: cumulant doesn’t measure multiplicative effects</a:t>
            </a:r>
          </a:p>
        </p:txBody>
      </p:sp>
      <p:sp>
        <p:nvSpPr>
          <p:cNvPr id="4" name="Slide Number Placeholder 3"/>
          <p:cNvSpPr>
            <a:spLocks noGrp="1"/>
          </p:cNvSpPr>
          <p:nvPr>
            <p:ph type="sldNum" sz="quarter" idx="5"/>
          </p:nvPr>
        </p:nvSpPr>
        <p:spPr/>
        <p:txBody>
          <a:bodyPr/>
          <a:lstStyle/>
          <a:p>
            <a:fld id="{4966CB9B-264C-824C-B08F-850F289C237E}" type="slidenum">
              <a:rPr lang="en-US" smtClean="0"/>
              <a:t>21</a:t>
            </a:fld>
            <a:endParaRPr lang="en-US"/>
          </a:p>
        </p:txBody>
      </p:sp>
    </p:spTree>
    <p:extLst>
      <p:ext uri="{BB962C8B-B14F-4D97-AF65-F5344CB8AC3E}">
        <p14:creationId xmlns:p14="http://schemas.microsoft.com/office/powerpoint/2010/main" val="124733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strange and we should </a:t>
            </a:r>
            <a:r>
              <a:rPr lang="en-US" dirty="0" err="1"/>
              <a:t>prolly</a:t>
            </a:r>
            <a:r>
              <a:rPr lang="en-US" dirty="0"/>
              <a:t> understand it</a:t>
            </a:r>
          </a:p>
        </p:txBody>
      </p:sp>
      <p:sp>
        <p:nvSpPr>
          <p:cNvPr id="4" name="Slide Number Placeholder 3"/>
          <p:cNvSpPr>
            <a:spLocks noGrp="1"/>
          </p:cNvSpPr>
          <p:nvPr>
            <p:ph type="sldNum" sz="quarter" idx="5"/>
          </p:nvPr>
        </p:nvSpPr>
        <p:spPr/>
        <p:txBody>
          <a:bodyPr/>
          <a:lstStyle/>
          <a:p>
            <a:fld id="{4966CB9B-264C-824C-B08F-850F289C237E}" type="slidenum">
              <a:rPr lang="en-US" smtClean="0"/>
              <a:t>23</a:t>
            </a:fld>
            <a:endParaRPr lang="en-US"/>
          </a:p>
        </p:txBody>
      </p:sp>
    </p:spTree>
    <p:extLst>
      <p:ext uri="{BB962C8B-B14F-4D97-AF65-F5344CB8AC3E}">
        <p14:creationId xmlns:p14="http://schemas.microsoft.com/office/powerpoint/2010/main" val="94096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multiplicative is significant but cumulant not, are these less likely to be in protein complexes (physical interactions)</a:t>
            </a:r>
          </a:p>
        </p:txBody>
      </p:sp>
      <p:sp>
        <p:nvSpPr>
          <p:cNvPr id="4" name="Slide Number Placeholder 3"/>
          <p:cNvSpPr>
            <a:spLocks noGrp="1"/>
          </p:cNvSpPr>
          <p:nvPr>
            <p:ph type="sldNum" sz="quarter" idx="5"/>
          </p:nvPr>
        </p:nvSpPr>
        <p:spPr/>
        <p:txBody>
          <a:bodyPr/>
          <a:lstStyle/>
          <a:p>
            <a:fld id="{4966CB9B-264C-824C-B08F-850F289C237E}" type="slidenum">
              <a:rPr lang="en-US" smtClean="0"/>
              <a:t>25</a:t>
            </a:fld>
            <a:endParaRPr lang="en-US"/>
          </a:p>
        </p:txBody>
      </p:sp>
    </p:spTree>
    <p:extLst>
      <p:ext uri="{BB962C8B-B14F-4D97-AF65-F5344CB8AC3E}">
        <p14:creationId xmlns:p14="http://schemas.microsoft.com/office/powerpoint/2010/main" val="108858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pairwise signal is strong, then triple signal </a:t>
            </a:r>
            <a:r>
              <a:rPr lang="en-US" dirty="0" err="1"/>
              <a:t>Iis</a:t>
            </a:r>
            <a:r>
              <a:rPr lang="en-US" dirty="0"/>
              <a:t> strong, i.e. if there’s experimental noise, underestimate digenic score would overestimate </a:t>
            </a:r>
            <a:r>
              <a:rPr lang="en-US" dirty="0" err="1"/>
              <a:t>trigenic</a:t>
            </a:r>
            <a:r>
              <a:rPr lang="en-US" dirty="0"/>
              <a:t> score</a:t>
            </a:r>
          </a:p>
          <a:p>
            <a:r>
              <a:rPr lang="en-US" dirty="0"/>
              <a:t>do they have physical </a:t>
            </a:r>
            <a:r>
              <a:rPr lang="en-US" dirty="0" err="1"/>
              <a:t>interctions</a:t>
            </a:r>
            <a:r>
              <a:rPr lang="en-US" dirty="0"/>
              <a:t>, see database for physical interactions, look at correspondence b/t physical and genetic interactions</a:t>
            </a:r>
          </a:p>
          <a:p>
            <a:r>
              <a:rPr lang="en-US" dirty="0"/>
              <a:t>protein complexes</a:t>
            </a:r>
          </a:p>
          <a:p>
            <a:endParaRPr lang="en-US" dirty="0"/>
          </a:p>
          <a:p>
            <a:r>
              <a:rPr lang="en-US" dirty="0"/>
              <a:t>linear regression to see if not accurately estimating digenic score leads to over/under </a:t>
            </a:r>
            <a:r>
              <a:rPr lang="en-US" dirty="0" err="1"/>
              <a:t>estiamtion</a:t>
            </a:r>
            <a:r>
              <a:rPr lang="en-US" dirty="0"/>
              <a:t> of </a:t>
            </a:r>
            <a:r>
              <a:rPr lang="en-US" dirty="0" err="1"/>
              <a:t>trigenic</a:t>
            </a:r>
            <a:r>
              <a:rPr lang="en-US" dirty="0"/>
              <a:t> score. e.g. to explain many </a:t>
            </a:r>
            <a:r>
              <a:rPr lang="en-US" dirty="0" err="1"/>
              <a:t>trigenic</a:t>
            </a:r>
            <a:r>
              <a:rPr lang="en-US" dirty="0"/>
              <a:t> scores that all have same 2 genes, could correcting them by some constant make them all insignificant</a:t>
            </a:r>
          </a:p>
          <a:p>
            <a:endParaRPr lang="en-US" dirty="0"/>
          </a:p>
          <a:p>
            <a:r>
              <a:rPr lang="en-US" dirty="0"/>
              <a:t>our list is “better” than their list in terms of…. how do they claim that their list is reasonable, what analyses do they do? see 2018 and 2020 papers</a:t>
            </a:r>
          </a:p>
        </p:txBody>
      </p:sp>
      <p:sp>
        <p:nvSpPr>
          <p:cNvPr id="4" name="Slide Number Placeholder 3"/>
          <p:cNvSpPr>
            <a:spLocks noGrp="1"/>
          </p:cNvSpPr>
          <p:nvPr>
            <p:ph type="sldNum" sz="quarter" idx="5"/>
          </p:nvPr>
        </p:nvSpPr>
        <p:spPr/>
        <p:txBody>
          <a:bodyPr/>
          <a:lstStyle/>
          <a:p>
            <a:fld id="{4966CB9B-264C-824C-B08F-850F289C237E}" type="slidenum">
              <a:rPr lang="en-US" smtClean="0"/>
              <a:t>27</a:t>
            </a:fld>
            <a:endParaRPr lang="en-US"/>
          </a:p>
        </p:txBody>
      </p:sp>
    </p:spTree>
    <p:extLst>
      <p:ext uri="{BB962C8B-B14F-4D97-AF65-F5344CB8AC3E}">
        <p14:creationId xmlns:p14="http://schemas.microsoft.com/office/powerpoint/2010/main" val="397161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contingency table</a:t>
            </a:r>
          </a:p>
          <a:p>
            <a:r>
              <a:rPr lang="en-US" dirty="0"/>
              <a:t>–positive, no effect, negative</a:t>
            </a:r>
          </a:p>
          <a:p>
            <a:endParaRPr lang="en-US" dirty="0"/>
          </a:p>
          <a:p>
            <a:r>
              <a:rPr lang="en-US" dirty="0" err="1"/>
              <a:t>dbl</a:t>
            </a:r>
            <a:r>
              <a:rPr lang="en-US" dirty="0"/>
              <a:t> mutant to validate false negatives, redo it and get better estimates? lower false positive and lower false negative rates?</a:t>
            </a:r>
          </a:p>
        </p:txBody>
      </p:sp>
      <p:sp>
        <p:nvSpPr>
          <p:cNvPr id="4" name="Slide Number Placeholder 3"/>
          <p:cNvSpPr>
            <a:spLocks noGrp="1"/>
          </p:cNvSpPr>
          <p:nvPr>
            <p:ph type="sldNum" sz="quarter" idx="5"/>
          </p:nvPr>
        </p:nvSpPr>
        <p:spPr/>
        <p:txBody>
          <a:bodyPr/>
          <a:lstStyle/>
          <a:p>
            <a:fld id="{4966CB9B-264C-824C-B08F-850F289C237E}" type="slidenum">
              <a:rPr lang="en-US" smtClean="0"/>
              <a:t>29</a:t>
            </a:fld>
            <a:endParaRPr lang="en-US"/>
          </a:p>
        </p:txBody>
      </p:sp>
    </p:spTree>
    <p:extLst>
      <p:ext uri="{BB962C8B-B14F-4D97-AF65-F5344CB8AC3E}">
        <p14:creationId xmlns:p14="http://schemas.microsoft.com/office/powerpoint/2010/main" val="403126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change pairwise genetic score does interaction go away</a:t>
            </a:r>
          </a:p>
          <a:p>
            <a:endParaRPr lang="en-US" dirty="0"/>
          </a:p>
          <a:p>
            <a:r>
              <a:rPr lang="en-US" dirty="0" err="1"/>
              <a:t>e_ij</a:t>
            </a:r>
            <a:r>
              <a:rPr lang="en-US" dirty="0"/>
              <a:t> + delta makes many </a:t>
            </a:r>
            <a:r>
              <a:rPr lang="en-US" dirty="0" err="1"/>
              <a:t>trigenic</a:t>
            </a:r>
            <a:r>
              <a:rPr lang="en-US" dirty="0"/>
              <a:t> scores </a:t>
            </a:r>
            <a:r>
              <a:rPr lang="en-US" dirty="0" err="1"/>
              <a:t>disappaear</a:t>
            </a:r>
            <a:endParaRPr lang="en-US" dirty="0"/>
          </a:p>
          <a:p>
            <a:r>
              <a:rPr lang="en-US" dirty="0"/>
              <a:t>robustness analysis, are </a:t>
            </a:r>
            <a:r>
              <a:rPr lang="en-US" dirty="0" err="1"/>
              <a:t>tigenic</a:t>
            </a:r>
            <a:r>
              <a:rPr lang="en-US" dirty="0"/>
              <a:t> scores stable under some small perturbation of pairwise scores</a:t>
            </a:r>
          </a:p>
        </p:txBody>
      </p:sp>
      <p:sp>
        <p:nvSpPr>
          <p:cNvPr id="4" name="Slide Number Placeholder 3"/>
          <p:cNvSpPr>
            <a:spLocks noGrp="1"/>
          </p:cNvSpPr>
          <p:nvPr>
            <p:ph type="sldNum" sz="quarter" idx="5"/>
          </p:nvPr>
        </p:nvSpPr>
        <p:spPr/>
        <p:txBody>
          <a:bodyPr/>
          <a:lstStyle/>
          <a:p>
            <a:fld id="{4966CB9B-264C-824C-B08F-850F289C237E}" type="slidenum">
              <a:rPr lang="en-US" smtClean="0"/>
              <a:t>30</a:t>
            </a:fld>
            <a:endParaRPr lang="en-US"/>
          </a:p>
        </p:txBody>
      </p:sp>
    </p:spTree>
    <p:extLst>
      <p:ext uri="{BB962C8B-B14F-4D97-AF65-F5344CB8AC3E}">
        <p14:creationId xmlns:p14="http://schemas.microsoft.com/office/powerpoint/2010/main" val="85640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exactly did they classify physical interactions</a:t>
            </a:r>
          </a:p>
        </p:txBody>
      </p:sp>
      <p:sp>
        <p:nvSpPr>
          <p:cNvPr id="4" name="Slide Number Placeholder 3"/>
          <p:cNvSpPr>
            <a:spLocks noGrp="1"/>
          </p:cNvSpPr>
          <p:nvPr>
            <p:ph type="sldNum" sz="quarter" idx="5"/>
          </p:nvPr>
        </p:nvSpPr>
        <p:spPr/>
        <p:txBody>
          <a:bodyPr/>
          <a:lstStyle/>
          <a:p>
            <a:fld id="{4966CB9B-264C-824C-B08F-850F289C237E}" type="slidenum">
              <a:rPr lang="en-US" smtClean="0"/>
              <a:t>31</a:t>
            </a:fld>
            <a:endParaRPr lang="en-US"/>
          </a:p>
        </p:txBody>
      </p:sp>
    </p:spTree>
    <p:extLst>
      <p:ext uri="{BB962C8B-B14F-4D97-AF65-F5344CB8AC3E}">
        <p14:creationId xmlns:p14="http://schemas.microsoft.com/office/powerpoint/2010/main" val="82097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DBB5-4F0E-BA6B-0D76-914419C75D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D26423-C61E-A317-A511-D522787D5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FFDAB7-6C9E-C147-3006-89BC29C944CE}"/>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5" name="Footer Placeholder 4">
            <a:extLst>
              <a:ext uri="{FF2B5EF4-FFF2-40B4-BE49-F238E27FC236}">
                <a16:creationId xmlns:a16="http://schemas.microsoft.com/office/drawing/2014/main" id="{A883B565-5D21-5FFE-6517-98AD367323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17BD2-5DF8-FCB3-1B8B-AA5A1DFE1033}"/>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24351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3061-DF24-09F4-954E-504EBDE6D5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A18141-E142-FB55-1471-D05848A81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56437-AFD7-0977-4039-6487FD31B11A}"/>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5" name="Footer Placeholder 4">
            <a:extLst>
              <a:ext uri="{FF2B5EF4-FFF2-40B4-BE49-F238E27FC236}">
                <a16:creationId xmlns:a16="http://schemas.microsoft.com/office/drawing/2014/main" id="{1BAB07F1-8CCE-C0FE-F2FB-82F620D8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19692-5ECC-8064-F130-4C748DD90748}"/>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2896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42BF78-4514-4234-8648-CC10CBDAF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88A87-684E-00FD-8141-B6396737F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6D1C1-FD4F-D577-5889-681FF0EDCD04}"/>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5" name="Footer Placeholder 4">
            <a:extLst>
              <a:ext uri="{FF2B5EF4-FFF2-40B4-BE49-F238E27FC236}">
                <a16:creationId xmlns:a16="http://schemas.microsoft.com/office/drawing/2014/main" id="{1F39BDA9-B154-87A7-9414-0394BC268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F67C1-9D85-6E39-ED69-BAAED9B9AEEB}"/>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3610943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109C-5748-5B5D-7DE4-C5E3B706A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7FD4B-F341-8D40-1D2F-FED701D35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18A3A-9150-F512-E694-C4BFFC28B726}"/>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5" name="Footer Placeholder 4">
            <a:extLst>
              <a:ext uri="{FF2B5EF4-FFF2-40B4-BE49-F238E27FC236}">
                <a16:creationId xmlns:a16="http://schemas.microsoft.com/office/drawing/2014/main" id="{AC506FED-15EC-66BD-C26C-1A5665A0B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B9079-198D-DF94-7CA9-48B0D5E5A473}"/>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6650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6376-83E6-6EB9-BB84-C573D255F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87DEB1-E97B-EB10-848A-10D95EA3F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FD709A-177A-37E9-3EE2-B9641E17EC19}"/>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5" name="Footer Placeholder 4">
            <a:extLst>
              <a:ext uri="{FF2B5EF4-FFF2-40B4-BE49-F238E27FC236}">
                <a16:creationId xmlns:a16="http://schemas.microsoft.com/office/drawing/2014/main" id="{FA572113-5811-EC6D-4BFF-FDF8AB879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A0A23-7545-0527-5D34-776816618FBA}"/>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93793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24FD-8945-78B4-32B9-EE3A1CA44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C2B6E7-4988-9807-320E-9FB448D7A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AA8814-1A42-1006-B5E6-BAA7A318A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F4E23-C6BA-0C30-B965-061CD8898042}"/>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6" name="Footer Placeholder 5">
            <a:extLst>
              <a:ext uri="{FF2B5EF4-FFF2-40B4-BE49-F238E27FC236}">
                <a16:creationId xmlns:a16="http://schemas.microsoft.com/office/drawing/2014/main" id="{946CCAD9-CFF2-DE80-8E20-382E34549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BFB9E-DF22-1B67-CB93-9F5653CA2632}"/>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61205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DBF1-4099-F2ED-786D-3A98B64772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CD3053-60F5-2828-1DFB-15F692544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C69C0-B979-97BC-44BC-CEF38D0A39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B7DCCA-2977-B1FC-6078-900423A48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06BFC-85C6-BCDC-CA6A-5BD851B78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07D180-696B-9E4F-6791-29477F3BFA19}"/>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8" name="Footer Placeholder 7">
            <a:extLst>
              <a:ext uri="{FF2B5EF4-FFF2-40B4-BE49-F238E27FC236}">
                <a16:creationId xmlns:a16="http://schemas.microsoft.com/office/drawing/2014/main" id="{8F0B9359-B9C8-8AAE-BBBC-6A19E8A99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A6A68-A18A-56C1-A031-06C291951338}"/>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339830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8045-77E2-3367-B42F-61C04B7E38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C17355-2F5A-8E09-78CE-CCEF1AE6365C}"/>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4" name="Footer Placeholder 3">
            <a:extLst>
              <a:ext uri="{FF2B5EF4-FFF2-40B4-BE49-F238E27FC236}">
                <a16:creationId xmlns:a16="http://schemas.microsoft.com/office/drawing/2014/main" id="{2526BF35-2A5B-CA7A-F33F-AB6F6128C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3B754-FDBE-66AD-E5D5-132D98936B34}"/>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7016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C24D9-C05B-065E-CA08-02B34B1CA312}"/>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3" name="Footer Placeholder 2">
            <a:extLst>
              <a:ext uri="{FF2B5EF4-FFF2-40B4-BE49-F238E27FC236}">
                <a16:creationId xmlns:a16="http://schemas.microsoft.com/office/drawing/2014/main" id="{07D2A194-F678-E2F4-ADB6-8394E08B63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55B3F7-FCD4-A6A9-90BA-97D99115E87A}"/>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282101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D221-89D3-0103-8E97-AF46285DB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C1F34-59BE-46E8-7A0B-BDADFB6DC3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A8F390-499F-6ACC-0407-B879E8DA9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FF3B9-5DD0-CF28-09F3-4C5EEC6ACA42}"/>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6" name="Footer Placeholder 5">
            <a:extLst>
              <a:ext uri="{FF2B5EF4-FFF2-40B4-BE49-F238E27FC236}">
                <a16:creationId xmlns:a16="http://schemas.microsoft.com/office/drawing/2014/main" id="{21514CEA-B8D2-5203-CA40-11E8BE835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ACDFC-FD1F-7AB8-6BF5-7F2E39470BE1}"/>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62406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5E65-76C1-7911-5BC4-985E1986B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19588-01A3-DA70-177B-C1E39F63C2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60DE13-27CF-9C9F-3FD2-D0A550D20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70490-5A72-A6A1-8FFE-06CF99B2496D}"/>
              </a:ext>
            </a:extLst>
          </p:cNvPr>
          <p:cNvSpPr>
            <a:spLocks noGrp="1"/>
          </p:cNvSpPr>
          <p:nvPr>
            <p:ph type="dt" sz="half" idx="10"/>
          </p:nvPr>
        </p:nvSpPr>
        <p:spPr/>
        <p:txBody>
          <a:bodyPr/>
          <a:lstStyle/>
          <a:p>
            <a:fld id="{3EFD25D9-D117-F747-8A2A-6AA688CEC479}" type="datetimeFigureOut">
              <a:rPr lang="en-US" smtClean="0"/>
              <a:t>7/19/22</a:t>
            </a:fld>
            <a:endParaRPr lang="en-US"/>
          </a:p>
        </p:txBody>
      </p:sp>
      <p:sp>
        <p:nvSpPr>
          <p:cNvPr id="6" name="Footer Placeholder 5">
            <a:extLst>
              <a:ext uri="{FF2B5EF4-FFF2-40B4-BE49-F238E27FC236}">
                <a16:creationId xmlns:a16="http://schemas.microsoft.com/office/drawing/2014/main" id="{A620DF41-C5E5-4964-0A1C-B9B8FCA6B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FD19B-AA8D-BE39-CCF3-47EA54B4C90E}"/>
              </a:ext>
            </a:extLst>
          </p:cNvPr>
          <p:cNvSpPr>
            <a:spLocks noGrp="1"/>
          </p:cNvSpPr>
          <p:nvPr>
            <p:ph type="sldNum" sz="quarter" idx="12"/>
          </p:nvPr>
        </p:nvSpPr>
        <p:spPr/>
        <p:txBody>
          <a:bodyPr/>
          <a:lstStyle/>
          <a:p>
            <a:fld id="{F9B317B6-25E2-F041-8412-420CDDB4DB33}" type="slidenum">
              <a:rPr lang="en-US" smtClean="0"/>
              <a:t>‹#›</a:t>
            </a:fld>
            <a:endParaRPr lang="en-US"/>
          </a:p>
        </p:txBody>
      </p:sp>
    </p:spTree>
    <p:extLst>
      <p:ext uri="{BB962C8B-B14F-4D97-AF65-F5344CB8AC3E}">
        <p14:creationId xmlns:p14="http://schemas.microsoft.com/office/powerpoint/2010/main" val="163014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30259F-8CD7-A969-F9EE-EA63AF9B0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7A852F-A25E-34F3-4931-43518B2E2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A932A-5C50-78B7-70C1-753E642A8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D25D9-D117-F747-8A2A-6AA688CEC479}" type="datetimeFigureOut">
              <a:rPr lang="en-US" smtClean="0"/>
              <a:t>7/19/22</a:t>
            </a:fld>
            <a:endParaRPr lang="en-US"/>
          </a:p>
        </p:txBody>
      </p:sp>
      <p:sp>
        <p:nvSpPr>
          <p:cNvPr id="5" name="Footer Placeholder 4">
            <a:extLst>
              <a:ext uri="{FF2B5EF4-FFF2-40B4-BE49-F238E27FC236}">
                <a16:creationId xmlns:a16="http://schemas.microsoft.com/office/drawing/2014/main" id="{54FF2BE5-D42B-F4FA-D2EB-0CDE62E20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990465-92B0-AD97-D2E9-1F5A1C4FE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317B6-25E2-F041-8412-420CDDB4DB33}" type="slidenum">
              <a:rPr lang="en-US" smtClean="0"/>
              <a:t>‹#›</a:t>
            </a:fld>
            <a:endParaRPr lang="en-US"/>
          </a:p>
        </p:txBody>
      </p:sp>
    </p:spTree>
    <p:extLst>
      <p:ext uri="{BB962C8B-B14F-4D97-AF65-F5344CB8AC3E}">
        <p14:creationId xmlns:p14="http://schemas.microsoft.com/office/powerpoint/2010/main" val="257338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63.png"/><Relationship Id="rId7"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3" Type="http://schemas.openxmlformats.org/officeDocument/2006/relationships/image" Target="../media/image82.png"/><Relationship Id="rId3" Type="http://schemas.openxmlformats.org/officeDocument/2006/relationships/image" Target="../media/image81.png"/><Relationship Id="rId12" Type="http://schemas.openxmlformats.org/officeDocument/2006/relationships/image" Target="../media/image14.png"/><Relationship Id="rId2" Type="http://schemas.openxmlformats.org/officeDocument/2006/relationships/image" Target="../media/image80.png"/><Relationship Id="rId1" Type="http://schemas.openxmlformats.org/officeDocument/2006/relationships/slideLayout" Target="../slideLayouts/slideLayout2.xml"/><Relationship Id="rId11" Type="http://schemas.openxmlformats.org/officeDocument/2006/relationships/image" Target="../media/image13.png"/><Relationship Id="rId10" Type="http://schemas.openxmlformats.org/officeDocument/2006/relationships/image" Target="../media/image12.png"/><Relationship Id="rId9"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7.png"/><Relationship Id="rId21" Type="http://schemas.openxmlformats.org/officeDocument/2006/relationships/image" Target="../media/image28.png"/><Relationship Id="rId7" Type="http://schemas.openxmlformats.org/officeDocument/2006/relationships/image" Target="../media/image10.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300.png"/><Relationship Id="rId5" Type="http://schemas.openxmlformats.org/officeDocument/2006/relationships/image" Target="../media/image8.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3.png"/><Relationship Id="rId19"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12.png"/><Relationship Id="rId14" Type="http://schemas.openxmlformats.org/officeDocument/2006/relationships/image" Target="../media/image21.png"/><Relationship Id="rId22"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2.png"/><Relationship Id="rId18" Type="http://schemas.openxmlformats.org/officeDocument/2006/relationships/image" Target="../media/image34.png"/><Relationship Id="rId3" Type="http://schemas.openxmlformats.org/officeDocument/2006/relationships/image" Target="../media/image8.png"/><Relationship Id="rId21" Type="http://schemas.openxmlformats.org/officeDocument/2006/relationships/image" Target="../media/image37.png"/><Relationship Id="rId7" Type="http://schemas.openxmlformats.org/officeDocument/2006/relationships/image" Target="../media/image12.png"/><Relationship Id="rId12" Type="http://schemas.openxmlformats.org/officeDocument/2006/relationships/image" Target="../media/image21.png"/><Relationship Id="rId17" Type="http://schemas.openxmlformats.org/officeDocument/2006/relationships/image" Target="../media/image33.png"/><Relationship Id="rId2" Type="http://schemas.openxmlformats.org/officeDocument/2006/relationships/image" Target="../media/image320.png"/><Relationship Id="rId16" Type="http://schemas.openxmlformats.org/officeDocument/2006/relationships/image" Target="../media/image25.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0.png"/><Relationship Id="rId5" Type="http://schemas.openxmlformats.org/officeDocument/2006/relationships/image" Target="../media/image10.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3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yeast knockout analyses</a:t>
            </a:r>
          </a:p>
        </p:txBody>
      </p:sp>
      <p:sp>
        <p:nvSpPr>
          <p:cNvPr id="3" name="Subtitle 2">
            <a:extLst>
              <a:ext uri="{FF2B5EF4-FFF2-40B4-BE49-F238E27FC236}">
                <a16:creationId xmlns:a16="http://schemas.microsoft.com/office/drawing/2014/main" id="{F437089C-8AD1-B347-3ECE-AB703E37EC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23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3C1F-4E85-BED6-4DA3-92B55DFE6AE6}"/>
              </a:ext>
            </a:extLst>
          </p:cNvPr>
          <p:cNvPicPr>
            <a:picLocks noChangeAspect="1"/>
          </p:cNvPicPr>
          <p:nvPr/>
        </p:nvPicPr>
        <p:blipFill>
          <a:blip r:embed="rId2"/>
          <a:stretch>
            <a:fillRect/>
          </a:stretch>
        </p:blipFill>
        <p:spPr>
          <a:xfrm>
            <a:off x="0" y="689238"/>
            <a:ext cx="11963400" cy="4610100"/>
          </a:xfrm>
          <a:prstGeom prst="rect">
            <a:avLst/>
          </a:prstGeom>
        </p:spPr>
      </p:pic>
      <p:sp>
        <p:nvSpPr>
          <p:cNvPr id="50" name="TextBox 49">
            <a:extLst>
              <a:ext uri="{FF2B5EF4-FFF2-40B4-BE49-F238E27FC236}">
                <a16:creationId xmlns:a16="http://schemas.microsoft.com/office/drawing/2014/main" id="{2749758E-9C6F-3C4A-8B3F-CA0D5CD993DD}"/>
              </a:ext>
            </a:extLst>
          </p:cNvPr>
          <p:cNvSpPr txBox="1"/>
          <p:nvPr/>
        </p:nvSpPr>
        <p:spPr>
          <a:xfrm>
            <a:off x="0" y="23673"/>
            <a:ext cx="7943906" cy="523220"/>
          </a:xfrm>
          <a:prstGeom prst="rect">
            <a:avLst/>
          </a:prstGeom>
          <a:noFill/>
        </p:spPr>
        <p:txBody>
          <a:bodyPr wrap="none" rtlCol="0">
            <a:spAutoFit/>
          </a:bodyPr>
          <a:lstStyle/>
          <a:p>
            <a:r>
              <a:rPr lang="en-US" sz="2800" dirty="0" err="1"/>
              <a:t>Kuzmin</a:t>
            </a:r>
            <a:r>
              <a:rPr lang="en-US" sz="2800" dirty="0"/>
              <a:t> formula vs multiplicative and additive models</a:t>
            </a:r>
          </a:p>
        </p:txBody>
      </p:sp>
      <p:sp>
        <p:nvSpPr>
          <p:cNvPr id="12" name="TextBox 11">
            <a:extLst>
              <a:ext uri="{FF2B5EF4-FFF2-40B4-BE49-F238E27FC236}">
                <a16:creationId xmlns:a16="http://schemas.microsoft.com/office/drawing/2014/main" id="{0D9C5482-6DD5-E3D6-D1DA-8437413029A5}"/>
              </a:ext>
            </a:extLst>
          </p:cNvPr>
          <p:cNvSpPr txBox="1"/>
          <p:nvPr/>
        </p:nvSpPr>
        <p:spPr>
          <a:xfrm>
            <a:off x="0" y="5483221"/>
            <a:ext cx="847452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kuzmin</a:t>
            </a:r>
            <a:r>
              <a:rPr lang="en-US" dirty="0"/>
              <a:t> formula (</a:t>
            </a:r>
            <a:r>
              <a:rPr lang="en-US" dirty="0">
                <a:solidFill>
                  <a:srgbClr val="FF0000"/>
                </a:solidFill>
              </a:rPr>
              <a:t>red</a:t>
            </a:r>
            <a:r>
              <a:rPr lang="en-US" dirty="0"/>
              <a:t>) , additive model (black), multiplicative model (</a:t>
            </a:r>
            <a:r>
              <a:rPr lang="en-US" dirty="0">
                <a:solidFill>
                  <a:schemeClr val="accent1"/>
                </a:solidFill>
              </a:rPr>
              <a:t>blue</a:t>
            </a:r>
            <a:r>
              <a:rPr lang="en-US" dirty="0"/>
              <a:t>)</a:t>
            </a:r>
          </a:p>
          <a:p>
            <a:pPr marL="285750" indent="-285750">
              <a:buFont typeface="Arial" panose="020B0604020202020204" pitchFamily="34" charset="0"/>
              <a:buChar char="•"/>
            </a:pPr>
            <a:r>
              <a:rPr lang="en-US" dirty="0"/>
              <a:t>calculated significance threshold for multiplicative model using a quantile that corresponded to their cutoff value of -0.08 on their scale</a:t>
            </a:r>
          </a:p>
        </p:txBody>
      </p:sp>
      <p:sp>
        <p:nvSpPr>
          <p:cNvPr id="8" name="TextBox 7">
            <a:extLst>
              <a:ext uri="{FF2B5EF4-FFF2-40B4-BE49-F238E27FC236}">
                <a16:creationId xmlns:a16="http://schemas.microsoft.com/office/drawing/2014/main" id="{90BD85D8-65AC-F69D-2848-98630EBC3F78}"/>
              </a:ext>
            </a:extLst>
          </p:cNvPr>
          <p:cNvSpPr txBox="1"/>
          <p:nvPr/>
        </p:nvSpPr>
        <p:spPr>
          <a:xfrm>
            <a:off x="10353944" y="3291510"/>
            <a:ext cx="1415143" cy="923330"/>
          </a:xfrm>
          <a:prstGeom prst="rect">
            <a:avLst/>
          </a:prstGeom>
          <a:noFill/>
        </p:spPr>
        <p:txBody>
          <a:bodyPr wrap="square" rtlCol="0">
            <a:spAutoFit/>
          </a:bodyPr>
          <a:lstStyle/>
          <a:p>
            <a:pPr algn="ctr"/>
            <a:r>
              <a:rPr lang="en-US" dirty="0"/>
              <a:t>Pearson correlation: 0.58574</a:t>
            </a:r>
          </a:p>
        </p:txBody>
      </p:sp>
      <p:sp>
        <p:nvSpPr>
          <p:cNvPr id="4" name="TextBox 3">
            <a:extLst>
              <a:ext uri="{FF2B5EF4-FFF2-40B4-BE49-F238E27FC236}">
                <a16:creationId xmlns:a16="http://schemas.microsoft.com/office/drawing/2014/main" id="{C58BC9E9-ED48-2F6D-179F-9830242F2B89}"/>
              </a:ext>
            </a:extLst>
          </p:cNvPr>
          <p:cNvSpPr txBox="1"/>
          <p:nvPr/>
        </p:nvSpPr>
        <p:spPr>
          <a:xfrm>
            <a:off x="8474529" y="5483221"/>
            <a:ext cx="371747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dashed lines: significance thresholds</a:t>
            </a:r>
          </a:p>
          <a:p>
            <a:pPr marL="285750" indent="-285750">
              <a:buFont typeface="Arial" panose="020B0604020202020204" pitchFamily="34" charset="0"/>
              <a:buChar char="•"/>
            </a:pPr>
            <a:r>
              <a:rPr lang="en-US" sz="1400" dirty="0"/>
              <a:t>black dashed lines: value where epistasis switches signs from negative to positive</a:t>
            </a:r>
          </a:p>
        </p:txBody>
      </p:sp>
    </p:spTree>
    <p:extLst>
      <p:ext uri="{BB962C8B-B14F-4D97-AF65-F5344CB8AC3E}">
        <p14:creationId xmlns:p14="http://schemas.microsoft.com/office/powerpoint/2010/main" val="229967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91FE2-DDA0-C235-65C5-DFC883F1FEF7}"/>
              </a:ext>
            </a:extLst>
          </p:cNvPr>
          <p:cNvPicPr>
            <a:picLocks noChangeAspect="1"/>
          </p:cNvPicPr>
          <p:nvPr/>
        </p:nvPicPr>
        <p:blipFill>
          <a:blip r:embed="rId2"/>
          <a:stretch>
            <a:fillRect/>
          </a:stretch>
        </p:blipFill>
        <p:spPr>
          <a:xfrm>
            <a:off x="0" y="650776"/>
            <a:ext cx="12065000" cy="4610100"/>
          </a:xfrm>
          <a:prstGeom prst="rect">
            <a:avLst/>
          </a:prstGeom>
        </p:spPr>
      </p:pic>
      <p:sp>
        <p:nvSpPr>
          <p:cNvPr id="8" name="TextBox 7">
            <a:extLst>
              <a:ext uri="{FF2B5EF4-FFF2-40B4-BE49-F238E27FC236}">
                <a16:creationId xmlns:a16="http://schemas.microsoft.com/office/drawing/2014/main" id="{90BD85D8-65AC-F69D-2848-98630EBC3F78}"/>
              </a:ext>
            </a:extLst>
          </p:cNvPr>
          <p:cNvSpPr txBox="1"/>
          <p:nvPr/>
        </p:nvSpPr>
        <p:spPr>
          <a:xfrm>
            <a:off x="10174959" y="3216726"/>
            <a:ext cx="1415143" cy="923330"/>
          </a:xfrm>
          <a:prstGeom prst="rect">
            <a:avLst/>
          </a:prstGeom>
          <a:noFill/>
        </p:spPr>
        <p:txBody>
          <a:bodyPr wrap="square" rtlCol="0">
            <a:spAutoFit/>
          </a:bodyPr>
          <a:lstStyle/>
          <a:p>
            <a:pPr algn="ctr"/>
            <a:r>
              <a:rPr lang="en-US" dirty="0"/>
              <a:t>Pearson correlation: 0.5235</a:t>
            </a:r>
          </a:p>
        </p:txBody>
      </p:sp>
      <p:sp>
        <p:nvSpPr>
          <p:cNvPr id="9" name="TextBox 8">
            <a:extLst>
              <a:ext uri="{FF2B5EF4-FFF2-40B4-BE49-F238E27FC236}">
                <a16:creationId xmlns:a16="http://schemas.microsoft.com/office/drawing/2014/main" id="{C74ED905-39D8-F6DE-18F1-F991714F748A}"/>
              </a:ext>
            </a:extLst>
          </p:cNvPr>
          <p:cNvSpPr txBox="1"/>
          <p:nvPr/>
        </p:nvSpPr>
        <p:spPr>
          <a:xfrm>
            <a:off x="0" y="5483221"/>
            <a:ext cx="8474529" cy="923330"/>
          </a:xfrm>
          <a:prstGeom prst="rect">
            <a:avLst/>
          </a:prstGeom>
          <a:noFill/>
        </p:spPr>
        <p:txBody>
          <a:bodyPr wrap="square" rtlCol="0">
            <a:spAutoFit/>
          </a:bodyPr>
          <a:lstStyle/>
          <a:p>
            <a:pPr marL="285750" indent="-285750">
              <a:buFont typeface="Arial" panose="020B0604020202020204" pitchFamily="34" charset="0"/>
              <a:buChar char="•"/>
            </a:pPr>
            <a:r>
              <a:rPr lang="en-US" dirty="0" err="1"/>
              <a:t>kuzmin</a:t>
            </a:r>
            <a:r>
              <a:rPr lang="en-US" dirty="0"/>
              <a:t> formula (</a:t>
            </a:r>
            <a:r>
              <a:rPr lang="en-US" dirty="0">
                <a:solidFill>
                  <a:srgbClr val="FF0000"/>
                </a:solidFill>
              </a:rPr>
              <a:t>red</a:t>
            </a:r>
            <a:r>
              <a:rPr lang="en-US" dirty="0"/>
              <a:t>) , additive model (black), multiplicative model (</a:t>
            </a:r>
            <a:r>
              <a:rPr lang="en-US" dirty="0">
                <a:solidFill>
                  <a:schemeClr val="accent1"/>
                </a:solidFill>
              </a:rPr>
              <a:t>blue</a:t>
            </a:r>
            <a:r>
              <a:rPr lang="en-US" dirty="0"/>
              <a:t>)</a:t>
            </a:r>
          </a:p>
          <a:p>
            <a:pPr marL="285750" indent="-285750">
              <a:buFont typeface="Arial" panose="020B0604020202020204" pitchFamily="34" charset="0"/>
              <a:buChar char="•"/>
            </a:pPr>
            <a:r>
              <a:rPr lang="en-US" dirty="0"/>
              <a:t>calculated significance threshold for multiplicative model using a quantile that corresponded to their cutoff value of -0.08 on their scale</a:t>
            </a:r>
          </a:p>
        </p:txBody>
      </p:sp>
      <p:sp>
        <p:nvSpPr>
          <p:cNvPr id="10" name="TextBox 9">
            <a:extLst>
              <a:ext uri="{FF2B5EF4-FFF2-40B4-BE49-F238E27FC236}">
                <a16:creationId xmlns:a16="http://schemas.microsoft.com/office/drawing/2014/main" id="{A7180731-2A52-86A0-497E-80AEB0F04DF4}"/>
              </a:ext>
            </a:extLst>
          </p:cNvPr>
          <p:cNvSpPr txBox="1"/>
          <p:nvPr/>
        </p:nvSpPr>
        <p:spPr>
          <a:xfrm>
            <a:off x="8474529" y="5483221"/>
            <a:ext cx="371747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red dashed lines: significance thresholds</a:t>
            </a:r>
          </a:p>
          <a:p>
            <a:pPr marL="285750" indent="-285750">
              <a:buFont typeface="Arial" panose="020B0604020202020204" pitchFamily="34" charset="0"/>
              <a:buChar char="•"/>
            </a:pPr>
            <a:r>
              <a:rPr lang="en-US" sz="1400" dirty="0"/>
              <a:t>black dashed lines: value where epistasis switches signs from negative to positive</a:t>
            </a:r>
          </a:p>
        </p:txBody>
      </p:sp>
      <p:sp>
        <p:nvSpPr>
          <p:cNvPr id="11" name="TextBox 10">
            <a:extLst>
              <a:ext uri="{FF2B5EF4-FFF2-40B4-BE49-F238E27FC236}">
                <a16:creationId xmlns:a16="http://schemas.microsoft.com/office/drawing/2014/main" id="{F58242B7-DA68-6561-2D16-F268F5AE3320}"/>
              </a:ext>
            </a:extLst>
          </p:cNvPr>
          <p:cNvSpPr txBox="1"/>
          <p:nvPr/>
        </p:nvSpPr>
        <p:spPr>
          <a:xfrm>
            <a:off x="0" y="23673"/>
            <a:ext cx="12475979" cy="523220"/>
          </a:xfrm>
          <a:prstGeom prst="rect">
            <a:avLst/>
          </a:prstGeom>
          <a:noFill/>
        </p:spPr>
        <p:txBody>
          <a:bodyPr wrap="none" rtlCol="0">
            <a:spAutoFit/>
          </a:bodyPr>
          <a:lstStyle/>
          <a:p>
            <a:r>
              <a:rPr lang="en-US" sz="2800" dirty="0"/>
              <a:t>same as previous slide, but only for their ~3k interactions they report as “significant”</a:t>
            </a:r>
          </a:p>
        </p:txBody>
      </p:sp>
    </p:spTree>
    <p:extLst>
      <p:ext uri="{BB962C8B-B14F-4D97-AF65-F5344CB8AC3E}">
        <p14:creationId xmlns:p14="http://schemas.microsoft.com/office/powerpoint/2010/main" val="3418697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FD50B0-9AE9-235E-17C2-6B2D67E4E6D5}"/>
              </a:ext>
            </a:extLst>
          </p:cNvPr>
          <p:cNvSpPr txBox="1"/>
          <p:nvPr/>
        </p:nvSpPr>
        <p:spPr>
          <a:xfrm>
            <a:off x="0" y="23673"/>
            <a:ext cx="3419462" cy="523220"/>
          </a:xfrm>
          <a:prstGeom prst="rect">
            <a:avLst/>
          </a:prstGeom>
          <a:noFill/>
        </p:spPr>
        <p:txBody>
          <a:bodyPr wrap="none" rtlCol="0">
            <a:spAutoFit/>
          </a:bodyPr>
          <a:lstStyle/>
          <a:p>
            <a:r>
              <a:rPr lang="en-US" sz="2800" dirty="0"/>
              <a:t>epistasis sign switches</a:t>
            </a:r>
          </a:p>
        </p:txBody>
      </p:sp>
      <p:graphicFrame>
        <p:nvGraphicFramePr>
          <p:cNvPr id="6" name="Table 6">
            <a:extLst>
              <a:ext uri="{FF2B5EF4-FFF2-40B4-BE49-F238E27FC236}">
                <a16:creationId xmlns:a16="http://schemas.microsoft.com/office/drawing/2014/main" id="{13817BB6-CC9F-2FC1-0B87-196D0DD7CD15}"/>
              </a:ext>
            </a:extLst>
          </p:cNvPr>
          <p:cNvGraphicFramePr>
            <a:graphicFrameLocks noGrp="1"/>
          </p:cNvGraphicFramePr>
          <p:nvPr>
            <p:extLst>
              <p:ext uri="{D42A27DB-BD31-4B8C-83A1-F6EECF244321}">
                <p14:modId xmlns:p14="http://schemas.microsoft.com/office/powerpoint/2010/main" val="4012484589"/>
              </p:ext>
            </p:extLst>
          </p:nvPr>
        </p:nvGraphicFramePr>
        <p:xfrm>
          <a:off x="850237" y="1988653"/>
          <a:ext cx="7864168" cy="1854200"/>
        </p:xfrm>
        <a:graphic>
          <a:graphicData uri="http://schemas.openxmlformats.org/drawingml/2006/table">
            <a:tbl>
              <a:tblPr firstRow="1" bandRow="1">
                <a:tableStyleId>{D7AC3CCA-C797-4891-BE02-D94E43425B78}</a:tableStyleId>
              </a:tblPr>
              <a:tblGrid>
                <a:gridCol w="1625600">
                  <a:extLst>
                    <a:ext uri="{9D8B030D-6E8A-4147-A177-3AD203B41FA5}">
                      <a16:colId xmlns:a16="http://schemas.microsoft.com/office/drawing/2014/main" val="217355821"/>
                    </a:ext>
                  </a:extLst>
                </a:gridCol>
                <a:gridCol w="1625600">
                  <a:extLst>
                    <a:ext uri="{9D8B030D-6E8A-4147-A177-3AD203B41FA5}">
                      <a16:colId xmlns:a16="http://schemas.microsoft.com/office/drawing/2014/main" val="3728690510"/>
                    </a:ext>
                  </a:extLst>
                </a:gridCol>
                <a:gridCol w="1625600">
                  <a:extLst>
                    <a:ext uri="{9D8B030D-6E8A-4147-A177-3AD203B41FA5}">
                      <a16:colId xmlns:a16="http://schemas.microsoft.com/office/drawing/2014/main" val="184788685"/>
                    </a:ext>
                  </a:extLst>
                </a:gridCol>
                <a:gridCol w="1895988">
                  <a:extLst>
                    <a:ext uri="{9D8B030D-6E8A-4147-A177-3AD203B41FA5}">
                      <a16:colId xmlns:a16="http://schemas.microsoft.com/office/drawing/2014/main" val="3269833537"/>
                    </a:ext>
                  </a:extLst>
                </a:gridCol>
                <a:gridCol w="1091380">
                  <a:extLst>
                    <a:ext uri="{9D8B030D-6E8A-4147-A177-3AD203B41FA5}">
                      <a16:colId xmlns:a16="http://schemas.microsoft.com/office/drawing/2014/main" val="3510310139"/>
                    </a:ext>
                  </a:extLst>
                </a:gridCol>
              </a:tblGrid>
              <a:tr h="370840">
                <a:tc rowSpan="2" gridSpan="2">
                  <a:txBody>
                    <a:bodyPr/>
                    <a:lstStyle/>
                    <a:p>
                      <a:pPr algn="ctr"/>
                      <a:endParaRPr lang="en-US" dirty="0"/>
                    </a:p>
                  </a:txBody>
                  <a:tcPr/>
                </a:tc>
                <a:tc rowSpan="2" hMerge="1">
                  <a:txBody>
                    <a:bodyPr/>
                    <a:lstStyle/>
                    <a:p>
                      <a:pPr algn="ctr"/>
                      <a:endParaRPr lang="en-US" dirty="0"/>
                    </a:p>
                  </a:txBody>
                  <a:tcPr/>
                </a:tc>
                <a:tc gridSpan="3">
                  <a:txBody>
                    <a:bodyPr/>
                    <a:lstStyle/>
                    <a:p>
                      <a:pPr algn="ctr"/>
                      <a:r>
                        <a:rPr lang="en-US" dirty="0"/>
                        <a:t>multiplicative model</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657201829"/>
                  </a:ext>
                </a:extLst>
              </a:tr>
              <a:tr h="370840">
                <a:tc gridSpan="2" vMerge="1">
                  <a:txBody>
                    <a:bodyPr/>
                    <a:lstStyle/>
                    <a:p>
                      <a:pPr algn="ctr"/>
                      <a:endParaRPr lang="en-US" dirty="0"/>
                    </a:p>
                  </a:txBody>
                  <a:tcPr/>
                </a:tc>
                <a:tc hMerge="1" vMerge="1">
                  <a:txBody>
                    <a:bodyPr/>
                    <a:lstStyle/>
                    <a:p>
                      <a:pPr algn="ctr"/>
                      <a:endParaRPr lang="en-US" dirty="0"/>
                    </a:p>
                  </a:txBody>
                  <a:tcPr/>
                </a:tc>
                <a:tc>
                  <a:txBody>
                    <a:bodyPr/>
                    <a:lstStyle/>
                    <a:p>
                      <a:pPr algn="ctr"/>
                      <a:r>
                        <a:rPr lang="en-US" dirty="0"/>
                        <a:t>“positive” (&gt; 1)</a:t>
                      </a:r>
                    </a:p>
                  </a:txBody>
                  <a:tcPr/>
                </a:tc>
                <a:tc>
                  <a:txBody>
                    <a:bodyPr/>
                    <a:lstStyle/>
                    <a:p>
                      <a:pPr algn="ctr"/>
                      <a:r>
                        <a:rPr lang="en-US" dirty="0"/>
                        <a:t>“negative” (&lt; 1)</a:t>
                      </a:r>
                    </a:p>
                  </a:txBody>
                  <a:tcPr/>
                </a:tc>
                <a:tc>
                  <a:txBody>
                    <a:bodyPr/>
                    <a:lstStyle/>
                    <a:p>
                      <a:pPr algn="ctr"/>
                      <a:r>
                        <a:rPr lang="en-US" b="1" dirty="0"/>
                        <a:t>Total</a:t>
                      </a:r>
                    </a:p>
                  </a:txBody>
                  <a:tcPr/>
                </a:tc>
                <a:extLst>
                  <a:ext uri="{0D108BD9-81ED-4DB2-BD59-A6C34878D82A}">
                    <a16:rowId xmlns:a16="http://schemas.microsoft.com/office/drawing/2014/main" val="2606002054"/>
                  </a:ext>
                </a:extLst>
              </a:tr>
              <a:tr h="370840">
                <a:tc rowSpan="3">
                  <a:txBody>
                    <a:bodyPr/>
                    <a:lstStyle/>
                    <a:p>
                      <a:pPr algn="ctr"/>
                      <a:r>
                        <a:rPr lang="en-US" b="1" dirty="0" err="1"/>
                        <a:t>kuzmin</a:t>
                      </a:r>
                      <a:r>
                        <a:rPr lang="en-US" b="1" dirty="0"/>
                        <a:t> model</a:t>
                      </a:r>
                    </a:p>
                  </a:txBody>
                  <a:tcPr anchor="ctr"/>
                </a:tc>
                <a:tc>
                  <a:txBody>
                    <a:bodyPr/>
                    <a:lstStyle/>
                    <a:p>
                      <a:pPr algn="ctr"/>
                      <a:r>
                        <a:rPr lang="en-US" dirty="0"/>
                        <a:t>positive (&gt; 0)</a:t>
                      </a:r>
                    </a:p>
                  </a:txBody>
                  <a:tcPr/>
                </a:tc>
                <a:tc>
                  <a:txBody>
                    <a:bodyPr/>
                    <a:lstStyle/>
                    <a:p>
                      <a:pPr algn="ctr"/>
                      <a:r>
                        <a:rPr lang="en-US" dirty="0"/>
                        <a:t>1199</a:t>
                      </a:r>
                    </a:p>
                  </a:txBody>
                  <a:tcPr/>
                </a:tc>
                <a:tc>
                  <a:txBody>
                    <a:bodyPr/>
                    <a:lstStyle/>
                    <a:p>
                      <a:pPr algn="ctr"/>
                      <a:r>
                        <a:rPr lang="en-US" dirty="0"/>
                        <a:t>711</a:t>
                      </a:r>
                    </a:p>
                  </a:txBody>
                  <a:tcPr/>
                </a:tc>
                <a:tc>
                  <a:txBody>
                    <a:bodyPr/>
                    <a:lstStyle/>
                    <a:p>
                      <a:pPr algn="ctr"/>
                      <a:r>
                        <a:rPr lang="en-US" sz="1800" b="0" i="0" kern="1200" dirty="0">
                          <a:solidFill>
                            <a:schemeClr val="dk1"/>
                          </a:solidFill>
                          <a:effectLst/>
                          <a:latin typeface="+mn-lt"/>
                          <a:ea typeface="+mn-ea"/>
                          <a:cs typeface="+mn-cs"/>
                        </a:rPr>
                        <a:t>1910</a:t>
                      </a:r>
                      <a:endParaRPr lang="en-US" dirty="0"/>
                    </a:p>
                  </a:txBody>
                  <a:tcPr/>
                </a:tc>
                <a:extLst>
                  <a:ext uri="{0D108BD9-81ED-4DB2-BD59-A6C34878D82A}">
                    <a16:rowId xmlns:a16="http://schemas.microsoft.com/office/drawing/2014/main" val="1242918584"/>
                  </a:ext>
                </a:extLst>
              </a:tr>
              <a:tr h="370840">
                <a:tc vMerge="1">
                  <a:txBody>
                    <a:bodyPr/>
                    <a:lstStyle/>
                    <a:p>
                      <a:pPr algn="ctr"/>
                      <a:endParaRPr lang="en-US" dirty="0"/>
                    </a:p>
                  </a:txBody>
                  <a:tcPr/>
                </a:tc>
                <a:tc>
                  <a:txBody>
                    <a:bodyPr/>
                    <a:lstStyle/>
                    <a:p>
                      <a:pPr algn="ctr"/>
                      <a:r>
                        <a:rPr lang="en-US" dirty="0"/>
                        <a:t>negative (&lt; 0)</a:t>
                      </a:r>
                    </a:p>
                  </a:txBody>
                  <a:tcPr/>
                </a:tc>
                <a:tc>
                  <a:txBody>
                    <a:bodyPr/>
                    <a:lstStyle/>
                    <a:p>
                      <a:pPr algn="ctr"/>
                      <a:r>
                        <a:rPr lang="en-US" sz="1800" b="0" i="0" kern="1200" dirty="0">
                          <a:solidFill>
                            <a:schemeClr val="dk1"/>
                          </a:solidFill>
                          <a:effectLst/>
                          <a:latin typeface="+mn-lt"/>
                          <a:ea typeface="+mn-ea"/>
                          <a:cs typeface="+mn-cs"/>
                        </a:rPr>
                        <a:t>23988</a:t>
                      </a:r>
                      <a:endParaRPr lang="en-US" dirty="0"/>
                    </a:p>
                  </a:txBody>
                  <a:tcPr/>
                </a:tc>
                <a:tc>
                  <a:txBody>
                    <a:bodyPr/>
                    <a:lstStyle/>
                    <a:p>
                      <a:pPr algn="ctr"/>
                      <a:r>
                        <a:rPr lang="en-US" dirty="0"/>
                        <a:t>60213</a:t>
                      </a:r>
                    </a:p>
                  </a:txBody>
                  <a:tcPr/>
                </a:tc>
                <a:tc>
                  <a:txBody>
                    <a:bodyPr/>
                    <a:lstStyle/>
                    <a:p>
                      <a:pPr algn="ctr"/>
                      <a:r>
                        <a:rPr lang="en-US" dirty="0"/>
                        <a:t>84201</a:t>
                      </a:r>
                    </a:p>
                  </a:txBody>
                  <a:tcPr/>
                </a:tc>
                <a:extLst>
                  <a:ext uri="{0D108BD9-81ED-4DB2-BD59-A6C34878D82A}">
                    <a16:rowId xmlns:a16="http://schemas.microsoft.com/office/drawing/2014/main" val="336266705"/>
                  </a:ext>
                </a:extLst>
              </a:tr>
              <a:tr h="370840">
                <a:tc vMerge="1">
                  <a:txBody>
                    <a:bodyPr/>
                    <a:lstStyle/>
                    <a:p>
                      <a:pPr algn="ctr"/>
                      <a:endParaRPr lang="en-US" b="1" dirty="0"/>
                    </a:p>
                  </a:txBody>
                  <a:tcPr/>
                </a:tc>
                <a:tc>
                  <a:txBody>
                    <a:bodyPr/>
                    <a:lstStyle/>
                    <a:p>
                      <a:pPr algn="ctr"/>
                      <a:r>
                        <a:rPr lang="en-US" b="1" dirty="0"/>
                        <a:t>Total</a:t>
                      </a:r>
                      <a:endParaRPr lang="en-US" dirty="0"/>
                    </a:p>
                  </a:txBody>
                  <a:tcPr/>
                </a:tc>
                <a:tc>
                  <a:txBody>
                    <a:bodyPr/>
                    <a:lstStyle/>
                    <a:p>
                      <a:pPr algn="ctr"/>
                      <a:r>
                        <a:rPr lang="en-US" dirty="0"/>
                        <a:t>25187</a:t>
                      </a:r>
                    </a:p>
                  </a:txBody>
                  <a:tcPr/>
                </a:tc>
                <a:tc>
                  <a:txBody>
                    <a:bodyPr/>
                    <a:lstStyle/>
                    <a:p>
                      <a:pPr algn="ctr"/>
                      <a:r>
                        <a:rPr lang="en-US" dirty="0"/>
                        <a:t>60924</a:t>
                      </a:r>
                    </a:p>
                  </a:txBody>
                  <a:tcPr/>
                </a:tc>
                <a:tc>
                  <a:txBody>
                    <a:bodyPr/>
                    <a:lstStyle/>
                    <a:p>
                      <a:r>
                        <a:rPr lang="en-US" dirty="0"/>
                        <a:t>86111</a:t>
                      </a:r>
                    </a:p>
                  </a:txBody>
                  <a:tcPr/>
                </a:tc>
                <a:extLst>
                  <a:ext uri="{0D108BD9-81ED-4DB2-BD59-A6C34878D82A}">
                    <a16:rowId xmlns:a16="http://schemas.microsoft.com/office/drawing/2014/main" val="1211423417"/>
                  </a:ext>
                </a:extLst>
              </a:tr>
            </a:tbl>
          </a:graphicData>
        </a:graphic>
      </p:graphicFrame>
      <p:sp>
        <p:nvSpPr>
          <p:cNvPr id="10" name="TextBox 9">
            <a:extLst>
              <a:ext uri="{FF2B5EF4-FFF2-40B4-BE49-F238E27FC236}">
                <a16:creationId xmlns:a16="http://schemas.microsoft.com/office/drawing/2014/main" id="{125A4CAC-C59F-7D1D-340E-5DCE09C18099}"/>
              </a:ext>
            </a:extLst>
          </p:cNvPr>
          <p:cNvSpPr txBox="1"/>
          <p:nvPr/>
        </p:nvSpPr>
        <p:spPr>
          <a:xfrm>
            <a:off x="850237" y="5068561"/>
            <a:ext cx="9222911" cy="1754326"/>
          </a:xfrm>
          <a:prstGeom prst="rect">
            <a:avLst/>
          </a:prstGeom>
          <a:noFill/>
        </p:spPr>
        <p:txBody>
          <a:bodyPr wrap="square">
            <a:spAutoFit/>
          </a:bodyPr>
          <a:lstStyle/>
          <a:p>
            <a:r>
              <a:rPr lang="en-US" dirty="0"/>
              <a:t>Notes:</a:t>
            </a:r>
          </a:p>
          <a:p>
            <a:pPr marL="285750" indent="-285750">
              <a:buFont typeface="Arial" panose="020B0604020202020204" pitchFamily="34" charset="0"/>
              <a:buChar char="•"/>
            </a:pPr>
            <a:r>
              <a:rPr lang="en-US" dirty="0"/>
              <a:t>multiplicative model has many more “positive” </a:t>
            </a:r>
            <a:r>
              <a:rPr lang="en-US" dirty="0" err="1"/>
              <a:t>trigenic</a:t>
            </a:r>
            <a:r>
              <a:rPr lang="en-US" dirty="0"/>
              <a:t> interactions (~1/3 of total) compared to mixed model (~2%)</a:t>
            </a:r>
          </a:p>
          <a:p>
            <a:pPr marL="285750" indent="-285750">
              <a:buFont typeface="Arial" panose="020B0604020202020204" pitchFamily="34" charset="0"/>
              <a:buChar char="•"/>
            </a:pPr>
            <a:r>
              <a:rPr lang="en-US" dirty="0"/>
              <a:t>like any two methods to quantify interactions, they won’t give exactly the same results but correlated results. Thus, if you were to select only negative results on one scale, some of these are going to be positive on another scale.</a:t>
            </a:r>
          </a:p>
        </p:txBody>
      </p:sp>
      <p:sp>
        <p:nvSpPr>
          <p:cNvPr id="2" name="TextBox 1">
            <a:extLst>
              <a:ext uri="{FF2B5EF4-FFF2-40B4-BE49-F238E27FC236}">
                <a16:creationId xmlns:a16="http://schemas.microsoft.com/office/drawing/2014/main" id="{D7F22C36-BDD5-8A42-77C6-453CBFE9C184}"/>
              </a:ext>
            </a:extLst>
          </p:cNvPr>
          <p:cNvSpPr txBox="1"/>
          <p:nvPr/>
        </p:nvSpPr>
        <p:spPr>
          <a:xfrm>
            <a:off x="9292077" y="4018242"/>
            <a:ext cx="2493523" cy="646331"/>
          </a:xfrm>
          <a:prstGeom prst="rect">
            <a:avLst/>
          </a:prstGeom>
          <a:noFill/>
        </p:spPr>
        <p:txBody>
          <a:bodyPr wrap="square" rtlCol="0">
            <a:spAutoFit/>
          </a:bodyPr>
          <a:lstStyle/>
          <a:p>
            <a:r>
              <a:rPr lang="en-US" dirty="0"/>
              <a:t>86111, less than 91111 total because 5k nan’s</a:t>
            </a:r>
          </a:p>
        </p:txBody>
      </p:sp>
      <p:cxnSp>
        <p:nvCxnSpPr>
          <p:cNvPr id="4" name="Straight Arrow Connector 3">
            <a:extLst>
              <a:ext uri="{FF2B5EF4-FFF2-40B4-BE49-F238E27FC236}">
                <a16:creationId xmlns:a16="http://schemas.microsoft.com/office/drawing/2014/main" id="{B0FA0F34-EE64-69BF-D26C-69A702A7F4CF}"/>
              </a:ext>
            </a:extLst>
          </p:cNvPr>
          <p:cNvCxnSpPr/>
          <p:nvPr/>
        </p:nvCxnSpPr>
        <p:spPr>
          <a:xfrm flipH="1" flipV="1">
            <a:off x="8813800" y="3842853"/>
            <a:ext cx="478277" cy="2973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81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CFD50B0-9AE9-235E-17C2-6B2D67E4E6D5}"/>
              </a:ext>
            </a:extLst>
          </p:cNvPr>
          <p:cNvSpPr txBox="1"/>
          <p:nvPr/>
        </p:nvSpPr>
        <p:spPr>
          <a:xfrm>
            <a:off x="0" y="23673"/>
            <a:ext cx="3324115" cy="523220"/>
          </a:xfrm>
          <a:prstGeom prst="rect">
            <a:avLst/>
          </a:prstGeom>
          <a:noFill/>
        </p:spPr>
        <p:txBody>
          <a:bodyPr wrap="none" rtlCol="0">
            <a:spAutoFit/>
          </a:bodyPr>
          <a:lstStyle/>
          <a:p>
            <a:r>
              <a:rPr lang="en-US" sz="2800" dirty="0"/>
              <a:t>statistical significance</a:t>
            </a:r>
          </a:p>
        </p:txBody>
      </p:sp>
      <p:sp>
        <p:nvSpPr>
          <p:cNvPr id="3" name="TextBox 2">
            <a:extLst>
              <a:ext uri="{FF2B5EF4-FFF2-40B4-BE49-F238E27FC236}">
                <a16:creationId xmlns:a16="http://schemas.microsoft.com/office/drawing/2014/main" id="{210E2CC3-2365-8A1E-3B30-F74F4F9F0FF4}"/>
              </a:ext>
            </a:extLst>
          </p:cNvPr>
          <p:cNvSpPr txBox="1"/>
          <p:nvPr/>
        </p:nvSpPr>
        <p:spPr>
          <a:xfrm>
            <a:off x="1" y="1502229"/>
            <a:ext cx="12192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False positives?</a:t>
            </a:r>
          </a:p>
          <a:p>
            <a:pPr marL="742950" lvl="1" indent="-285750">
              <a:buFont typeface="Arial" panose="020B0604020202020204" pitchFamily="34" charset="0"/>
              <a:buChar char="•"/>
            </a:pPr>
            <a:r>
              <a:rPr lang="en-US" dirty="0"/>
              <a:t>They use a threshold of -0.08, such that </a:t>
            </a:r>
            <a:r>
              <a:rPr lang="en-US" dirty="0" err="1"/>
              <a:t>trigenic</a:t>
            </a:r>
            <a:r>
              <a:rPr lang="en-US" dirty="0"/>
              <a:t> interaction scores below this are significant</a:t>
            </a:r>
          </a:p>
          <a:p>
            <a:pPr marL="742950" lvl="1" indent="-285750">
              <a:buFont typeface="Arial" panose="020B0604020202020204" pitchFamily="34" charset="0"/>
              <a:buChar char="•"/>
            </a:pPr>
            <a:r>
              <a:rPr lang="en-US" dirty="0"/>
              <a:t>This corresponds to the ~16% quantile of their distribution</a:t>
            </a:r>
          </a:p>
          <a:p>
            <a:pPr marL="742950" lvl="1" indent="-285750">
              <a:buFont typeface="Arial" panose="020B0604020202020204" pitchFamily="34" charset="0"/>
              <a:buChar char="•"/>
            </a:pPr>
            <a:r>
              <a:rPr lang="en-US" dirty="0"/>
              <a:t>The value on the multiplicative scale that corresponds to this quantile is ~0.88 (&lt; 1 is negative interaction)</a:t>
            </a:r>
          </a:p>
          <a:p>
            <a:pPr marL="742950" lvl="1" indent="-285750">
              <a:buFont typeface="Arial" panose="020B0604020202020204" pitchFamily="34" charset="0"/>
              <a:buChar char="•"/>
            </a:pPr>
            <a:r>
              <a:rPr lang="en-US" b="1" dirty="0"/>
              <a:t>~14% of their significantly negative results (using their formula) are above the 0.88 significance threshold on the multiplicative scale</a:t>
            </a:r>
          </a:p>
          <a:p>
            <a:pPr marL="1200150" lvl="2" indent="-285750">
              <a:buFont typeface="Arial" panose="020B0604020202020204" pitchFamily="34" charset="0"/>
              <a:buChar char="•"/>
            </a:pPr>
            <a:r>
              <a:rPr lang="en-US" dirty="0"/>
              <a:t>their reported false positive rate is 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False negatives?</a:t>
            </a:r>
          </a:p>
          <a:p>
            <a:pPr marL="742950" lvl="1" indent="-285750">
              <a:buFont typeface="Arial" panose="020B0604020202020204" pitchFamily="34" charset="0"/>
              <a:buChar char="•"/>
            </a:pPr>
            <a:r>
              <a:rPr lang="en-US" dirty="0"/>
              <a:t>a little more tricky, not sure how they got their significant list b/c there are 13k </a:t>
            </a:r>
            <a:r>
              <a:rPr lang="en-US" dirty="0" err="1"/>
              <a:t>trigenic</a:t>
            </a:r>
            <a:r>
              <a:rPr lang="en-US" dirty="0"/>
              <a:t> interactions below their threshold of -0.08 but they only report ~3k</a:t>
            </a:r>
          </a:p>
          <a:p>
            <a:pPr marL="1200150" lvl="2" indent="-285750">
              <a:buFont typeface="Arial" panose="020B0604020202020204" pitchFamily="34" charset="0"/>
              <a:buChar char="•"/>
            </a:pPr>
            <a:r>
              <a:rPr lang="en-US" dirty="0"/>
              <a:t>but I can still look at interactions that fall above -0.08 on their scale (not significantly negative) but are significantly negative on multiplicative scale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DO: what about interactions that we detect as significantly positive</a:t>
            </a:r>
          </a:p>
        </p:txBody>
      </p:sp>
    </p:spTree>
    <p:extLst>
      <p:ext uri="{BB962C8B-B14F-4D97-AF65-F5344CB8AC3E}">
        <p14:creationId xmlns:p14="http://schemas.microsoft.com/office/powerpoint/2010/main" val="285975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2395912" cy="523220"/>
          </a:xfrm>
          <a:prstGeom prst="rect">
            <a:avLst/>
          </a:prstGeom>
          <a:noFill/>
        </p:spPr>
        <p:txBody>
          <a:bodyPr wrap="none" rtlCol="0">
            <a:spAutoFit/>
          </a:bodyPr>
          <a:lstStyle/>
          <a:p>
            <a:r>
              <a:rPr lang="en-US" sz="2800" dirty="0"/>
              <a:t>to definitely do</a:t>
            </a:r>
          </a:p>
        </p:txBody>
      </p:sp>
      <p:sp>
        <p:nvSpPr>
          <p:cNvPr id="3" name="TextBox 2">
            <a:extLst>
              <a:ext uri="{FF2B5EF4-FFF2-40B4-BE49-F238E27FC236}">
                <a16:creationId xmlns:a16="http://schemas.microsoft.com/office/drawing/2014/main" id="{4A1D42AC-0AC7-0178-EAFA-03FD057B5B18}"/>
              </a:ext>
            </a:extLst>
          </p:cNvPr>
          <p:cNvSpPr txBox="1"/>
          <p:nvPr/>
        </p:nvSpPr>
        <p:spPr>
          <a:xfrm>
            <a:off x="304799" y="936171"/>
            <a:ext cx="10843225" cy="1938992"/>
          </a:xfrm>
          <a:prstGeom prst="rect">
            <a:avLst/>
          </a:prstGeom>
          <a:noFill/>
        </p:spPr>
        <p:txBody>
          <a:bodyPr wrap="none" rtlCol="0">
            <a:spAutoFit/>
          </a:bodyPr>
          <a:lstStyle/>
          <a:p>
            <a:pPr marL="285750" indent="-285750">
              <a:buFont typeface="Arial" panose="020B0604020202020204" pitchFamily="34" charset="0"/>
              <a:buChar char="•"/>
            </a:pPr>
            <a:r>
              <a:rPr lang="en-US" sz="2000" dirty="0"/>
              <a:t>make v. brief review (~3-5 sentences) of readings on additive vs multiplicative scales, put in overleaf</a:t>
            </a:r>
          </a:p>
          <a:p>
            <a:pPr marL="742950" lvl="1" indent="-285750">
              <a:buFont typeface="Arial" panose="020B0604020202020204" pitchFamily="34" charset="0"/>
              <a:buChar char="•"/>
            </a:pPr>
            <a:r>
              <a:rPr lang="en-US" sz="2000" dirty="0"/>
              <a:t>full additive, full multiplicative, multiplicative with additive interaction</a:t>
            </a:r>
          </a:p>
          <a:p>
            <a:pPr marL="285750" indent="-285750">
              <a:buFont typeface="Arial" panose="020B0604020202020204" pitchFamily="34" charset="0"/>
              <a:buChar char="•"/>
            </a:pPr>
            <a:r>
              <a:rPr lang="en-US" sz="2000" dirty="0"/>
              <a:t>redo a couple of </a:t>
            </a:r>
            <a:r>
              <a:rPr lang="en-US" sz="2000" dirty="0" err="1"/>
              <a:t>Kuzmin</a:t>
            </a:r>
            <a:r>
              <a:rPr lang="en-US" sz="2000" dirty="0"/>
              <a:t> et </a:t>
            </a:r>
            <a:r>
              <a:rPr lang="en-US" sz="2000" dirty="0" err="1"/>
              <a:t>al’s</a:t>
            </a:r>
            <a:r>
              <a:rPr lang="en-US" sz="2000" dirty="0"/>
              <a:t> analyses (simple correlations mentioned in results)</a:t>
            </a:r>
          </a:p>
          <a:p>
            <a:pPr marL="742950" lvl="1" indent="-285750">
              <a:buFont typeface="Arial" panose="020B0604020202020204" pitchFamily="34" charset="0"/>
              <a:buChar char="•"/>
            </a:pPr>
            <a:r>
              <a:rPr lang="en-US" sz="2000" dirty="0"/>
              <a:t>new </a:t>
            </a:r>
            <a:r>
              <a:rPr lang="en-US" sz="2000" dirty="0" err="1"/>
              <a:t>trigenic</a:t>
            </a:r>
            <a:r>
              <a:rPr lang="en-US" sz="2000" dirty="0"/>
              <a:t> interactions?</a:t>
            </a:r>
          </a:p>
          <a:p>
            <a:pPr marL="742950" lvl="1" indent="-285750">
              <a:buFont typeface="Arial" panose="020B0604020202020204" pitchFamily="34" charset="0"/>
              <a:buChar char="•"/>
            </a:pPr>
            <a:r>
              <a:rPr lang="en-US" sz="2000" dirty="0"/>
              <a:t>can we redo their validation and get better false positive/negative rates</a:t>
            </a:r>
          </a:p>
          <a:p>
            <a:pPr marL="285750" indent="-285750">
              <a:buFont typeface="Arial" panose="020B0604020202020204" pitchFamily="34" charset="0"/>
              <a:buChar char="•"/>
            </a:pPr>
            <a:r>
              <a:rPr lang="en-US" sz="2000" dirty="0"/>
              <a:t>look at </a:t>
            </a:r>
            <a:r>
              <a:rPr lang="en-US" sz="2000" dirty="0" err="1"/>
              <a:t>Beerenwinkel</a:t>
            </a:r>
            <a:r>
              <a:rPr lang="en-US" sz="2000" dirty="0"/>
              <a:t> et al 2007, explanation for “lines”, from mixing of scales?</a:t>
            </a:r>
          </a:p>
        </p:txBody>
      </p:sp>
      <p:sp>
        <p:nvSpPr>
          <p:cNvPr id="5" name="TextBox 4">
            <a:extLst>
              <a:ext uri="{FF2B5EF4-FFF2-40B4-BE49-F238E27FC236}">
                <a16:creationId xmlns:a16="http://schemas.microsoft.com/office/drawing/2014/main" id="{420C033F-8C9F-1C60-46B1-63AD11174FC5}"/>
              </a:ext>
            </a:extLst>
          </p:cNvPr>
          <p:cNvSpPr txBox="1"/>
          <p:nvPr/>
        </p:nvSpPr>
        <p:spPr>
          <a:xfrm>
            <a:off x="0" y="3251741"/>
            <a:ext cx="2013115" cy="523220"/>
          </a:xfrm>
          <a:prstGeom prst="rect">
            <a:avLst/>
          </a:prstGeom>
          <a:noFill/>
        </p:spPr>
        <p:txBody>
          <a:bodyPr wrap="none" rtlCol="0">
            <a:spAutoFit/>
          </a:bodyPr>
          <a:lstStyle/>
          <a:p>
            <a:r>
              <a:rPr lang="en-US" sz="2800" dirty="0"/>
              <a:t>to maybe do</a:t>
            </a:r>
          </a:p>
        </p:txBody>
      </p:sp>
      <p:sp>
        <p:nvSpPr>
          <p:cNvPr id="6" name="TextBox 5">
            <a:extLst>
              <a:ext uri="{FF2B5EF4-FFF2-40B4-BE49-F238E27FC236}">
                <a16:creationId xmlns:a16="http://schemas.microsoft.com/office/drawing/2014/main" id="{CA6C047A-0194-8F3E-E149-8690C75A7BF1}"/>
              </a:ext>
            </a:extLst>
          </p:cNvPr>
          <p:cNvSpPr txBox="1"/>
          <p:nvPr/>
        </p:nvSpPr>
        <p:spPr>
          <a:xfrm>
            <a:off x="304799" y="3994720"/>
            <a:ext cx="11468011" cy="2246769"/>
          </a:xfrm>
          <a:prstGeom prst="rect">
            <a:avLst/>
          </a:prstGeom>
          <a:noFill/>
        </p:spPr>
        <p:txBody>
          <a:bodyPr wrap="none" rtlCol="0">
            <a:spAutoFit/>
          </a:bodyPr>
          <a:lstStyle/>
          <a:p>
            <a:pPr marL="285750" indent="-285750">
              <a:buFont typeface="Arial" panose="020B0604020202020204" pitchFamily="34" charset="0"/>
              <a:buChar char="•"/>
            </a:pPr>
            <a:r>
              <a:rPr lang="en-US" sz="2000" dirty="0"/>
              <a:t>See what studies have cited </a:t>
            </a:r>
            <a:r>
              <a:rPr lang="en-US" sz="2000" dirty="0" err="1"/>
              <a:t>Kuzmin</a:t>
            </a:r>
            <a:r>
              <a:rPr lang="en-US" sz="2000" dirty="0"/>
              <a:t> et al and used their data and/or formulae</a:t>
            </a:r>
          </a:p>
          <a:p>
            <a:pPr marL="742950" lvl="1" indent="-285750">
              <a:buFont typeface="Arial" panose="020B0604020202020204" pitchFamily="34" charset="0"/>
              <a:buChar char="•"/>
            </a:pPr>
            <a:r>
              <a:rPr lang="en-US" sz="2000" dirty="0"/>
              <a:t>google </a:t>
            </a:r>
            <a:r>
              <a:rPr lang="en-US" sz="2000" dirty="0" err="1"/>
              <a:t>trigenic</a:t>
            </a:r>
            <a:r>
              <a:rPr lang="en-US" sz="2000" dirty="0"/>
              <a:t> interactions, 3-way interactions</a:t>
            </a:r>
          </a:p>
          <a:p>
            <a:pPr marL="285750" indent="-285750">
              <a:buFont typeface="Arial" panose="020B0604020202020204" pitchFamily="34" charset="0"/>
              <a:buChar char="•"/>
            </a:pPr>
            <a:r>
              <a:rPr lang="en-US" sz="2000" dirty="0"/>
              <a:t>collect the diversity of ways people quantify epistasis (experimental studies, mutation correlation studies)</a:t>
            </a:r>
          </a:p>
          <a:p>
            <a:pPr marL="742950" lvl="1" indent="-285750">
              <a:buFont typeface="Arial" panose="020B0604020202020204" pitchFamily="34" charset="0"/>
              <a:buChar char="•"/>
            </a:pPr>
            <a:r>
              <a:rPr lang="en-US" sz="2000" dirty="0" err="1"/>
              <a:t>minDC</a:t>
            </a:r>
            <a:r>
              <a:rPr lang="en-US" sz="2000" dirty="0"/>
              <a:t> score from another yeast </a:t>
            </a:r>
            <a:r>
              <a:rPr lang="en-US" sz="2000" dirty="0" err="1"/>
              <a:t>trigenic</a:t>
            </a:r>
            <a:r>
              <a:rPr lang="en-US" sz="2000" dirty="0"/>
              <a:t> study in Cell Reports (Haber et al 2013)</a:t>
            </a:r>
          </a:p>
          <a:p>
            <a:pPr marL="742950" lvl="1" indent="-285750">
              <a:buFont typeface="Arial" panose="020B0604020202020204" pitchFamily="34" charset="0"/>
              <a:buChar char="•"/>
            </a:pPr>
            <a:r>
              <a:rPr lang="en-US" sz="2000" dirty="0"/>
              <a:t>mutual information</a:t>
            </a:r>
          </a:p>
          <a:p>
            <a:pPr marL="742950" lvl="1" indent="-285750">
              <a:buFont typeface="Arial" panose="020B0604020202020204" pitchFamily="34" charset="0"/>
              <a:buChar char="•"/>
            </a:pPr>
            <a:r>
              <a:rPr lang="en-US" sz="2000" dirty="0"/>
              <a:t>was miscalculating higher order interactions a one-off mistake, or is it more systemic in literature?</a:t>
            </a:r>
          </a:p>
          <a:p>
            <a:pPr marL="742950" lvl="1" indent="-285750">
              <a:buFont typeface="Arial" panose="020B0604020202020204" pitchFamily="34" charset="0"/>
              <a:buChar char="•"/>
            </a:pPr>
            <a:r>
              <a:rPr lang="en-US" sz="2000" dirty="0"/>
              <a:t>could we advocate for a standard way to calculate epistasis for everyone to adopt?</a:t>
            </a:r>
          </a:p>
        </p:txBody>
      </p:sp>
    </p:spTree>
    <p:extLst>
      <p:ext uri="{BB962C8B-B14F-4D97-AF65-F5344CB8AC3E}">
        <p14:creationId xmlns:p14="http://schemas.microsoft.com/office/powerpoint/2010/main" val="373060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2340321" cy="523220"/>
          </a:xfrm>
          <a:prstGeom prst="rect">
            <a:avLst/>
          </a:prstGeom>
          <a:noFill/>
        </p:spPr>
        <p:txBody>
          <a:bodyPr wrap="none" rtlCol="0">
            <a:spAutoFit/>
          </a:bodyPr>
          <a:lstStyle/>
          <a:p>
            <a:r>
              <a:rPr lang="en-US" sz="2800" dirty="0"/>
              <a:t>lingering notes</a:t>
            </a:r>
          </a:p>
        </p:txBody>
      </p:sp>
      <p:sp>
        <p:nvSpPr>
          <p:cNvPr id="2" name="TextBox 1">
            <a:extLst>
              <a:ext uri="{FF2B5EF4-FFF2-40B4-BE49-F238E27FC236}">
                <a16:creationId xmlns:a16="http://schemas.microsoft.com/office/drawing/2014/main" id="{D36E754E-00A0-899A-3ACE-DE5C9FA037DF}"/>
              </a:ext>
            </a:extLst>
          </p:cNvPr>
          <p:cNvSpPr txBox="1"/>
          <p:nvPr/>
        </p:nvSpPr>
        <p:spPr>
          <a:xfrm>
            <a:off x="155074" y="1656347"/>
            <a:ext cx="12036926" cy="3139321"/>
          </a:xfrm>
          <a:prstGeom prst="rect">
            <a:avLst/>
          </a:prstGeom>
          <a:noFill/>
        </p:spPr>
        <p:txBody>
          <a:bodyPr wrap="square" rtlCol="0">
            <a:spAutoFit/>
          </a:bodyPr>
          <a:lstStyle/>
          <a:p>
            <a:r>
              <a:rPr lang="en-US" dirty="0"/>
              <a:t>easy to go between additive and multiplicative models, but a model that includes both scales can introduce novel scaling factors that don’t make sense (this could be phrased more elegantly)</a:t>
            </a:r>
          </a:p>
          <a:p>
            <a:endParaRPr lang="en-US" dirty="0"/>
          </a:p>
          <a:p>
            <a:endParaRPr lang="en-US" dirty="0"/>
          </a:p>
          <a:p>
            <a:r>
              <a:rPr lang="en-US" dirty="0"/>
              <a:t>Summary of ongoing epistasis efforts:</a:t>
            </a:r>
          </a:p>
          <a:p>
            <a:pPr marL="342900" indent="-342900">
              <a:buFont typeface="+mj-lt"/>
              <a:buAutoNum type="arabicPeriod"/>
            </a:pPr>
            <a:r>
              <a:rPr lang="en-US" dirty="0"/>
              <a:t>unifying epistasis</a:t>
            </a:r>
          </a:p>
          <a:p>
            <a:pPr marL="342900" indent="-342900">
              <a:buFont typeface="+mj-lt"/>
              <a:buAutoNum type="arabicPeriod"/>
            </a:pPr>
            <a:r>
              <a:rPr lang="en-US" dirty="0"/>
              <a:t>multivariate </a:t>
            </a:r>
            <a:r>
              <a:rPr lang="en-US" dirty="0" err="1"/>
              <a:t>bernoulli</a:t>
            </a:r>
            <a:endParaRPr lang="en-US" dirty="0"/>
          </a:p>
          <a:p>
            <a:pPr marL="342900" indent="-342900">
              <a:buFont typeface="+mj-lt"/>
              <a:buAutoNum type="arabicPeriod"/>
            </a:pPr>
            <a:r>
              <a:rPr lang="en-US" dirty="0"/>
              <a:t>reanalysis of data</a:t>
            </a:r>
          </a:p>
          <a:p>
            <a:pPr marL="800100" lvl="1" indent="-342900">
              <a:buFont typeface="Arial" panose="020B0604020202020204" pitchFamily="34" charset="0"/>
              <a:buChar char="•"/>
            </a:pPr>
            <a:r>
              <a:rPr lang="en-US" dirty="0" err="1"/>
              <a:t>trigenic</a:t>
            </a:r>
            <a:r>
              <a:rPr lang="en-US" dirty="0"/>
              <a:t> </a:t>
            </a:r>
            <a:r>
              <a:rPr lang="en-US" dirty="0" err="1"/>
              <a:t>Kuzmin</a:t>
            </a:r>
            <a:r>
              <a:rPr lang="en-US" dirty="0"/>
              <a:t> et al data, correcting results</a:t>
            </a:r>
          </a:p>
          <a:p>
            <a:pPr marL="800100" lvl="1" indent="-342900">
              <a:buFont typeface="Arial" panose="020B0604020202020204" pitchFamily="34" charset="0"/>
              <a:buChar char="•"/>
            </a:pPr>
            <a:r>
              <a:rPr lang="en-US" dirty="0"/>
              <a:t>reanalysis of </a:t>
            </a:r>
            <a:r>
              <a:rPr lang="en-US" dirty="0" err="1"/>
              <a:t>beerenwinkel</a:t>
            </a:r>
            <a:r>
              <a:rPr lang="en-US" dirty="0"/>
              <a:t>/</a:t>
            </a:r>
            <a:r>
              <a:rPr lang="en-US" dirty="0" err="1"/>
              <a:t>lenski</a:t>
            </a:r>
            <a:r>
              <a:rPr lang="en-US" dirty="0"/>
              <a:t> data</a:t>
            </a:r>
          </a:p>
          <a:p>
            <a:pPr marL="800100" lvl="1" indent="-342900">
              <a:buFont typeface="Arial" panose="020B0604020202020204" pitchFamily="34" charset="0"/>
              <a:buChar char="•"/>
            </a:pPr>
            <a:r>
              <a:rPr lang="en-US" dirty="0"/>
              <a:t>other large datasets generated more recently?</a:t>
            </a:r>
          </a:p>
        </p:txBody>
      </p:sp>
    </p:spTree>
    <p:extLst>
      <p:ext uri="{BB962C8B-B14F-4D97-AF65-F5344CB8AC3E}">
        <p14:creationId xmlns:p14="http://schemas.microsoft.com/office/powerpoint/2010/main" val="307616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5207901" cy="523220"/>
          </a:xfrm>
          <a:prstGeom prst="rect">
            <a:avLst/>
          </a:prstGeom>
          <a:noFill/>
        </p:spPr>
        <p:txBody>
          <a:bodyPr wrap="none" rtlCol="0">
            <a:spAutoFit/>
          </a:bodyPr>
          <a:lstStyle/>
          <a:p>
            <a:r>
              <a:rPr lang="en-US" sz="2800" dirty="0"/>
              <a:t>works that cited </a:t>
            </a:r>
            <a:r>
              <a:rPr lang="en-US" sz="2800" dirty="0" err="1"/>
              <a:t>Kuzmin</a:t>
            </a:r>
            <a:r>
              <a:rPr lang="en-US" sz="2800" dirty="0"/>
              <a:t> et al 2018</a:t>
            </a:r>
          </a:p>
        </p:txBody>
      </p:sp>
      <p:pic>
        <p:nvPicPr>
          <p:cNvPr id="6" name="Picture 5">
            <a:extLst>
              <a:ext uri="{FF2B5EF4-FFF2-40B4-BE49-F238E27FC236}">
                <a16:creationId xmlns:a16="http://schemas.microsoft.com/office/drawing/2014/main" id="{DC53276A-D6EF-C246-C63F-7C230BD70964}"/>
              </a:ext>
            </a:extLst>
          </p:cNvPr>
          <p:cNvPicPr>
            <a:picLocks noChangeAspect="1"/>
          </p:cNvPicPr>
          <p:nvPr/>
        </p:nvPicPr>
        <p:blipFill>
          <a:blip r:embed="rId2"/>
          <a:stretch>
            <a:fillRect/>
          </a:stretch>
        </p:blipFill>
        <p:spPr>
          <a:xfrm>
            <a:off x="1568450" y="2628900"/>
            <a:ext cx="6794500" cy="2971800"/>
          </a:xfrm>
          <a:prstGeom prst="rect">
            <a:avLst/>
          </a:prstGeom>
        </p:spPr>
      </p:pic>
      <p:sp>
        <p:nvSpPr>
          <p:cNvPr id="7" name="TextBox 6">
            <a:extLst>
              <a:ext uri="{FF2B5EF4-FFF2-40B4-BE49-F238E27FC236}">
                <a16:creationId xmlns:a16="http://schemas.microsoft.com/office/drawing/2014/main" id="{8BD4B25F-64F2-3D16-1A60-76A7949FA626}"/>
              </a:ext>
            </a:extLst>
          </p:cNvPr>
          <p:cNvSpPr txBox="1"/>
          <p:nvPr/>
        </p:nvSpPr>
        <p:spPr>
          <a:xfrm>
            <a:off x="279400" y="1168400"/>
            <a:ext cx="6896440" cy="646331"/>
          </a:xfrm>
          <a:prstGeom prst="rect">
            <a:avLst/>
          </a:prstGeom>
          <a:noFill/>
        </p:spPr>
        <p:txBody>
          <a:bodyPr wrap="none" rtlCol="0">
            <a:spAutoFit/>
          </a:bodyPr>
          <a:lstStyle/>
          <a:p>
            <a:r>
              <a:rPr lang="en-US" dirty="0" err="1"/>
              <a:t>Tendler</a:t>
            </a:r>
            <a:r>
              <a:rPr lang="en-US" dirty="0"/>
              <a:t> et al 2019</a:t>
            </a:r>
          </a:p>
          <a:p>
            <a:pPr marL="285750" indent="-285750">
              <a:buFont typeface="Arial" panose="020B0604020202020204" pitchFamily="34" charset="0"/>
              <a:buChar char="•"/>
            </a:pPr>
            <a:r>
              <a:rPr lang="en-US" dirty="0"/>
              <a:t>The </a:t>
            </a:r>
            <a:r>
              <a:rPr lang="en-US" dirty="0" err="1"/>
              <a:t>Kuzmin</a:t>
            </a:r>
            <a:r>
              <a:rPr lang="en-US" dirty="0"/>
              <a:t> et al 2018 equation is derived from an </a:t>
            </a:r>
            <a:r>
              <a:rPr lang="en-US" dirty="0" err="1"/>
              <a:t>Isserlis</a:t>
            </a:r>
            <a:r>
              <a:rPr lang="en-US" dirty="0"/>
              <a:t> Null model</a:t>
            </a:r>
          </a:p>
        </p:txBody>
      </p:sp>
    </p:spTree>
    <p:extLst>
      <p:ext uri="{BB962C8B-B14F-4D97-AF65-F5344CB8AC3E}">
        <p14:creationId xmlns:p14="http://schemas.microsoft.com/office/powerpoint/2010/main" val="32083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EB0D8B-DF93-D215-0301-C8CF60E04853}"/>
              </a:ext>
            </a:extLst>
          </p:cNvPr>
          <p:cNvSpPr txBox="1">
            <a:spLocks noGrp="1"/>
          </p:cNvSpPr>
          <p:nvPr>
            <p:ph type="title"/>
          </p:nvPr>
        </p:nvSpPr>
        <p:spPr>
          <a:xfrm>
            <a:off x="838200" y="677041"/>
            <a:ext cx="4562659" cy="701731"/>
          </a:xfrm>
          <a:prstGeom prst="rect">
            <a:avLst/>
          </a:prstGeom>
          <a:noFill/>
        </p:spPr>
        <p:txBody>
          <a:bodyPr wrap="none" rtlCol="0">
            <a:spAutoFit/>
          </a:bodyPr>
          <a:lstStyle/>
          <a:p>
            <a:r>
              <a:rPr lang="en-US" dirty="0" err="1"/>
              <a:t>Kuzmin</a:t>
            </a:r>
            <a:r>
              <a:rPr lang="en-US" dirty="0"/>
              <a:t> 2020 paper</a:t>
            </a:r>
          </a:p>
        </p:txBody>
      </p:sp>
    </p:spTree>
    <p:extLst>
      <p:ext uri="{BB962C8B-B14F-4D97-AF65-F5344CB8AC3E}">
        <p14:creationId xmlns:p14="http://schemas.microsoft.com/office/powerpoint/2010/main" val="307860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15B718-4147-B66E-0A32-C4F216BCAC3D}"/>
                  </a:ext>
                </a:extLst>
              </p:cNvPr>
              <p:cNvSpPr txBox="1"/>
              <p:nvPr/>
            </p:nvSpPr>
            <p:spPr>
              <a:xfrm>
                <a:off x="392896" y="1391421"/>
                <a:ext cx="27502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6F15B718-4147-B66E-0A32-C4F216BCAC3D}"/>
                  </a:ext>
                </a:extLst>
              </p:cNvPr>
              <p:cNvSpPr txBox="1">
                <a:spLocks noRot="1" noChangeAspect="1" noMove="1" noResize="1" noEditPoints="1" noAdjustHandles="1" noChangeArrowheads="1" noChangeShapeType="1" noTextEdit="1"/>
              </p:cNvSpPr>
              <p:nvPr/>
            </p:nvSpPr>
            <p:spPr>
              <a:xfrm>
                <a:off x="392896" y="1391421"/>
                <a:ext cx="2750240" cy="299313"/>
              </a:xfrm>
              <a:prstGeom prst="rect">
                <a:avLst/>
              </a:prstGeom>
              <a:blipFill>
                <a:blip r:embed="rId3"/>
                <a:stretch>
                  <a:fillRect l="-459" t="-4167" r="-91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3ED9470-E6DD-D30D-DDB9-0104D4077041}"/>
                  </a:ext>
                </a:extLst>
              </p:cNvPr>
              <p:cNvSpPr txBox="1"/>
              <p:nvPr/>
            </p:nvSpPr>
            <p:spPr>
              <a:xfrm>
                <a:off x="864723" y="2008067"/>
                <a:ext cx="2424959" cy="299313"/>
              </a:xfrm>
              <a:prstGeom prst="rect">
                <a:avLst/>
              </a:prstGeom>
              <a:noFill/>
            </p:spPr>
            <p:txBody>
              <a:bodyPr wrap="none" lIns="0" tIns="0" rIns="0" bIns="0" rtlCol="0">
                <a:spAutoFit/>
              </a:bodyPr>
              <a:lstStyle/>
              <a:p>
                <a:r>
                  <a:rPr lang="en-US" dirty="0">
                    <a:solidFill>
                      <a:schemeClr val="tx1"/>
                    </a:solidFill>
                  </a:rPr>
                  <a:t>where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a14:m>
                <a:endParaRPr lang="en-US" dirty="0">
                  <a:solidFill>
                    <a:schemeClr val="tx1"/>
                  </a:solidFill>
                </a:endParaRPr>
              </a:p>
            </p:txBody>
          </p:sp>
        </mc:Choice>
        <mc:Fallback xmlns="">
          <p:sp>
            <p:nvSpPr>
              <p:cNvPr id="8" name="TextBox 7">
                <a:extLst>
                  <a:ext uri="{FF2B5EF4-FFF2-40B4-BE49-F238E27FC236}">
                    <a16:creationId xmlns:a16="http://schemas.microsoft.com/office/drawing/2014/main" id="{F3ED9470-E6DD-D30D-DDB9-0104D4077041}"/>
                  </a:ext>
                </a:extLst>
              </p:cNvPr>
              <p:cNvSpPr txBox="1">
                <a:spLocks noRot="1" noChangeAspect="1" noMove="1" noResize="1" noEditPoints="1" noAdjustHandles="1" noChangeArrowheads="1" noChangeShapeType="1" noTextEdit="1"/>
              </p:cNvSpPr>
              <p:nvPr/>
            </p:nvSpPr>
            <p:spPr>
              <a:xfrm>
                <a:off x="864723" y="2008067"/>
                <a:ext cx="2424959" cy="299313"/>
              </a:xfrm>
              <a:prstGeom prst="rect">
                <a:avLst/>
              </a:prstGeom>
              <a:blipFill>
                <a:blip r:embed="rId4"/>
                <a:stretch>
                  <a:fillRect l="-6250" t="-20000" r="-521" b="-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E450BA-0404-A8A6-ECAB-93CD6A4FAE67}"/>
                  </a:ext>
                </a:extLst>
              </p:cNvPr>
              <p:cNvSpPr txBox="1"/>
              <p:nvPr/>
            </p:nvSpPr>
            <p:spPr>
              <a:xfrm>
                <a:off x="392896" y="2624714"/>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392896" y="2624714"/>
                <a:ext cx="3368614" cy="299313"/>
              </a:xfrm>
              <a:prstGeom prst="rect">
                <a:avLst/>
              </a:prstGeom>
              <a:blipFill>
                <a:blip r:embed="rId5"/>
                <a:stretch>
                  <a:fillRect l="-375" t="-8000" r="-375" b="-2800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2269A1D2-6284-B58D-858B-9B0DA74695E6}"/>
              </a:ext>
            </a:extLst>
          </p:cNvPr>
          <p:cNvPicPr>
            <a:picLocks noChangeAspect="1"/>
          </p:cNvPicPr>
          <p:nvPr/>
        </p:nvPicPr>
        <p:blipFill>
          <a:blip r:embed="rId6"/>
          <a:stretch>
            <a:fillRect/>
          </a:stretch>
        </p:blipFill>
        <p:spPr>
          <a:xfrm>
            <a:off x="5136143" y="1111302"/>
            <a:ext cx="6165574" cy="2205458"/>
          </a:xfrm>
          <a:prstGeom prst="rect">
            <a:avLst/>
          </a:prstGeom>
        </p:spPr>
      </p:pic>
      <p:sp>
        <p:nvSpPr>
          <p:cNvPr id="11" name="TextBox 10">
            <a:extLst>
              <a:ext uri="{FF2B5EF4-FFF2-40B4-BE49-F238E27FC236}">
                <a16:creationId xmlns:a16="http://schemas.microsoft.com/office/drawing/2014/main" id="{E6FA4D23-6827-CC0E-2474-B2D01677BEC9}"/>
              </a:ext>
            </a:extLst>
          </p:cNvPr>
          <p:cNvSpPr txBox="1"/>
          <p:nvPr/>
        </p:nvSpPr>
        <p:spPr>
          <a:xfrm>
            <a:off x="298174" y="5125329"/>
            <a:ext cx="4292137" cy="923330"/>
          </a:xfrm>
          <a:prstGeom prst="rect">
            <a:avLst/>
          </a:prstGeom>
          <a:noFill/>
        </p:spPr>
        <p:txBody>
          <a:bodyPr wrap="none" rtlCol="0">
            <a:spAutoFit/>
          </a:bodyPr>
          <a:lstStyle/>
          <a:p>
            <a:r>
              <a:rPr lang="en-US" dirty="0"/>
              <a:t>removing abs(recalculated – reported) &gt; 0.1</a:t>
            </a:r>
          </a:p>
          <a:p>
            <a:r>
              <a:rPr lang="en-US" dirty="0"/>
              <a:t>leaves 98.9% of data, ~187k interactions</a:t>
            </a:r>
          </a:p>
          <a:p>
            <a:r>
              <a:rPr lang="en-US" dirty="0" err="1"/>
              <a:t>pearson</a:t>
            </a:r>
            <a:r>
              <a:rPr lang="en-US" dirty="0"/>
              <a:t> </a:t>
            </a:r>
            <a:r>
              <a:rPr lang="en-US" dirty="0" err="1"/>
              <a:t>corr</a:t>
            </a:r>
            <a:r>
              <a:rPr lang="en-US" dirty="0"/>
              <a:t> = 0.997</a:t>
            </a:r>
          </a:p>
        </p:txBody>
      </p:sp>
      <p:pic>
        <p:nvPicPr>
          <p:cNvPr id="12" name="Picture 11">
            <a:extLst>
              <a:ext uri="{FF2B5EF4-FFF2-40B4-BE49-F238E27FC236}">
                <a16:creationId xmlns:a16="http://schemas.microsoft.com/office/drawing/2014/main" id="{A9BDE060-63BC-E1E7-1ED5-60E8A2751459}"/>
              </a:ext>
            </a:extLst>
          </p:cNvPr>
          <p:cNvPicPr>
            <a:picLocks noChangeAspect="1"/>
          </p:cNvPicPr>
          <p:nvPr/>
        </p:nvPicPr>
        <p:blipFill>
          <a:blip r:embed="rId7"/>
          <a:stretch>
            <a:fillRect/>
          </a:stretch>
        </p:blipFill>
        <p:spPr>
          <a:xfrm>
            <a:off x="4935566" y="4124739"/>
            <a:ext cx="6958260" cy="2504661"/>
          </a:xfrm>
          <a:prstGeom prst="rect">
            <a:avLst/>
          </a:prstGeom>
        </p:spPr>
      </p:pic>
    </p:spTree>
    <p:extLst>
      <p:ext uri="{BB962C8B-B14F-4D97-AF65-F5344CB8AC3E}">
        <p14:creationId xmlns:p14="http://schemas.microsoft.com/office/powerpoint/2010/main" val="425969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E450BA-0404-A8A6-ECAB-93CD6A4FAE67}"/>
                  </a:ext>
                </a:extLst>
              </p:cNvPr>
              <p:cNvSpPr txBox="1"/>
              <p:nvPr/>
            </p:nvSpPr>
            <p:spPr>
              <a:xfrm>
                <a:off x="655983" y="1729920"/>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655983" y="1729920"/>
                <a:ext cx="4330223" cy="299313"/>
              </a:xfrm>
              <a:prstGeom prst="rect">
                <a:avLst/>
              </a:prstGeom>
              <a:blipFill>
                <a:blip r:embed="rId3"/>
                <a:stretch>
                  <a:fillRect l="-292" t="-8333" r="-585" b="-29167"/>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6964AA2-DF7C-EF9A-B69C-FDE3617A69A9}"/>
              </a:ext>
            </a:extLst>
          </p:cNvPr>
          <p:cNvSpPr txBox="1"/>
          <p:nvPr/>
        </p:nvSpPr>
        <p:spPr>
          <a:xfrm>
            <a:off x="655983" y="914400"/>
            <a:ext cx="2888611" cy="369332"/>
          </a:xfrm>
          <a:prstGeom prst="rect">
            <a:avLst/>
          </a:prstGeom>
          <a:noFill/>
        </p:spPr>
        <p:txBody>
          <a:bodyPr wrap="none" rtlCol="0">
            <a:spAutoFit/>
          </a:bodyPr>
          <a:lstStyle/>
          <a:p>
            <a:r>
              <a:rPr lang="en-US" dirty="0"/>
              <a:t>using </a:t>
            </a:r>
            <a:r>
              <a:rPr lang="en-US" dirty="0" err="1"/>
              <a:t>Isserlis</a:t>
            </a:r>
            <a:r>
              <a:rPr lang="en-US" dirty="0"/>
              <a:t> formula instead</a:t>
            </a:r>
          </a:p>
        </p:txBody>
      </p:sp>
      <p:pic>
        <p:nvPicPr>
          <p:cNvPr id="3" name="Picture 2">
            <a:extLst>
              <a:ext uri="{FF2B5EF4-FFF2-40B4-BE49-F238E27FC236}">
                <a16:creationId xmlns:a16="http://schemas.microsoft.com/office/drawing/2014/main" id="{178C17BD-C2B8-EB1B-C649-76DA54D7DAEC}"/>
              </a:ext>
            </a:extLst>
          </p:cNvPr>
          <p:cNvPicPr>
            <a:picLocks noChangeAspect="1"/>
          </p:cNvPicPr>
          <p:nvPr/>
        </p:nvPicPr>
        <p:blipFill>
          <a:blip r:embed="rId4"/>
          <a:stretch>
            <a:fillRect/>
          </a:stretch>
        </p:blipFill>
        <p:spPr>
          <a:xfrm>
            <a:off x="5354368" y="641326"/>
            <a:ext cx="6837632" cy="2476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EE0BE-6ED7-CD36-FA9A-922D33328A38}"/>
                  </a:ext>
                </a:extLst>
              </p:cNvPr>
              <p:cNvSpPr txBox="1"/>
              <p:nvPr/>
            </p:nvSpPr>
            <p:spPr>
              <a:xfrm>
                <a:off x="655982" y="2922003"/>
                <a:ext cx="4698385" cy="945643"/>
              </a:xfrm>
              <a:prstGeom prst="rect">
                <a:avLst/>
              </a:prstGeom>
              <a:noFill/>
            </p:spPr>
            <p:txBody>
              <a:bodyPr wrap="square" rtlCol="0">
                <a:spAutoFit/>
              </a:bodyPr>
              <a:lstStyle/>
              <a:p>
                <a:r>
                  <a:rPr lang="en-US" dirty="0"/>
                  <a:t>note: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𝑖𝑘</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𝑗𝑘</m:t>
                        </m:r>
                      </m:sub>
                    </m:sSub>
                  </m:oMath>
                </a14:m>
                <a:r>
                  <a:rPr lang="en-US" dirty="0"/>
                  <a:t> never used in original formula, I pulled them from elsewhere in table</a:t>
                </a:r>
              </a:p>
              <a:p>
                <a:endParaRPr lang="en-US" dirty="0"/>
              </a:p>
            </p:txBody>
          </p:sp>
        </mc:Choice>
        <mc:Fallback xmlns="">
          <p:sp>
            <p:nvSpPr>
              <p:cNvPr id="5" name="TextBox 4">
                <a:extLst>
                  <a:ext uri="{FF2B5EF4-FFF2-40B4-BE49-F238E27FC236}">
                    <a16:creationId xmlns:a16="http://schemas.microsoft.com/office/drawing/2014/main" id="{163EE0BE-6ED7-CD36-FA9A-922D33328A38}"/>
                  </a:ext>
                </a:extLst>
              </p:cNvPr>
              <p:cNvSpPr txBox="1">
                <a:spLocks noRot="1" noChangeAspect="1" noMove="1" noResize="1" noEditPoints="1" noAdjustHandles="1" noChangeArrowheads="1" noChangeShapeType="1" noTextEdit="1"/>
              </p:cNvSpPr>
              <p:nvPr/>
            </p:nvSpPr>
            <p:spPr>
              <a:xfrm>
                <a:off x="655982" y="2922003"/>
                <a:ext cx="4698385" cy="945643"/>
              </a:xfrm>
              <a:prstGeom prst="rect">
                <a:avLst/>
              </a:prstGeom>
              <a:blipFill>
                <a:blip r:embed="rId5"/>
                <a:stretch>
                  <a:fillRect l="-1078"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4A7ABF8-0509-E90D-2584-A68DB7C1DE29}"/>
                  </a:ext>
                </a:extLst>
              </p:cNvPr>
              <p:cNvSpPr txBox="1"/>
              <p:nvPr/>
            </p:nvSpPr>
            <p:spPr>
              <a:xfrm>
                <a:off x="655981" y="3639645"/>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13" name="TextBox 12">
                <a:extLst>
                  <a:ext uri="{FF2B5EF4-FFF2-40B4-BE49-F238E27FC236}">
                    <a16:creationId xmlns:a16="http://schemas.microsoft.com/office/drawing/2014/main" id="{04A7ABF8-0509-E90D-2584-A68DB7C1DE29}"/>
                  </a:ext>
                </a:extLst>
              </p:cNvPr>
              <p:cNvSpPr txBox="1">
                <a:spLocks noRot="1" noChangeAspect="1" noMove="1" noResize="1" noEditPoints="1" noAdjustHandles="1" noChangeArrowheads="1" noChangeShapeType="1" noTextEdit="1"/>
              </p:cNvSpPr>
              <p:nvPr/>
            </p:nvSpPr>
            <p:spPr>
              <a:xfrm>
                <a:off x="655981" y="3639645"/>
                <a:ext cx="3368614" cy="299313"/>
              </a:xfrm>
              <a:prstGeom prst="rect">
                <a:avLst/>
              </a:prstGeom>
              <a:blipFill>
                <a:blip r:embed="rId6"/>
                <a:stretch>
                  <a:fillRect l="-376" t="-8000" r="-752"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1A85415-F198-9138-9AC7-0BF603BA1091}"/>
                  </a:ext>
                </a:extLst>
              </p:cNvPr>
              <p:cNvSpPr txBox="1"/>
              <p:nvPr/>
            </p:nvSpPr>
            <p:spPr>
              <a:xfrm>
                <a:off x="0" y="5027551"/>
                <a:ext cx="618964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14" name="TextBox 13">
                <a:extLst>
                  <a:ext uri="{FF2B5EF4-FFF2-40B4-BE49-F238E27FC236}">
                    <a16:creationId xmlns:a16="http://schemas.microsoft.com/office/drawing/2014/main" id="{41A85415-F198-9138-9AC7-0BF603BA1091}"/>
                  </a:ext>
                </a:extLst>
              </p:cNvPr>
              <p:cNvSpPr txBox="1">
                <a:spLocks noRot="1" noChangeAspect="1" noMove="1" noResize="1" noEditPoints="1" noAdjustHandles="1" noChangeArrowheads="1" noChangeShapeType="1" noTextEdit="1"/>
              </p:cNvSpPr>
              <p:nvPr/>
            </p:nvSpPr>
            <p:spPr>
              <a:xfrm>
                <a:off x="0" y="5027551"/>
                <a:ext cx="6189643" cy="299313"/>
              </a:xfrm>
              <a:prstGeom prst="rect">
                <a:avLst/>
              </a:prstGeom>
              <a:blipFill>
                <a:blip r:embed="rId7"/>
                <a:stretch>
                  <a:fillRect t="-8333" b="-291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986FBFA-38B9-C5B7-CDB9-80641E817252}"/>
              </a:ext>
            </a:extLst>
          </p:cNvPr>
          <p:cNvPicPr>
            <a:picLocks noChangeAspect="1"/>
          </p:cNvPicPr>
          <p:nvPr/>
        </p:nvPicPr>
        <p:blipFill>
          <a:blip r:embed="rId8"/>
          <a:stretch>
            <a:fillRect/>
          </a:stretch>
        </p:blipFill>
        <p:spPr>
          <a:xfrm>
            <a:off x="6642173" y="4191531"/>
            <a:ext cx="5476663" cy="1971352"/>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1A786B-CC98-E484-19B0-70F2E070B25A}"/>
                  </a:ext>
                </a:extLst>
              </p:cNvPr>
              <p:cNvSpPr txBox="1"/>
              <p:nvPr/>
            </p:nvSpPr>
            <p:spPr>
              <a:xfrm>
                <a:off x="655983" y="5500373"/>
                <a:ext cx="2196499"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𝑖</m:t>
                        </m:r>
                        <m:r>
                          <a:rPr lang="en-US" i="1">
                            <a:latin typeface="Cambria Math" panose="02040503050406030204" pitchFamily="18" charset="0"/>
                          </a:rPr>
                          <m:t>𝑘</m:t>
                        </m:r>
                      </m:sub>
                    </m:sSub>
                    <m:r>
                      <a:rPr lang="en-US" i="1">
                        <a:latin typeface="Cambria Math" panose="02040503050406030204" pitchFamily="18" charset="0"/>
                      </a:rPr>
                      <m:t>)</m:t>
                    </m:r>
                  </m:oMath>
                </a14:m>
                <a:r>
                  <a:rPr lang="en-US" dirty="0"/>
                  <a:t> ??</a:t>
                </a:r>
              </a:p>
            </p:txBody>
          </p:sp>
        </mc:Choice>
        <mc:Fallback xmlns="">
          <p:sp>
            <p:nvSpPr>
              <p:cNvPr id="15" name="TextBox 14">
                <a:extLst>
                  <a:ext uri="{FF2B5EF4-FFF2-40B4-BE49-F238E27FC236}">
                    <a16:creationId xmlns:a16="http://schemas.microsoft.com/office/drawing/2014/main" id="{581A786B-CC98-E484-19B0-70F2E070B25A}"/>
                  </a:ext>
                </a:extLst>
              </p:cNvPr>
              <p:cNvSpPr txBox="1">
                <a:spLocks noRot="1" noChangeAspect="1" noMove="1" noResize="1" noEditPoints="1" noAdjustHandles="1" noChangeArrowheads="1" noChangeShapeType="1" noTextEdit="1"/>
              </p:cNvSpPr>
              <p:nvPr/>
            </p:nvSpPr>
            <p:spPr>
              <a:xfrm>
                <a:off x="655983" y="5500373"/>
                <a:ext cx="2196499" cy="369332"/>
              </a:xfrm>
              <a:prstGeom prst="rect">
                <a:avLst/>
              </a:prstGeom>
              <a:blipFill>
                <a:blip r:embed="rId9"/>
                <a:stretch>
                  <a:fillRect l="-1149" t="-3226" r="-1724"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8AE3D6-24F2-51EC-4973-91C3DA2FB679}"/>
                  </a:ext>
                </a:extLst>
              </p:cNvPr>
              <p:cNvSpPr txBox="1"/>
              <p:nvPr/>
            </p:nvSpPr>
            <p:spPr>
              <a:xfrm>
                <a:off x="655983" y="5890719"/>
                <a:ext cx="2215607" cy="3916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𝑗𝑘</m:t>
                        </m:r>
                      </m:sub>
                    </m:sSub>
                    <m:r>
                      <a:rPr lang="en-US" i="1">
                        <a:latin typeface="Cambria Math" panose="02040503050406030204" pitchFamily="18" charset="0"/>
                      </a:rPr>
                      <m:t>)</m:t>
                    </m:r>
                  </m:oMath>
                </a14:m>
                <a:r>
                  <a:rPr lang="en-US" dirty="0"/>
                  <a:t> ??</a:t>
                </a:r>
              </a:p>
            </p:txBody>
          </p:sp>
        </mc:Choice>
        <mc:Fallback xmlns="">
          <p:sp>
            <p:nvSpPr>
              <p:cNvPr id="16" name="TextBox 15">
                <a:extLst>
                  <a:ext uri="{FF2B5EF4-FFF2-40B4-BE49-F238E27FC236}">
                    <a16:creationId xmlns:a16="http://schemas.microsoft.com/office/drawing/2014/main" id="{7F8AE3D6-24F2-51EC-4973-91C3DA2FB679}"/>
                  </a:ext>
                </a:extLst>
              </p:cNvPr>
              <p:cNvSpPr txBox="1">
                <a:spLocks noRot="1" noChangeAspect="1" noMove="1" noResize="1" noEditPoints="1" noAdjustHandles="1" noChangeArrowheads="1" noChangeShapeType="1" noTextEdit="1"/>
              </p:cNvSpPr>
              <p:nvPr/>
            </p:nvSpPr>
            <p:spPr>
              <a:xfrm>
                <a:off x="655983" y="5890719"/>
                <a:ext cx="2215607" cy="391646"/>
              </a:xfrm>
              <a:prstGeom prst="rect">
                <a:avLst/>
              </a:prstGeom>
              <a:blipFill>
                <a:blip r:embed="rId10"/>
                <a:stretch>
                  <a:fillRect l="-1136" t="-6250" r="-1136" b="-1875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BB5B61F-5E42-EACA-3D33-A337715CC58D}"/>
              </a:ext>
            </a:extLst>
          </p:cNvPr>
          <p:cNvSpPr txBox="1"/>
          <p:nvPr/>
        </p:nvSpPr>
        <p:spPr>
          <a:xfrm>
            <a:off x="6096000" y="3221315"/>
            <a:ext cx="2295821" cy="646331"/>
          </a:xfrm>
          <a:prstGeom prst="rect">
            <a:avLst/>
          </a:prstGeom>
          <a:noFill/>
        </p:spPr>
        <p:txBody>
          <a:bodyPr wrap="none" rtlCol="0">
            <a:spAutoFit/>
          </a:bodyPr>
          <a:lstStyle/>
          <a:p>
            <a:r>
              <a:rPr lang="en-US" dirty="0"/>
              <a:t>negative bias??</a:t>
            </a:r>
          </a:p>
          <a:p>
            <a:r>
              <a:rPr lang="en-US" dirty="0"/>
              <a:t>subtracting too much?</a:t>
            </a:r>
          </a:p>
        </p:txBody>
      </p:sp>
    </p:spTree>
    <p:extLst>
      <p:ext uri="{BB962C8B-B14F-4D97-AF65-F5344CB8AC3E}">
        <p14:creationId xmlns:p14="http://schemas.microsoft.com/office/powerpoint/2010/main" val="230032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799252-8EA0-CBDE-5EBE-0CA8E0568A44}"/>
              </a:ext>
            </a:extLst>
          </p:cNvPr>
          <p:cNvSpPr txBox="1"/>
          <p:nvPr/>
        </p:nvSpPr>
        <p:spPr>
          <a:xfrm>
            <a:off x="0" y="23673"/>
            <a:ext cx="4845494" cy="523220"/>
          </a:xfrm>
          <a:prstGeom prst="rect">
            <a:avLst/>
          </a:prstGeom>
          <a:noFill/>
        </p:spPr>
        <p:txBody>
          <a:bodyPr wrap="none" rtlCol="0">
            <a:spAutoFit/>
          </a:bodyPr>
          <a:lstStyle/>
          <a:p>
            <a:r>
              <a:rPr lang="en-US" sz="2800" dirty="0" err="1"/>
              <a:t>kuzmin</a:t>
            </a:r>
            <a:r>
              <a:rPr lang="en-US" sz="2800" dirty="0"/>
              <a:t> et al experimental setup</a:t>
            </a:r>
          </a:p>
        </p:txBody>
      </p:sp>
      <p:sp>
        <p:nvSpPr>
          <p:cNvPr id="5" name="TextBox 4">
            <a:extLst>
              <a:ext uri="{FF2B5EF4-FFF2-40B4-BE49-F238E27FC236}">
                <a16:creationId xmlns:a16="http://schemas.microsoft.com/office/drawing/2014/main" id="{F2F3BBFB-0539-BB70-2220-ED7560430C6E}"/>
              </a:ext>
            </a:extLst>
          </p:cNvPr>
          <p:cNvSpPr txBox="1"/>
          <p:nvPr/>
        </p:nvSpPr>
        <p:spPr>
          <a:xfrm>
            <a:off x="190500" y="966408"/>
            <a:ext cx="1125301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focused on deleterious</a:t>
            </a:r>
            <a:r>
              <a:rPr lang="en-US" b="1" dirty="0"/>
              <a:t> negative </a:t>
            </a:r>
            <a:r>
              <a:rPr lang="en-US" dirty="0" err="1"/>
              <a:t>trigenic</a:t>
            </a:r>
            <a:r>
              <a:rPr lang="en-US" dirty="0"/>
              <a:t> interactions</a:t>
            </a:r>
          </a:p>
          <a:p>
            <a:pPr marL="742950" lvl="1" indent="-285750">
              <a:buFont typeface="Arial" panose="020B0604020202020204" pitchFamily="34" charset="0"/>
              <a:buChar char="•"/>
            </a:pPr>
            <a:r>
              <a:rPr lang="en-US" dirty="0"/>
              <a:t>more accurately scored than positive interactions?</a:t>
            </a:r>
          </a:p>
          <a:p>
            <a:pPr marL="742950" lvl="1" indent="-285750">
              <a:buFont typeface="Arial" panose="020B0604020202020204" pitchFamily="34" charset="0"/>
              <a:buChar char="•"/>
            </a:pPr>
            <a:r>
              <a:rPr lang="en-US" dirty="0"/>
              <a:t>“generally more functionally informative than positive digenic interactions”? so more mechanistic insight into function/wiring</a:t>
            </a:r>
          </a:p>
        </p:txBody>
      </p:sp>
      <p:pic>
        <p:nvPicPr>
          <p:cNvPr id="8" name="Picture 7">
            <a:extLst>
              <a:ext uri="{FF2B5EF4-FFF2-40B4-BE49-F238E27FC236}">
                <a16:creationId xmlns:a16="http://schemas.microsoft.com/office/drawing/2014/main" id="{EA508835-7B67-0E6E-7834-2F7E0B302165}"/>
              </a:ext>
            </a:extLst>
          </p:cNvPr>
          <p:cNvPicPr>
            <a:picLocks noChangeAspect="1"/>
          </p:cNvPicPr>
          <p:nvPr/>
        </p:nvPicPr>
        <p:blipFill>
          <a:blip r:embed="rId2"/>
          <a:stretch>
            <a:fillRect/>
          </a:stretch>
        </p:blipFill>
        <p:spPr>
          <a:xfrm>
            <a:off x="7302636" y="2510563"/>
            <a:ext cx="5032574" cy="3607689"/>
          </a:xfrm>
          <a:prstGeom prst="rect">
            <a:avLst/>
          </a:prstGeom>
        </p:spPr>
      </p:pic>
      <p:sp>
        <p:nvSpPr>
          <p:cNvPr id="9" name="TextBox 8">
            <a:extLst>
              <a:ext uri="{FF2B5EF4-FFF2-40B4-BE49-F238E27FC236}">
                <a16:creationId xmlns:a16="http://schemas.microsoft.com/office/drawing/2014/main" id="{2A767399-DC94-3D98-D302-60F4956B94DD}"/>
              </a:ext>
            </a:extLst>
          </p:cNvPr>
          <p:cNvSpPr txBox="1"/>
          <p:nvPr/>
        </p:nvSpPr>
        <p:spPr>
          <a:xfrm>
            <a:off x="7717450" y="5933586"/>
            <a:ext cx="4202945" cy="369332"/>
          </a:xfrm>
          <a:prstGeom prst="rect">
            <a:avLst/>
          </a:prstGeom>
          <a:noFill/>
        </p:spPr>
        <p:txBody>
          <a:bodyPr wrap="none" rtlCol="0">
            <a:spAutoFit/>
          </a:bodyPr>
          <a:lstStyle/>
          <a:p>
            <a:r>
              <a:rPr lang="en-US" dirty="0"/>
              <a:t>Collins … Weissman 2006, Genome Biology</a:t>
            </a:r>
          </a:p>
        </p:txBody>
      </p:sp>
      <p:pic>
        <p:nvPicPr>
          <p:cNvPr id="11" name="Picture 10">
            <a:extLst>
              <a:ext uri="{FF2B5EF4-FFF2-40B4-BE49-F238E27FC236}">
                <a16:creationId xmlns:a16="http://schemas.microsoft.com/office/drawing/2014/main" id="{B7F33D56-C376-A312-EE00-4ED84727E559}"/>
              </a:ext>
            </a:extLst>
          </p:cNvPr>
          <p:cNvPicPr>
            <a:picLocks noChangeAspect="1"/>
          </p:cNvPicPr>
          <p:nvPr/>
        </p:nvPicPr>
        <p:blipFill>
          <a:blip r:embed="rId3"/>
          <a:stretch>
            <a:fillRect/>
          </a:stretch>
        </p:blipFill>
        <p:spPr>
          <a:xfrm>
            <a:off x="190499" y="3206852"/>
            <a:ext cx="6485269" cy="1738127"/>
          </a:xfrm>
          <a:prstGeom prst="rect">
            <a:avLst/>
          </a:prstGeom>
        </p:spPr>
      </p:pic>
      <p:sp>
        <p:nvSpPr>
          <p:cNvPr id="12" name="TextBox 11">
            <a:extLst>
              <a:ext uri="{FF2B5EF4-FFF2-40B4-BE49-F238E27FC236}">
                <a16:creationId xmlns:a16="http://schemas.microsoft.com/office/drawing/2014/main" id="{9C06CBDB-7A3E-BE76-6060-827D9FE73DBC}"/>
              </a:ext>
            </a:extLst>
          </p:cNvPr>
          <p:cNvSpPr txBox="1"/>
          <p:nvPr/>
        </p:nvSpPr>
        <p:spPr>
          <a:xfrm>
            <a:off x="596942" y="6464995"/>
            <a:ext cx="4056047" cy="369332"/>
          </a:xfrm>
          <a:prstGeom prst="rect">
            <a:avLst/>
          </a:prstGeom>
          <a:noFill/>
        </p:spPr>
        <p:txBody>
          <a:bodyPr wrap="none" rtlCol="0">
            <a:spAutoFit/>
          </a:bodyPr>
          <a:lstStyle/>
          <a:p>
            <a:r>
              <a:rPr lang="en-US" dirty="0"/>
              <a:t>﻿</a:t>
            </a:r>
            <a:r>
              <a:rPr lang="en-US" dirty="0" err="1"/>
              <a:t>Baryshnikova</a:t>
            </a:r>
            <a:r>
              <a:rPr lang="en-US" dirty="0"/>
              <a:t> et al 2010, Nature Methods</a:t>
            </a:r>
          </a:p>
        </p:txBody>
      </p:sp>
      <p:pic>
        <p:nvPicPr>
          <p:cNvPr id="13" name="Picture 12">
            <a:extLst>
              <a:ext uri="{FF2B5EF4-FFF2-40B4-BE49-F238E27FC236}">
                <a16:creationId xmlns:a16="http://schemas.microsoft.com/office/drawing/2014/main" id="{9BFD303E-3B65-4604-9F52-78779FD84B1A}"/>
              </a:ext>
            </a:extLst>
          </p:cNvPr>
          <p:cNvPicPr>
            <a:picLocks noChangeAspect="1"/>
          </p:cNvPicPr>
          <p:nvPr/>
        </p:nvPicPr>
        <p:blipFill>
          <a:blip r:embed="rId4"/>
          <a:stretch>
            <a:fillRect/>
          </a:stretch>
        </p:blipFill>
        <p:spPr>
          <a:xfrm>
            <a:off x="202587" y="4995145"/>
            <a:ext cx="6473181" cy="1123107"/>
          </a:xfrm>
          <a:prstGeom prst="rect">
            <a:avLst/>
          </a:prstGeom>
        </p:spPr>
      </p:pic>
    </p:spTree>
    <p:extLst>
      <p:ext uri="{BB962C8B-B14F-4D97-AF65-F5344CB8AC3E}">
        <p14:creationId xmlns:p14="http://schemas.microsoft.com/office/powerpoint/2010/main" val="3773619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p:pic>
        <p:nvPicPr>
          <p:cNvPr id="7" name="Picture 6">
            <a:extLst>
              <a:ext uri="{FF2B5EF4-FFF2-40B4-BE49-F238E27FC236}">
                <a16:creationId xmlns:a16="http://schemas.microsoft.com/office/drawing/2014/main" id="{0AADFB78-2908-4CA4-177E-D4AB96DF5995}"/>
              </a:ext>
            </a:extLst>
          </p:cNvPr>
          <p:cNvPicPr>
            <a:picLocks noChangeAspect="1"/>
          </p:cNvPicPr>
          <p:nvPr/>
        </p:nvPicPr>
        <p:blipFill>
          <a:blip r:embed="rId2"/>
          <a:stretch>
            <a:fillRect/>
          </a:stretch>
        </p:blipFill>
        <p:spPr>
          <a:xfrm>
            <a:off x="2126320" y="1499981"/>
            <a:ext cx="9785234" cy="350023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BC12DFA-29F6-010B-0647-21FFC62E165B}"/>
                  </a:ext>
                </a:extLst>
              </p:cNvPr>
              <p:cNvSpPr txBox="1"/>
              <p:nvPr/>
            </p:nvSpPr>
            <p:spPr>
              <a:xfrm>
                <a:off x="4532051" y="5058706"/>
                <a:ext cx="33009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DBC12DFA-29F6-010B-0647-21FFC62E165B}"/>
                  </a:ext>
                </a:extLst>
              </p:cNvPr>
              <p:cNvSpPr txBox="1">
                <a:spLocks noRot="1" noChangeAspect="1" noMove="1" noResize="1" noEditPoints="1" noAdjustHandles="1" noChangeArrowheads="1" noChangeShapeType="1" noTextEdit="1"/>
              </p:cNvSpPr>
              <p:nvPr/>
            </p:nvSpPr>
            <p:spPr>
              <a:xfrm>
                <a:off x="4532051" y="5058706"/>
                <a:ext cx="330090" cy="299313"/>
              </a:xfrm>
              <a:prstGeom prst="rect">
                <a:avLst/>
              </a:prstGeom>
              <a:blipFill>
                <a:blip r:embed="rId3"/>
                <a:stretch>
                  <a:fillRect l="-21429" t="-416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40EDF88-018F-4807-7A88-D00902EE1688}"/>
                  </a:ext>
                </a:extLst>
              </p:cNvPr>
              <p:cNvSpPr txBox="1"/>
              <p:nvPr/>
            </p:nvSpPr>
            <p:spPr>
              <a:xfrm rot="16200000">
                <a:off x="1338877" y="2885743"/>
                <a:ext cx="10657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240EDF88-018F-4807-7A88-D00902EE1688}"/>
                  </a:ext>
                </a:extLst>
              </p:cNvPr>
              <p:cNvSpPr txBox="1">
                <a:spLocks noRot="1" noChangeAspect="1" noMove="1" noResize="1" noEditPoints="1" noAdjustHandles="1" noChangeArrowheads="1" noChangeShapeType="1" noTextEdit="1"/>
              </p:cNvSpPr>
              <p:nvPr/>
            </p:nvSpPr>
            <p:spPr>
              <a:xfrm rot="16200000">
                <a:off x="1338877" y="2885743"/>
                <a:ext cx="1065740" cy="299313"/>
              </a:xfrm>
              <a:prstGeom prst="rect">
                <a:avLst/>
              </a:prstGeom>
              <a:blipFill>
                <a:blip r:embed="rId4"/>
                <a:stretch>
                  <a:fillRect l="-8000" t="-3571" r="-24000"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8B47F54-6909-9563-5053-C6F1028F163C}"/>
                  </a:ext>
                </a:extLst>
              </p:cNvPr>
              <p:cNvSpPr txBox="1"/>
              <p:nvPr/>
            </p:nvSpPr>
            <p:spPr>
              <a:xfrm>
                <a:off x="9584442" y="5000211"/>
                <a:ext cx="3198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88B47F54-6909-9563-5053-C6F1028F163C}"/>
                  </a:ext>
                </a:extLst>
              </p:cNvPr>
              <p:cNvSpPr txBox="1">
                <a:spLocks noRot="1" noChangeAspect="1" noMove="1" noResize="1" noEditPoints="1" noAdjustHandles="1" noChangeArrowheads="1" noChangeShapeType="1" noTextEdit="1"/>
              </p:cNvSpPr>
              <p:nvPr/>
            </p:nvSpPr>
            <p:spPr>
              <a:xfrm>
                <a:off x="9584442" y="5000211"/>
                <a:ext cx="319896" cy="276999"/>
              </a:xfrm>
              <a:prstGeom prst="rect">
                <a:avLst/>
              </a:prstGeom>
              <a:blipFill>
                <a:blip r:embed="rId5"/>
                <a:stretch>
                  <a:fillRect l="-23077" r="-769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3AD8342-83CD-62F8-2782-ED352CFA7C41}"/>
                  </a:ext>
                </a:extLst>
              </p:cNvPr>
              <p:cNvSpPr txBox="1"/>
              <p:nvPr/>
            </p:nvSpPr>
            <p:spPr>
              <a:xfrm rot="16200000">
                <a:off x="6500782" y="2882186"/>
                <a:ext cx="10363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F3AD8342-83CD-62F8-2782-ED352CFA7C41}"/>
                  </a:ext>
                </a:extLst>
              </p:cNvPr>
              <p:cNvSpPr txBox="1">
                <a:spLocks noRot="1" noChangeAspect="1" noMove="1" noResize="1" noEditPoints="1" noAdjustHandles="1" noChangeArrowheads="1" noChangeShapeType="1" noTextEdit="1"/>
              </p:cNvSpPr>
              <p:nvPr/>
            </p:nvSpPr>
            <p:spPr>
              <a:xfrm rot="16200000">
                <a:off x="6500782" y="2882186"/>
                <a:ext cx="1036309" cy="276999"/>
              </a:xfrm>
              <a:prstGeom prst="rect">
                <a:avLst/>
              </a:prstGeom>
              <a:blipFill>
                <a:blip r:embed="rId6"/>
                <a:stretch>
                  <a:fillRect l="-4348" t="-1220" r="-39130" b="-853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A47364E-188F-0511-BA4F-902A30A412C0}"/>
              </a:ext>
            </a:extLst>
          </p:cNvPr>
          <p:cNvSpPr txBox="1"/>
          <p:nvPr/>
        </p:nvSpPr>
        <p:spPr>
          <a:xfrm>
            <a:off x="2021404" y="5593431"/>
            <a:ext cx="9724200" cy="646331"/>
          </a:xfrm>
          <a:prstGeom prst="rect">
            <a:avLst/>
          </a:prstGeom>
          <a:noFill/>
        </p:spPr>
        <p:txBody>
          <a:bodyPr wrap="none" rtlCol="0">
            <a:spAutoFit/>
          </a:bodyPr>
          <a:lstStyle/>
          <a:p>
            <a:r>
              <a:rPr lang="en-US" dirty="0"/>
              <a:t>measured value of double mutant systematically higher than expected based on how they calculate e,</a:t>
            </a:r>
          </a:p>
          <a:p>
            <a:r>
              <a:rPr lang="en-US" dirty="0"/>
              <a:t>substituting them in here leads to subtracting too much -&gt; negative bias?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872C4D9-53BA-64D0-E77D-AABFE037E48D}"/>
                  </a:ext>
                </a:extLst>
              </p:cNvPr>
              <p:cNvSpPr txBox="1"/>
              <p:nvPr/>
            </p:nvSpPr>
            <p:spPr>
              <a:xfrm>
                <a:off x="2126320" y="6325517"/>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21" name="TextBox 20">
                <a:extLst>
                  <a:ext uri="{FF2B5EF4-FFF2-40B4-BE49-F238E27FC236}">
                    <a16:creationId xmlns:a16="http://schemas.microsoft.com/office/drawing/2014/main" id="{0872C4D9-53BA-64D0-E77D-AABFE037E48D}"/>
                  </a:ext>
                </a:extLst>
              </p:cNvPr>
              <p:cNvSpPr txBox="1">
                <a:spLocks noRot="1" noChangeAspect="1" noMove="1" noResize="1" noEditPoints="1" noAdjustHandles="1" noChangeArrowheads="1" noChangeShapeType="1" noTextEdit="1"/>
              </p:cNvSpPr>
              <p:nvPr/>
            </p:nvSpPr>
            <p:spPr>
              <a:xfrm>
                <a:off x="2126320" y="6325517"/>
                <a:ext cx="4330223" cy="299313"/>
              </a:xfrm>
              <a:prstGeom prst="rect">
                <a:avLst/>
              </a:prstGeom>
              <a:blipFill>
                <a:blip r:embed="rId7"/>
                <a:stretch>
                  <a:fillRect t="-8333" r="-585" b="-29167"/>
                </a:stretch>
              </a:blipFill>
            </p:spPr>
            <p:txBody>
              <a:bodyPr/>
              <a:lstStyle/>
              <a:p>
                <a:r>
                  <a:rPr lang="en-US">
                    <a:noFill/>
                  </a:rPr>
                  <a:t> </a:t>
                </a:r>
              </a:p>
            </p:txBody>
          </p:sp>
        </mc:Fallback>
      </mc:AlternateContent>
    </p:spTree>
    <p:extLst>
      <p:ext uri="{BB962C8B-B14F-4D97-AF65-F5344CB8AC3E}">
        <p14:creationId xmlns:p14="http://schemas.microsoft.com/office/powerpoint/2010/main" val="49001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p:sp>
        <p:nvSpPr>
          <p:cNvPr id="2" name="TextBox 1">
            <a:extLst>
              <a:ext uri="{FF2B5EF4-FFF2-40B4-BE49-F238E27FC236}">
                <a16:creationId xmlns:a16="http://schemas.microsoft.com/office/drawing/2014/main" id="{F5DA1963-3F42-5389-9405-9ACC0D3951DB}"/>
              </a:ext>
            </a:extLst>
          </p:cNvPr>
          <p:cNvSpPr txBox="1"/>
          <p:nvPr/>
        </p:nvSpPr>
        <p:spPr>
          <a:xfrm>
            <a:off x="0" y="503193"/>
            <a:ext cx="7637284" cy="3139321"/>
          </a:xfrm>
          <a:prstGeom prst="rect">
            <a:avLst/>
          </a:prstGeom>
          <a:noFill/>
        </p:spPr>
        <p:txBody>
          <a:bodyPr wrap="none" rtlCol="0">
            <a:spAutoFit/>
          </a:bodyPr>
          <a:lstStyle/>
          <a:p>
            <a:r>
              <a:rPr lang="en-US" dirty="0"/>
              <a:t>solution</a:t>
            </a:r>
          </a:p>
          <a:p>
            <a:pPr marL="285750" indent="-285750">
              <a:buFont typeface="Arial" panose="020B0604020202020204" pitchFamily="34" charset="0"/>
              <a:buChar char="•"/>
            </a:pPr>
            <a:r>
              <a:rPr lang="en-US" dirty="0"/>
              <a:t>don’t use measured values of </a:t>
            </a:r>
            <a:r>
              <a:rPr lang="en-US" dirty="0" err="1"/>
              <a:t>f_jk</a:t>
            </a:r>
            <a:r>
              <a:rPr lang="en-US" dirty="0"/>
              <a:t> and </a:t>
            </a:r>
            <a:r>
              <a:rPr lang="en-US" dirty="0" err="1"/>
              <a:t>f_ik</a:t>
            </a:r>
            <a:endParaRPr lang="en-US" dirty="0"/>
          </a:p>
          <a:p>
            <a:pPr marL="285750" indent="-285750">
              <a:buFont typeface="Arial" panose="020B0604020202020204" pitchFamily="34" charset="0"/>
              <a:buChar char="•"/>
            </a:pPr>
            <a:r>
              <a:rPr lang="en-US" dirty="0"/>
              <a:t>set e.g. </a:t>
            </a:r>
            <a:r>
              <a:rPr lang="en-US" dirty="0" err="1"/>
              <a:t>f_jk</a:t>
            </a:r>
            <a:r>
              <a:rPr lang="en-US" dirty="0"/>
              <a:t> = </a:t>
            </a:r>
            <a:r>
              <a:rPr lang="en-US" dirty="0" err="1"/>
              <a:t>f_i</a:t>
            </a:r>
            <a:r>
              <a:rPr lang="en-US" dirty="0"/>
              <a:t>*</a:t>
            </a:r>
            <a:r>
              <a:rPr lang="en-US" dirty="0" err="1"/>
              <a:t>f_j</a:t>
            </a:r>
            <a:r>
              <a:rPr lang="en-US" dirty="0"/>
              <a:t> + </a:t>
            </a:r>
            <a:r>
              <a:rPr lang="en-US" dirty="0" err="1"/>
              <a:t>e_ij</a:t>
            </a:r>
            <a:r>
              <a:rPr lang="en-US" dirty="0"/>
              <a:t>, where LHS is some imputed double mutant value</a:t>
            </a:r>
          </a:p>
          <a:p>
            <a:pPr marL="285750" indent="-285750">
              <a:buFont typeface="Arial" panose="020B0604020202020204" pitchFamily="34" charset="0"/>
              <a:buChar char="•"/>
            </a:pPr>
            <a:r>
              <a:rPr lang="en-US" dirty="0"/>
              <a:t>use to compute multiplicative </a:t>
            </a:r>
            <a:r>
              <a:rPr lang="en-US" dirty="0" err="1"/>
              <a:t>tau_ijk</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where </a:t>
            </a:r>
          </a:p>
          <a:p>
            <a:pPr marL="742950" lvl="1" indent="-285750">
              <a:buFont typeface="Arial" panose="020B0604020202020204" pitchFamily="34" charset="0"/>
              <a:buChar char="•"/>
            </a:pPr>
            <a:r>
              <a:rPr lang="en-US" dirty="0" err="1"/>
              <a:t>f_ij</a:t>
            </a:r>
            <a:r>
              <a:rPr lang="en-US" dirty="0"/>
              <a:t> = </a:t>
            </a:r>
            <a:r>
              <a:rPr lang="en-US" dirty="0" err="1"/>
              <a:t>f_i</a:t>
            </a:r>
            <a:r>
              <a:rPr lang="en-US" dirty="0"/>
              <a:t>*</a:t>
            </a:r>
            <a:r>
              <a:rPr lang="en-US" dirty="0" err="1"/>
              <a:t>f_j</a:t>
            </a:r>
            <a:r>
              <a:rPr lang="en-US" dirty="0"/>
              <a:t> + </a:t>
            </a:r>
            <a:r>
              <a:rPr lang="en-US" dirty="0" err="1"/>
              <a:t>e_ij</a:t>
            </a:r>
            <a:endParaRPr lang="en-US" dirty="0"/>
          </a:p>
          <a:p>
            <a:pPr marL="742950" lvl="1" indent="-285750">
              <a:buFont typeface="Arial" panose="020B0604020202020204" pitchFamily="34" charset="0"/>
              <a:buChar char="•"/>
            </a:pPr>
            <a:r>
              <a:rPr lang="en-US" dirty="0"/>
              <a:t>and </a:t>
            </a:r>
            <a:r>
              <a:rPr lang="en-US" dirty="0" err="1"/>
              <a:t>e_ij_multiplicative</a:t>
            </a:r>
            <a:r>
              <a:rPr lang="en-US" dirty="0"/>
              <a:t> = (</a:t>
            </a:r>
            <a:r>
              <a:rPr lang="en-US" dirty="0" err="1"/>
              <a:t>f_i</a:t>
            </a:r>
            <a:r>
              <a:rPr lang="en-US" dirty="0"/>
              <a:t>*</a:t>
            </a:r>
            <a:r>
              <a:rPr lang="en-US" dirty="0" err="1"/>
              <a:t>f_j</a:t>
            </a:r>
            <a:r>
              <a:rPr lang="en-US" dirty="0"/>
              <a:t> + </a:t>
            </a:r>
            <a:r>
              <a:rPr lang="en-US" dirty="0" err="1"/>
              <a:t>e_ij</a:t>
            </a:r>
            <a:r>
              <a:rPr lang="en-US" dirty="0"/>
              <a:t>)/ (</a:t>
            </a:r>
            <a:r>
              <a:rPr lang="en-US" dirty="0" err="1"/>
              <a:t>f_i</a:t>
            </a:r>
            <a:r>
              <a:rPr lang="en-US" dirty="0"/>
              <a:t>*</a:t>
            </a:r>
            <a:r>
              <a:rPr lang="en-US" dirty="0" err="1"/>
              <a:t>f_j</a:t>
            </a:r>
            <a:r>
              <a:rPr lang="en-US" dirty="0"/>
              <a:t>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B42E82-8F40-D527-DB42-D6DBAC787545}"/>
                  </a:ext>
                </a:extLst>
              </p:cNvPr>
              <p:cNvSpPr txBox="1"/>
              <p:nvPr/>
            </p:nvSpPr>
            <p:spPr>
              <a:xfrm>
                <a:off x="695703" y="1795049"/>
                <a:ext cx="1608902"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den>
                      </m:f>
                    </m:oMath>
                  </m:oMathPara>
                </a14:m>
                <a:endParaRPr lang="en-US" dirty="0"/>
              </a:p>
            </p:txBody>
          </p:sp>
        </mc:Choice>
        <mc:Fallback xmlns="">
          <p:sp>
            <p:nvSpPr>
              <p:cNvPr id="11" name="TextBox 10">
                <a:extLst>
                  <a:ext uri="{FF2B5EF4-FFF2-40B4-BE49-F238E27FC236}">
                    <a16:creationId xmlns:a16="http://schemas.microsoft.com/office/drawing/2014/main" id="{C9B42E82-8F40-D527-DB42-D6DBAC787545}"/>
                  </a:ext>
                </a:extLst>
              </p:cNvPr>
              <p:cNvSpPr txBox="1">
                <a:spLocks noRot="1" noChangeAspect="1" noMove="1" noResize="1" noEditPoints="1" noAdjustHandles="1" noChangeArrowheads="1" noChangeShapeType="1" noTextEdit="1"/>
              </p:cNvSpPr>
              <p:nvPr/>
            </p:nvSpPr>
            <p:spPr>
              <a:xfrm>
                <a:off x="695703" y="1795049"/>
                <a:ext cx="1608902" cy="612668"/>
              </a:xfrm>
              <a:prstGeom prst="rect">
                <a:avLst/>
              </a:prstGeom>
              <a:blipFill>
                <a:blip r:embed="rId3"/>
                <a:stretch>
                  <a:fillRect l="-781" t="-2041" r="-781" b="-14286"/>
                </a:stretch>
              </a:blipFill>
            </p:spPr>
            <p:txBody>
              <a:bodyPr/>
              <a:lstStyle/>
              <a:p>
                <a:r>
                  <a:rPr lang="en-US">
                    <a:noFill/>
                  </a:rPr>
                  <a:t> </a:t>
                </a:r>
              </a:p>
            </p:txBody>
          </p:sp>
        </mc:Fallback>
      </mc:AlternateContent>
      <p:graphicFrame>
        <p:nvGraphicFramePr>
          <p:cNvPr id="13" name="Table 5">
            <a:extLst>
              <a:ext uri="{FF2B5EF4-FFF2-40B4-BE49-F238E27FC236}">
                <a16:creationId xmlns:a16="http://schemas.microsoft.com/office/drawing/2014/main" id="{B229BCC3-E07F-0244-85A7-540A3C91FADD}"/>
              </a:ext>
            </a:extLst>
          </p:cNvPr>
          <p:cNvGraphicFramePr>
            <a:graphicFrameLocks noGrp="1"/>
          </p:cNvGraphicFramePr>
          <p:nvPr>
            <p:extLst>
              <p:ext uri="{D42A27DB-BD31-4B8C-83A1-F6EECF244321}">
                <p14:modId xmlns:p14="http://schemas.microsoft.com/office/powerpoint/2010/main" val="3873566100"/>
              </p:ext>
            </p:extLst>
          </p:nvPr>
        </p:nvGraphicFramePr>
        <p:xfrm>
          <a:off x="5859645" y="1580353"/>
          <a:ext cx="6332355" cy="1654728"/>
        </p:xfrm>
        <a:graphic>
          <a:graphicData uri="http://schemas.openxmlformats.org/drawingml/2006/table">
            <a:tbl>
              <a:tblPr firstRow="1" bandRow="1">
                <a:tableStyleId>{5C22544A-7EE6-4342-B048-85BDC9FD1C3A}</a:tableStyleId>
              </a:tblPr>
              <a:tblGrid>
                <a:gridCol w="2110785">
                  <a:extLst>
                    <a:ext uri="{9D8B030D-6E8A-4147-A177-3AD203B41FA5}">
                      <a16:colId xmlns:a16="http://schemas.microsoft.com/office/drawing/2014/main" val="3500012502"/>
                    </a:ext>
                  </a:extLst>
                </a:gridCol>
                <a:gridCol w="2110785">
                  <a:extLst>
                    <a:ext uri="{9D8B030D-6E8A-4147-A177-3AD203B41FA5}">
                      <a16:colId xmlns:a16="http://schemas.microsoft.com/office/drawing/2014/main" val="260473047"/>
                    </a:ext>
                  </a:extLst>
                </a:gridCol>
                <a:gridCol w="2110785">
                  <a:extLst>
                    <a:ext uri="{9D8B030D-6E8A-4147-A177-3AD203B41FA5}">
                      <a16:colId xmlns:a16="http://schemas.microsoft.com/office/drawing/2014/main" val="785468259"/>
                    </a:ext>
                  </a:extLst>
                </a:gridCol>
              </a:tblGrid>
              <a:tr h="413682">
                <a:tc>
                  <a:txBody>
                    <a:bodyPr/>
                    <a:lstStyle/>
                    <a:p>
                      <a:pPr algn="ctr"/>
                      <a:r>
                        <a:rPr lang="en-US" dirty="0"/>
                        <a:t>statistic</a:t>
                      </a:r>
                    </a:p>
                  </a:txBody>
                  <a:tcPr/>
                </a:tc>
                <a:tc>
                  <a:txBody>
                    <a:bodyPr/>
                    <a:lstStyle/>
                    <a:p>
                      <a:pPr algn="ctr"/>
                      <a:r>
                        <a:rPr lang="en-US" dirty="0" err="1"/>
                        <a:t>tau_reported</a:t>
                      </a:r>
                      <a:endParaRPr lang="en-US" dirty="0"/>
                    </a:p>
                  </a:txBody>
                  <a:tcPr/>
                </a:tc>
                <a:tc>
                  <a:txBody>
                    <a:bodyPr/>
                    <a:lstStyle/>
                    <a:p>
                      <a:pPr algn="ctr"/>
                      <a:r>
                        <a:rPr lang="en-US" dirty="0" err="1"/>
                        <a:t>tau_multiplicative</a:t>
                      </a:r>
                      <a:endParaRPr lang="en-US" dirty="0"/>
                    </a:p>
                  </a:txBody>
                  <a:tcPr/>
                </a:tc>
                <a:extLst>
                  <a:ext uri="{0D108BD9-81ED-4DB2-BD59-A6C34878D82A}">
                    <a16:rowId xmlns:a16="http://schemas.microsoft.com/office/drawing/2014/main" val="2058219579"/>
                  </a:ext>
                </a:extLst>
              </a:tr>
              <a:tr h="413682">
                <a:tc>
                  <a:txBody>
                    <a:bodyPr/>
                    <a:lstStyle/>
                    <a:p>
                      <a:pPr algn="ctr"/>
                      <a:r>
                        <a:rPr lang="en-US" b="1" dirty="0"/>
                        <a:t>mean</a:t>
                      </a:r>
                    </a:p>
                  </a:txBody>
                  <a:tcPr/>
                </a:tc>
                <a:tc>
                  <a:txBody>
                    <a:bodyPr/>
                    <a:lstStyle/>
                    <a:p>
                      <a:pPr algn="ctr"/>
                      <a:r>
                        <a:rPr lang="en-US" sz="1800" b="0" i="0" kern="1200" dirty="0">
                          <a:solidFill>
                            <a:schemeClr val="dk1"/>
                          </a:solidFill>
                          <a:effectLst/>
                          <a:latin typeface="+mn-lt"/>
                          <a:ea typeface="+mn-ea"/>
                          <a:cs typeface="+mn-cs"/>
                        </a:rPr>
                        <a:t>0.0044771370</a:t>
                      </a:r>
                      <a:endParaRPr lang="en-US" dirty="0"/>
                    </a:p>
                  </a:txBody>
                  <a:tcPr/>
                </a:tc>
                <a:tc>
                  <a:txBody>
                    <a:bodyPr/>
                    <a:lstStyle/>
                    <a:p>
                      <a:pPr algn="ctr"/>
                      <a:r>
                        <a:rPr lang="en-US" sz="1800" b="0" i="0" kern="1200" dirty="0">
                          <a:solidFill>
                            <a:schemeClr val="dk1"/>
                          </a:solidFill>
                          <a:effectLst/>
                          <a:latin typeface="+mn-lt"/>
                          <a:ea typeface="+mn-ea"/>
                          <a:cs typeface="+mn-cs"/>
                        </a:rPr>
                        <a:t>1.0127539478</a:t>
                      </a:r>
                      <a:endParaRPr lang="en-US" dirty="0"/>
                    </a:p>
                  </a:txBody>
                  <a:tcPr/>
                </a:tc>
                <a:extLst>
                  <a:ext uri="{0D108BD9-81ED-4DB2-BD59-A6C34878D82A}">
                    <a16:rowId xmlns:a16="http://schemas.microsoft.com/office/drawing/2014/main" val="125614809"/>
                  </a:ext>
                </a:extLst>
              </a:tr>
              <a:tr h="413682">
                <a:tc>
                  <a:txBody>
                    <a:bodyPr/>
                    <a:lstStyle/>
                    <a:p>
                      <a:pPr algn="ctr"/>
                      <a:r>
                        <a:rPr lang="en-US" b="1" dirty="0"/>
                        <a:t>median</a:t>
                      </a:r>
                    </a:p>
                  </a:txBody>
                  <a:tcPr/>
                </a:tc>
                <a:tc>
                  <a:txBody>
                    <a:bodyPr/>
                    <a:lstStyle/>
                    <a:p>
                      <a:pPr algn="ctr"/>
                      <a:r>
                        <a:rPr lang="en-US" sz="1800" b="0" i="0" kern="1200" dirty="0">
                          <a:solidFill>
                            <a:schemeClr val="dk1"/>
                          </a:solidFill>
                          <a:effectLst/>
                          <a:latin typeface="+mn-lt"/>
                          <a:ea typeface="+mn-ea"/>
                          <a:cs typeface="+mn-cs"/>
                        </a:rPr>
                        <a:t>0.003783500000</a:t>
                      </a:r>
                      <a:endParaRPr lang="en-US" dirty="0"/>
                    </a:p>
                  </a:txBody>
                  <a:tcPr/>
                </a:tc>
                <a:tc>
                  <a:txBody>
                    <a:bodyPr/>
                    <a:lstStyle/>
                    <a:p>
                      <a:pPr algn="ctr"/>
                      <a:r>
                        <a:rPr lang="en-US" sz="1800" b="0" i="0" kern="1200" dirty="0">
                          <a:solidFill>
                            <a:schemeClr val="dk1"/>
                          </a:solidFill>
                          <a:effectLst/>
                          <a:latin typeface="+mn-lt"/>
                          <a:ea typeface="+mn-ea"/>
                          <a:cs typeface="+mn-cs"/>
                        </a:rPr>
                        <a:t>1.0045042116</a:t>
                      </a:r>
                      <a:endParaRPr lang="en-US" dirty="0"/>
                    </a:p>
                  </a:txBody>
                  <a:tcPr/>
                </a:tc>
                <a:extLst>
                  <a:ext uri="{0D108BD9-81ED-4DB2-BD59-A6C34878D82A}">
                    <a16:rowId xmlns:a16="http://schemas.microsoft.com/office/drawing/2014/main" val="1350235585"/>
                  </a:ext>
                </a:extLst>
              </a:tr>
              <a:tr h="413682">
                <a:tc>
                  <a:txBody>
                    <a:bodyPr/>
                    <a:lstStyle/>
                    <a:p>
                      <a:pPr algn="ctr"/>
                      <a:r>
                        <a:rPr lang="en-US" b="1" dirty="0"/>
                        <a:t>std</a:t>
                      </a:r>
                    </a:p>
                  </a:txBody>
                  <a:tcPr/>
                </a:tc>
                <a:tc>
                  <a:txBody>
                    <a:bodyPr/>
                    <a:lstStyle/>
                    <a:p>
                      <a:pPr algn="ctr"/>
                      <a:r>
                        <a:rPr lang="en-US" sz="1800" b="0" i="0" kern="1200" dirty="0">
                          <a:solidFill>
                            <a:schemeClr val="dk1"/>
                          </a:solidFill>
                          <a:effectLst/>
                          <a:latin typeface="+mn-lt"/>
                          <a:ea typeface="+mn-ea"/>
                          <a:cs typeface="+mn-cs"/>
                        </a:rPr>
                        <a:t>0.05943114514</a:t>
                      </a:r>
                      <a:endParaRPr lang="en-US" dirty="0"/>
                    </a:p>
                  </a:txBody>
                  <a:tcPr/>
                </a:tc>
                <a:tc>
                  <a:txBody>
                    <a:bodyPr/>
                    <a:lstStyle/>
                    <a:p>
                      <a:pPr algn="ctr"/>
                      <a:r>
                        <a:rPr lang="en-US" sz="1800" b="0" i="0" kern="1200" dirty="0">
                          <a:solidFill>
                            <a:schemeClr val="dk1"/>
                          </a:solidFill>
                          <a:effectLst/>
                          <a:latin typeface="+mn-lt"/>
                          <a:ea typeface="+mn-ea"/>
                          <a:cs typeface="+mn-cs"/>
                        </a:rPr>
                        <a:t>0.4070305624</a:t>
                      </a:r>
                      <a:endParaRPr lang="en-US" dirty="0"/>
                    </a:p>
                  </a:txBody>
                  <a:tcPr/>
                </a:tc>
                <a:extLst>
                  <a:ext uri="{0D108BD9-81ED-4DB2-BD59-A6C34878D82A}">
                    <a16:rowId xmlns:a16="http://schemas.microsoft.com/office/drawing/2014/main" val="236949927"/>
                  </a:ext>
                </a:extLst>
              </a:tr>
            </a:tbl>
          </a:graphicData>
        </a:graphic>
      </p:graphicFrame>
      <p:sp>
        <p:nvSpPr>
          <p:cNvPr id="5" name="TextBox 4">
            <a:extLst>
              <a:ext uri="{FF2B5EF4-FFF2-40B4-BE49-F238E27FC236}">
                <a16:creationId xmlns:a16="http://schemas.microsoft.com/office/drawing/2014/main" id="{F26DFD03-12B4-093B-5868-DFE0E7A9A6A6}"/>
              </a:ext>
            </a:extLst>
          </p:cNvPr>
          <p:cNvSpPr txBox="1"/>
          <p:nvPr/>
        </p:nvSpPr>
        <p:spPr>
          <a:xfrm>
            <a:off x="431205" y="4685153"/>
            <a:ext cx="2002984" cy="369332"/>
          </a:xfrm>
          <a:prstGeom prst="rect">
            <a:avLst/>
          </a:prstGeom>
          <a:noFill/>
        </p:spPr>
        <p:txBody>
          <a:bodyPr wrap="none" rtlCol="0">
            <a:spAutoFit/>
          </a:bodyPr>
          <a:lstStyle/>
          <a:p>
            <a:r>
              <a:rPr lang="en-US" dirty="0" err="1"/>
              <a:t>pearson</a:t>
            </a:r>
            <a:r>
              <a:rPr lang="en-US" dirty="0"/>
              <a:t> </a:t>
            </a:r>
            <a:r>
              <a:rPr lang="en-US" dirty="0" err="1"/>
              <a:t>corr</a:t>
            </a:r>
            <a:r>
              <a:rPr lang="en-US" dirty="0"/>
              <a:t> = 0.24</a:t>
            </a:r>
          </a:p>
        </p:txBody>
      </p:sp>
      <p:pic>
        <p:nvPicPr>
          <p:cNvPr id="6" name="Picture 5">
            <a:extLst>
              <a:ext uri="{FF2B5EF4-FFF2-40B4-BE49-F238E27FC236}">
                <a16:creationId xmlns:a16="http://schemas.microsoft.com/office/drawing/2014/main" id="{1FB0230A-CAC9-47A5-ECDD-DC0B36539CF4}"/>
              </a:ext>
            </a:extLst>
          </p:cNvPr>
          <p:cNvPicPr>
            <a:picLocks noChangeAspect="1"/>
          </p:cNvPicPr>
          <p:nvPr/>
        </p:nvPicPr>
        <p:blipFill>
          <a:blip r:embed="rId4"/>
          <a:stretch>
            <a:fillRect/>
          </a:stretch>
        </p:blipFill>
        <p:spPr>
          <a:xfrm>
            <a:off x="4267200" y="3617230"/>
            <a:ext cx="7924800" cy="2874509"/>
          </a:xfrm>
          <a:prstGeom prst="rect">
            <a:avLst/>
          </a:prstGeom>
        </p:spPr>
      </p:pic>
      <p:sp>
        <p:nvSpPr>
          <p:cNvPr id="8" name="TextBox 7">
            <a:extLst>
              <a:ext uri="{FF2B5EF4-FFF2-40B4-BE49-F238E27FC236}">
                <a16:creationId xmlns:a16="http://schemas.microsoft.com/office/drawing/2014/main" id="{FF28902E-0781-DE6B-274A-6AF767F3CFA8}"/>
              </a:ext>
            </a:extLst>
          </p:cNvPr>
          <p:cNvSpPr txBox="1"/>
          <p:nvPr/>
        </p:nvSpPr>
        <p:spPr>
          <a:xfrm>
            <a:off x="4439478" y="6463408"/>
            <a:ext cx="3622145" cy="369332"/>
          </a:xfrm>
          <a:prstGeom prst="rect">
            <a:avLst/>
          </a:prstGeom>
          <a:noFill/>
        </p:spPr>
        <p:txBody>
          <a:bodyPr wrap="none" rtlCol="0">
            <a:spAutoFit/>
          </a:bodyPr>
          <a:lstStyle/>
          <a:p>
            <a:r>
              <a:rPr lang="en-US" dirty="0"/>
              <a:t>note: log axis, reported shifted by +1</a:t>
            </a:r>
          </a:p>
        </p:txBody>
      </p:sp>
    </p:spTree>
    <p:extLst>
      <p:ext uri="{BB962C8B-B14F-4D97-AF65-F5344CB8AC3E}">
        <p14:creationId xmlns:p14="http://schemas.microsoft.com/office/powerpoint/2010/main" val="2365913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7/6/2022 update</a:t>
            </a:r>
          </a:p>
        </p:txBody>
      </p:sp>
    </p:spTree>
    <p:extLst>
      <p:ext uri="{BB962C8B-B14F-4D97-AF65-F5344CB8AC3E}">
        <p14:creationId xmlns:p14="http://schemas.microsoft.com/office/powerpoint/2010/main" val="3552589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05793F-C516-3488-1D0E-3209D8943ABF}"/>
              </a:ext>
            </a:extLst>
          </p:cNvPr>
          <p:cNvSpPr txBox="1"/>
          <p:nvPr/>
        </p:nvSpPr>
        <p:spPr>
          <a:xfrm>
            <a:off x="0" y="23673"/>
            <a:ext cx="3000309" cy="523220"/>
          </a:xfrm>
          <a:prstGeom prst="rect">
            <a:avLst/>
          </a:prstGeom>
          <a:noFill/>
        </p:spPr>
        <p:txBody>
          <a:bodyPr wrap="none" rtlCol="0">
            <a:spAutoFit/>
          </a:bodyPr>
          <a:lstStyle/>
          <a:p>
            <a:r>
              <a:rPr lang="en-US" sz="2800" dirty="0" err="1"/>
              <a:t>Kuzmin</a:t>
            </a:r>
            <a:r>
              <a:rPr lang="en-US" sz="2800" dirty="0"/>
              <a:t> 2020 paper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9E450BA-0404-A8A6-ECAB-93CD6A4FAE67}"/>
                  </a:ext>
                </a:extLst>
              </p:cNvPr>
              <p:cNvSpPr txBox="1"/>
              <p:nvPr/>
            </p:nvSpPr>
            <p:spPr>
              <a:xfrm>
                <a:off x="655983" y="2075601"/>
                <a:ext cx="433022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9" name="TextBox 8">
                <a:extLst>
                  <a:ext uri="{FF2B5EF4-FFF2-40B4-BE49-F238E27FC236}">
                    <a16:creationId xmlns:a16="http://schemas.microsoft.com/office/drawing/2014/main" id="{19E450BA-0404-A8A6-ECAB-93CD6A4FAE67}"/>
                  </a:ext>
                </a:extLst>
              </p:cNvPr>
              <p:cNvSpPr txBox="1">
                <a:spLocks noRot="1" noChangeAspect="1" noMove="1" noResize="1" noEditPoints="1" noAdjustHandles="1" noChangeArrowheads="1" noChangeShapeType="1" noTextEdit="1"/>
              </p:cNvSpPr>
              <p:nvPr/>
            </p:nvSpPr>
            <p:spPr>
              <a:xfrm>
                <a:off x="655983" y="2075601"/>
                <a:ext cx="4330223" cy="299313"/>
              </a:xfrm>
              <a:prstGeom prst="rect">
                <a:avLst/>
              </a:prstGeom>
              <a:blipFill>
                <a:blip r:embed="rId3"/>
                <a:stretch>
                  <a:fillRect l="-292" t="-8000" r="-585" b="-24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6964AA2-DF7C-EF9A-B69C-FDE3617A69A9}"/>
              </a:ext>
            </a:extLst>
          </p:cNvPr>
          <p:cNvSpPr txBox="1"/>
          <p:nvPr/>
        </p:nvSpPr>
        <p:spPr>
          <a:xfrm>
            <a:off x="0" y="1634957"/>
            <a:ext cx="3146182" cy="369332"/>
          </a:xfrm>
          <a:prstGeom prst="rect">
            <a:avLst/>
          </a:prstGeom>
          <a:noFill/>
        </p:spPr>
        <p:txBody>
          <a:bodyPr wrap="none" rtlCol="0">
            <a:spAutoFit/>
          </a:bodyPr>
          <a:lstStyle/>
          <a:p>
            <a:r>
              <a:rPr lang="en-US" dirty="0"/>
              <a:t>using cumulant formula instead</a:t>
            </a:r>
          </a:p>
        </p:txBody>
      </p:sp>
      <p:pic>
        <p:nvPicPr>
          <p:cNvPr id="3" name="Picture 2">
            <a:extLst>
              <a:ext uri="{FF2B5EF4-FFF2-40B4-BE49-F238E27FC236}">
                <a16:creationId xmlns:a16="http://schemas.microsoft.com/office/drawing/2014/main" id="{178C17BD-C2B8-EB1B-C649-76DA54D7DAEC}"/>
              </a:ext>
            </a:extLst>
          </p:cNvPr>
          <p:cNvPicPr>
            <a:picLocks noChangeAspect="1"/>
          </p:cNvPicPr>
          <p:nvPr/>
        </p:nvPicPr>
        <p:blipFill>
          <a:blip r:embed="rId4"/>
          <a:stretch>
            <a:fillRect/>
          </a:stretch>
        </p:blipFill>
        <p:spPr>
          <a:xfrm>
            <a:off x="5354368" y="641326"/>
            <a:ext cx="6837632" cy="2476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EE0BE-6ED7-CD36-FA9A-922D33328A38}"/>
                  </a:ext>
                </a:extLst>
              </p:cNvPr>
              <p:cNvSpPr txBox="1"/>
              <p:nvPr/>
            </p:nvSpPr>
            <p:spPr>
              <a:xfrm>
                <a:off x="0" y="2942065"/>
                <a:ext cx="5354368" cy="1499641"/>
              </a:xfrm>
              <a:prstGeom prst="rect">
                <a:avLst/>
              </a:prstGeom>
              <a:noFill/>
            </p:spPr>
            <p:txBody>
              <a:bodyPr wrap="square" rtlCol="0">
                <a:spAutoFit/>
              </a:bodyPr>
              <a:lstStyle/>
              <a:p>
                <a:r>
                  <a:rPr lang="en-US" b="1" dirty="0"/>
                  <a:t>note</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𝑖𝑘</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𝑗𝑘</m:t>
                        </m:r>
                      </m:sub>
                    </m:sSub>
                  </m:oMath>
                </a14:m>
                <a:r>
                  <a:rPr lang="en-US" dirty="0"/>
                  <a:t> never used in original formula, pulled from elsewhere in table</a:t>
                </a:r>
              </a:p>
              <a:p>
                <a:r>
                  <a:rPr lang="en-US" b="1" dirty="0"/>
                  <a:t>problem:</a:t>
                </a:r>
                <a:r>
                  <a:rPr lang="en-US" dirty="0"/>
                  <a:t> </a:t>
                </a:r>
                <a:r>
                  <a:rPr lang="en-US" dirty="0" err="1"/>
                  <a:t>dbl</a:t>
                </a:r>
                <a:r>
                  <a:rPr lang="en-US" dirty="0"/>
                  <a:t> mutant finesses needed to calculate multiplicative values!</a:t>
                </a:r>
                <a:endParaRPr lang="en-US" b="1" dirty="0"/>
              </a:p>
              <a:p>
                <a:endParaRPr lang="en-US" dirty="0"/>
              </a:p>
            </p:txBody>
          </p:sp>
        </mc:Choice>
        <mc:Fallback xmlns="">
          <p:sp>
            <p:nvSpPr>
              <p:cNvPr id="5" name="TextBox 4">
                <a:extLst>
                  <a:ext uri="{FF2B5EF4-FFF2-40B4-BE49-F238E27FC236}">
                    <a16:creationId xmlns:a16="http://schemas.microsoft.com/office/drawing/2014/main" id="{163EE0BE-6ED7-CD36-FA9A-922D33328A38}"/>
                  </a:ext>
                </a:extLst>
              </p:cNvPr>
              <p:cNvSpPr txBox="1">
                <a:spLocks noRot="1" noChangeAspect="1" noMove="1" noResize="1" noEditPoints="1" noAdjustHandles="1" noChangeArrowheads="1" noChangeShapeType="1" noTextEdit="1"/>
              </p:cNvSpPr>
              <p:nvPr/>
            </p:nvSpPr>
            <p:spPr>
              <a:xfrm>
                <a:off x="0" y="2942065"/>
                <a:ext cx="5354368" cy="1499641"/>
              </a:xfrm>
              <a:prstGeom prst="rect">
                <a:avLst/>
              </a:prstGeom>
              <a:blipFill>
                <a:blip r:embed="rId5"/>
                <a:stretch>
                  <a:fillRect l="-948" t="-16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4A7ABF8-0509-E90D-2584-A68DB7C1DE29}"/>
                  </a:ext>
                </a:extLst>
              </p:cNvPr>
              <p:cNvSpPr txBox="1"/>
              <p:nvPr/>
            </p:nvSpPr>
            <p:spPr>
              <a:xfrm>
                <a:off x="655982" y="1053364"/>
                <a:ext cx="336861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13" name="TextBox 12">
                <a:extLst>
                  <a:ext uri="{FF2B5EF4-FFF2-40B4-BE49-F238E27FC236}">
                    <a16:creationId xmlns:a16="http://schemas.microsoft.com/office/drawing/2014/main" id="{04A7ABF8-0509-E90D-2584-A68DB7C1DE29}"/>
                  </a:ext>
                </a:extLst>
              </p:cNvPr>
              <p:cNvSpPr txBox="1">
                <a:spLocks noRot="1" noChangeAspect="1" noMove="1" noResize="1" noEditPoints="1" noAdjustHandles="1" noChangeArrowheads="1" noChangeShapeType="1" noTextEdit="1"/>
              </p:cNvSpPr>
              <p:nvPr/>
            </p:nvSpPr>
            <p:spPr>
              <a:xfrm>
                <a:off x="655982" y="1053364"/>
                <a:ext cx="3368614" cy="299313"/>
              </a:xfrm>
              <a:prstGeom prst="rect">
                <a:avLst/>
              </a:prstGeom>
              <a:blipFill>
                <a:blip r:embed="rId6"/>
                <a:stretch>
                  <a:fillRect l="-376" t="-8333" r="-752"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1A85415-F198-9138-9AC7-0BF603BA1091}"/>
                  </a:ext>
                </a:extLst>
              </p:cNvPr>
              <p:cNvSpPr txBox="1"/>
              <p:nvPr/>
            </p:nvSpPr>
            <p:spPr>
              <a:xfrm>
                <a:off x="0" y="5027551"/>
                <a:ext cx="618964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r>
                                <a:rPr lang="en-US" i="1">
                                  <a:latin typeface="Cambria Math" panose="02040503050406030204" pitchFamily="18" charset="0"/>
                                </a:rPr>
                                <m:t>𝑓</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solidFill>
                    <a:schemeClr val="tx1"/>
                  </a:solidFill>
                </a:endParaRPr>
              </a:p>
            </p:txBody>
          </p:sp>
        </mc:Choice>
        <mc:Fallback xmlns="">
          <p:sp>
            <p:nvSpPr>
              <p:cNvPr id="14" name="TextBox 13">
                <a:extLst>
                  <a:ext uri="{FF2B5EF4-FFF2-40B4-BE49-F238E27FC236}">
                    <a16:creationId xmlns:a16="http://schemas.microsoft.com/office/drawing/2014/main" id="{41A85415-F198-9138-9AC7-0BF603BA1091}"/>
                  </a:ext>
                </a:extLst>
              </p:cNvPr>
              <p:cNvSpPr txBox="1">
                <a:spLocks noRot="1" noChangeAspect="1" noMove="1" noResize="1" noEditPoints="1" noAdjustHandles="1" noChangeArrowheads="1" noChangeShapeType="1" noTextEdit="1"/>
              </p:cNvSpPr>
              <p:nvPr/>
            </p:nvSpPr>
            <p:spPr>
              <a:xfrm>
                <a:off x="0" y="5027551"/>
                <a:ext cx="6189643" cy="299313"/>
              </a:xfrm>
              <a:prstGeom prst="rect">
                <a:avLst/>
              </a:prstGeom>
              <a:blipFill>
                <a:blip r:embed="rId7"/>
                <a:stretch>
                  <a:fillRect t="-8333" b="-2916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986FBFA-38B9-C5B7-CDB9-80641E817252}"/>
              </a:ext>
            </a:extLst>
          </p:cNvPr>
          <p:cNvPicPr>
            <a:picLocks noChangeAspect="1"/>
          </p:cNvPicPr>
          <p:nvPr/>
        </p:nvPicPr>
        <p:blipFill>
          <a:blip r:embed="rId8"/>
          <a:stretch>
            <a:fillRect/>
          </a:stretch>
        </p:blipFill>
        <p:spPr>
          <a:xfrm>
            <a:off x="6642173" y="4191531"/>
            <a:ext cx="5476663" cy="1971352"/>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1A786B-CC98-E484-19B0-70F2E070B25A}"/>
                  </a:ext>
                </a:extLst>
              </p:cNvPr>
              <p:cNvSpPr txBox="1"/>
              <p:nvPr/>
            </p:nvSpPr>
            <p:spPr>
              <a:xfrm>
                <a:off x="655983" y="5500373"/>
                <a:ext cx="2196499" cy="369332"/>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b="0" i="1" smtClean="0">
                            <a:latin typeface="Cambria Math" panose="02040503050406030204" pitchFamily="18" charset="0"/>
                          </a:rPr>
                          <m:t>𝑖</m:t>
                        </m:r>
                        <m:r>
                          <a:rPr lang="en-US" i="1">
                            <a:latin typeface="Cambria Math" panose="02040503050406030204" pitchFamily="18" charset="0"/>
                          </a:rPr>
                          <m:t>𝑘</m:t>
                        </m:r>
                      </m:sub>
                    </m:sSub>
                    <m:r>
                      <a:rPr lang="en-US" i="1">
                        <a:latin typeface="Cambria Math" panose="02040503050406030204" pitchFamily="18" charset="0"/>
                      </a:rPr>
                      <m:t>)</m:t>
                    </m:r>
                  </m:oMath>
                </a14:m>
                <a:r>
                  <a:rPr lang="en-US" dirty="0"/>
                  <a:t> ??</a:t>
                </a:r>
              </a:p>
            </p:txBody>
          </p:sp>
        </mc:Choice>
        <mc:Fallback xmlns="">
          <p:sp>
            <p:nvSpPr>
              <p:cNvPr id="15" name="TextBox 14">
                <a:extLst>
                  <a:ext uri="{FF2B5EF4-FFF2-40B4-BE49-F238E27FC236}">
                    <a16:creationId xmlns:a16="http://schemas.microsoft.com/office/drawing/2014/main" id="{581A786B-CC98-E484-19B0-70F2E070B25A}"/>
                  </a:ext>
                </a:extLst>
              </p:cNvPr>
              <p:cNvSpPr txBox="1">
                <a:spLocks noRot="1" noChangeAspect="1" noMove="1" noResize="1" noEditPoints="1" noAdjustHandles="1" noChangeArrowheads="1" noChangeShapeType="1" noTextEdit="1"/>
              </p:cNvSpPr>
              <p:nvPr/>
            </p:nvSpPr>
            <p:spPr>
              <a:xfrm>
                <a:off x="655983" y="5500373"/>
                <a:ext cx="2196499" cy="369332"/>
              </a:xfrm>
              <a:prstGeom prst="rect">
                <a:avLst/>
              </a:prstGeom>
              <a:blipFill>
                <a:blip r:embed="rId9"/>
                <a:stretch>
                  <a:fillRect l="-1149" t="-3226" r="-1724"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8AE3D6-24F2-51EC-4973-91C3DA2FB679}"/>
                  </a:ext>
                </a:extLst>
              </p:cNvPr>
              <p:cNvSpPr txBox="1"/>
              <p:nvPr/>
            </p:nvSpPr>
            <p:spPr>
              <a:xfrm>
                <a:off x="655983" y="5890719"/>
                <a:ext cx="2215607" cy="391646"/>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𝑗𝑘</m:t>
                        </m:r>
                      </m:sub>
                    </m:sSub>
                    <m:r>
                      <a:rPr lang="en-US" i="1">
                        <a:latin typeface="Cambria Math" panose="02040503050406030204" pitchFamily="18" charset="0"/>
                      </a:rPr>
                      <m:t>)</m:t>
                    </m:r>
                  </m:oMath>
                </a14:m>
                <a:r>
                  <a:rPr lang="en-US" dirty="0"/>
                  <a:t> ??</a:t>
                </a:r>
              </a:p>
            </p:txBody>
          </p:sp>
        </mc:Choice>
        <mc:Fallback xmlns="">
          <p:sp>
            <p:nvSpPr>
              <p:cNvPr id="16" name="TextBox 15">
                <a:extLst>
                  <a:ext uri="{FF2B5EF4-FFF2-40B4-BE49-F238E27FC236}">
                    <a16:creationId xmlns:a16="http://schemas.microsoft.com/office/drawing/2014/main" id="{7F8AE3D6-24F2-51EC-4973-91C3DA2FB679}"/>
                  </a:ext>
                </a:extLst>
              </p:cNvPr>
              <p:cNvSpPr txBox="1">
                <a:spLocks noRot="1" noChangeAspect="1" noMove="1" noResize="1" noEditPoints="1" noAdjustHandles="1" noChangeArrowheads="1" noChangeShapeType="1" noTextEdit="1"/>
              </p:cNvSpPr>
              <p:nvPr/>
            </p:nvSpPr>
            <p:spPr>
              <a:xfrm>
                <a:off x="655983" y="5890719"/>
                <a:ext cx="2215607" cy="391646"/>
              </a:xfrm>
              <a:prstGeom prst="rect">
                <a:avLst/>
              </a:prstGeom>
              <a:blipFill>
                <a:blip r:embed="rId10"/>
                <a:stretch>
                  <a:fillRect l="-1136" t="-6250" r="-1136" b="-1875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BB5B61F-5E42-EACA-3D33-A337715CC58D}"/>
              </a:ext>
            </a:extLst>
          </p:cNvPr>
          <p:cNvSpPr txBox="1"/>
          <p:nvPr/>
        </p:nvSpPr>
        <p:spPr>
          <a:xfrm>
            <a:off x="655982" y="2395928"/>
            <a:ext cx="1517723" cy="369332"/>
          </a:xfrm>
          <a:prstGeom prst="rect">
            <a:avLst/>
          </a:prstGeom>
          <a:noFill/>
        </p:spPr>
        <p:txBody>
          <a:bodyPr wrap="none" rtlCol="0">
            <a:spAutoFit/>
          </a:bodyPr>
          <a:lstStyle/>
          <a:p>
            <a:r>
              <a:rPr lang="en-US" dirty="0"/>
              <a:t>negative bias?</a:t>
            </a:r>
          </a:p>
        </p:txBody>
      </p:sp>
      <p:sp>
        <p:nvSpPr>
          <p:cNvPr id="18" name="TextBox 17">
            <a:extLst>
              <a:ext uri="{FF2B5EF4-FFF2-40B4-BE49-F238E27FC236}">
                <a16:creationId xmlns:a16="http://schemas.microsoft.com/office/drawing/2014/main" id="{B37C61DD-9721-2C54-DFC9-2ABE9E1B6F29}"/>
              </a:ext>
            </a:extLst>
          </p:cNvPr>
          <p:cNvSpPr txBox="1"/>
          <p:nvPr/>
        </p:nvSpPr>
        <p:spPr>
          <a:xfrm>
            <a:off x="-75132" y="658225"/>
            <a:ext cx="1676998" cy="369332"/>
          </a:xfrm>
          <a:prstGeom prst="rect">
            <a:avLst/>
          </a:prstGeom>
          <a:noFill/>
        </p:spPr>
        <p:txBody>
          <a:bodyPr wrap="none" rtlCol="0">
            <a:spAutoFit/>
          </a:bodyPr>
          <a:lstStyle/>
          <a:p>
            <a:r>
              <a:rPr lang="en-US" dirty="0"/>
              <a:t>original formula</a:t>
            </a:r>
          </a:p>
        </p:txBody>
      </p:sp>
      <p:cxnSp>
        <p:nvCxnSpPr>
          <p:cNvPr id="8" name="Straight Arrow Connector 7">
            <a:extLst>
              <a:ext uri="{FF2B5EF4-FFF2-40B4-BE49-F238E27FC236}">
                <a16:creationId xmlns:a16="http://schemas.microsoft.com/office/drawing/2014/main" id="{F5BDEE1E-242E-89E4-5DF6-1F014E690077}"/>
              </a:ext>
            </a:extLst>
          </p:cNvPr>
          <p:cNvCxnSpPr/>
          <p:nvPr/>
        </p:nvCxnSpPr>
        <p:spPr>
          <a:xfrm flipV="1">
            <a:off x="4181707" y="1027557"/>
            <a:ext cx="2673154" cy="1754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1431E00-D81E-F1CA-3D19-50E17C61AE04}"/>
              </a:ext>
            </a:extLst>
          </p:cNvPr>
          <p:cNvCxnSpPr>
            <a:cxnSpLocks/>
          </p:cNvCxnSpPr>
          <p:nvPr/>
        </p:nvCxnSpPr>
        <p:spPr>
          <a:xfrm>
            <a:off x="4986206" y="2225257"/>
            <a:ext cx="1655967" cy="2531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310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8555612" cy="523220"/>
          </a:xfrm>
          <a:prstGeom prst="rect">
            <a:avLst/>
          </a:prstGeom>
          <a:noFill/>
        </p:spPr>
        <p:txBody>
          <a:bodyPr wrap="none" rtlCol="0">
            <a:spAutoFit/>
          </a:bodyPr>
          <a:lstStyle/>
          <a:p>
            <a:r>
              <a:rPr lang="en-US" sz="2800" dirty="0"/>
              <a:t>outlier analysis 1</a:t>
            </a:r>
            <a:r>
              <a:rPr lang="en-US" sz="2800" baseline="30000" dirty="0"/>
              <a:t>st</a:t>
            </a:r>
            <a:r>
              <a:rPr lang="en-US" sz="2800" dirty="0"/>
              <a:t> pass: use “imputed” </a:t>
            </a:r>
            <a:r>
              <a:rPr lang="en-US" sz="2800" dirty="0" err="1"/>
              <a:t>dbl</a:t>
            </a:r>
            <a:r>
              <a:rPr lang="en-US" sz="2800" dirty="0"/>
              <a:t> mutant fitness</a:t>
            </a:r>
          </a:p>
        </p:txBody>
      </p:sp>
      <p:sp>
        <p:nvSpPr>
          <p:cNvPr id="7" name="TextBox 6">
            <a:extLst>
              <a:ext uri="{FF2B5EF4-FFF2-40B4-BE49-F238E27FC236}">
                <a16:creationId xmlns:a16="http://schemas.microsoft.com/office/drawing/2014/main" id="{90344023-F7BA-63C4-6661-C02DC8700EE5}"/>
              </a:ext>
            </a:extLst>
          </p:cNvPr>
          <p:cNvSpPr txBox="1"/>
          <p:nvPr/>
        </p:nvSpPr>
        <p:spPr>
          <a:xfrm>
            <a:off x="0" y="546893"/>
            <a:ext cx="115600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set </a:t>
            </a:r>
          </a:p>
          <a:p>
            <a:pPr marL="742950" lvl="1" indent="-285750">
              <a:buFont typeface="Arial" panose="020B0604020202020204" pitchFamily="34" charset="0"/>
              <a:buChar char="•"/>
            </a:pPr>
            <a:r>
              <a:rPr lang="en-US" dirty="0" err="1"/>
              <a:t>f_ik</a:t>
            </a:r>
            <a:r>
              <a:rPr lang="en-US" dirty="0"/>
              <a:t> = </a:t>
            </a:r>
            <a:r>
              <a:rPr lang="en-US" dirty="0" err="1"/>
              <a:t>f_i</a:t>
            </a:r>
            <a:r>
              <a:rPr lang="en-US" dirty="0"/>
              <a:t>*</a:t>
            </a:r>
            <a:r>
              <a:rPr lang="en-US" dirty="0" err="1"/>
              <a:t>f_k</a:t>
            </a:r>
            <a:r>
              <a:rPr lang="en-US" dirty="0"/>
              <a:t> + </a:t>
            </a:r>
            <a:r>
              <a:rPr lang="en-US" dirty="0" err="1"/>
              <a:t>e_ik</a:t>
            </a:r>
            <a:endParaRPr lang="en-US" dirty="0"/>
          </a:p>
          <a:p>
            <a:pPr marL="742950" lvl="1" indent="-285750">
              <a:buFont typeface="Arial" panose="020B0604020202020204" pitchFamily="34" charset="0"/>
              <a:buChar char="•"/>
            </a:pPr>
            <a:r>
              <a:rPr lang="en-US" dirty="0" err="1"/>
              <a:t>f_jk</a:t>
            </a:r>
            <a:r>
              <a:rPr lang="en-US" dirty="0"/>
              <a:t> = </a:t>
            </a:r>
            <a:r>
              <a:rPr lang="en-US" dirty="0" err="1"/>
              <a:t>f_j</a:t>
            </a:r>
            <a:r>
              <a:rPr lang="en-US" dirty="0"/>
              <a:t>*</a:t>
            </a:r>
            <a:r>
              <a:rPr lang="en-US" dirty="0" err="1"/>
              <a:t>f_k</a:t>
            </a:r>
            <a:r>
              <a:rPr lang="en-US" dirty="0"/>
              <a:t> + </a:t>
            </a:r>
            <a:r>
              <a:rPr lang="en-US" dirty="0" err="1"/>
              <a:t>e_jk</a:t>
            </a:r>
            <a:endParaRPr lang="en-US" dirty="0"/>
          </a:p>
          <a:p>
            <a:pPr marL="285750" indent="-285750">
              <a:buFont typeface="Arial" panose="020B0604020202020204" pitchFamily="34" charset="0"/>
              <a:buChar char="•"/>
            </a:pPr>
            <a:r>
              <a:rPr lang="en-US" dirty="0"/>
              <a:t>where LHS is imputed double mutant value</a:t>
            </a:r>
          </a:p>
          <a:p>
            <a:pPr marL="285750" indent="-285750">
              <a:buFont typeface="Arial" panose="020B0604020202020204" pitchFamily="34" charset="0"/>
              <a:buChar char="•"/>
            </a:pPr>
            <a:r>
              <a:rPr lang="en-US" dirty="0"/>
              <a:t>if I use reported values of </a:t>
            </a:r>
            <a:r>
              <a:rPr lang="en-US" dirty="0" err="1"/>
              <a:t>f_ik</a:t>
            </a:r>
            <a:r>
              <a:rPr lang="en-US" dirty="0"/>
              <a:t> and </a:t>
            </a:r>
            <a:r>
              <a:rPr lang="en-US" dirty="0" err="1"/>
              <a:t>f_jk</a:t>
            </a:r>
            <a:endParaRPr lang="en-US" dirty="0"/>
          </a:p>
          <a:p>
            <a:pPr marL="742950" lvl="1" indent="-285750">
              <a:buFont typeface="Arial" panose="020B0604020202020204" pitchFamily="34" charset="0"/>
              <a:buChar char="•"/>
            </a:pPr>
            <a:r>
              <a:rPr lang="en-US" dirty="0"/>
              <a:t>then the </a:t>
            </a:r>
            <a:r>
              <a:rPr lang="en-US" b="1" dirty="0"/>
              <a:t>multiplicative values </a:t>
            </a:r>
            <a:r>
              <a:rPr lang="en-US" dirty="0"/>
              <a:t>are different from </a:t>
            </a:r>
            <a:r>
              <a:rPr lang="en-US" b="1" dirty="0"/>
              <a:t>reported values </a:t>
            </a:r>
            <a:r>
              <a:rPr lang="en-US" dirty="0"/>
              <a:t>b/c of different scales AND different input values </a:t>
            </a:r>
          </a:p>
          <a:p>
            <a:pPr marL="742950" lvl="1" indent="-285750">
              <a:buFont typeface="Arial" panose="020B0604020202020204" pitchFamily="34" charset="0"/>
              <a:buChar char="•"/>
            </a:pPr>
            <a:r>
              <a:rPr lang="en-US" dirty="0"/>
              <a:t>instead of comparing </a:t>
            </a:r>
            <a:r>
              <a:rPr lang="en-US" b="1" dirty="0"/>
              <a:t>multiplicative values </a:t>
            </a:r>
            <a:r>
              <a:rPr lang="en-US" dirty="0"/>
              <a:t>to </a:t>
            </a:r>
            <a:r>
              <a:rPr lang="en-US" b="1" dirty="0"/>
              <a:t>reported values, </a:t>
            </a:r>
            <a:r>
              <a:rPr lang="en-US" dirty="0"/>
              <a:t>could compare to </a:t>
            </a:r>
            <a:r>
              <a:rPr lang="en-US" b="1" dirty="0"/>
              <a:t>recalculated cumulant values </a:t>
            </a:r>
            <a:r>
              <a:rPr lang="en-US" dirty="0"/>
              <a:t>and use reported double mutant fitness in both calculations</a:t>
            </a:r>
          </a:p>
          <a:p>
            <a:pPr marL="1200150" lvl="2" indent="-285750">
              <a:buFont typeface="Arial" panose="020B0604020202020204" pitchFamily="34" charset="0"/>
              <a:buChar char="•"/>
            </a:pPr>
            <a:r>
              <a:rPr lang="en-US" dirty="0"/>
              <a:t>but using reported </a:t>
            </a:r>
            <a:r>
              <a:rPr lang="en-US" dirty="0" err="1"/>
              <a:t>f_ik</a:t>
            </a:r>
            <a:r>
              <a:rPr lang="en-US" dirty="0"/>
              <a:t> and </a:t>
            </a:r>
            <a:r>
              <a:rPr lang="en-US" dirty="0" err="1"/>
              <a:t>f_jk</a:t>
            </a:r>
            <a:r>
              <a:rPr lang="en-US" dirty="0"/>
              <a:t> results in a negative bias w/ cumulant values, such that using their reported cutoff of +/- 0.08 results in many significantly negative interactions on cumulant scale (that weren’t originally reported) that aren’t significantly negative on the multiplicative scale, which we could report as false positive but…</a:t>
            </a:r>
          </a:p>
          <a:p>
            <a:endParaRPr lang="en-US" dirty="0"/>
          </a:p>
        </p:txBody>
      </p:sp>
      <p:pic>
        <p:nvPicPr>
          <p:cNvPr id="14" name="Picture 13">
            <a:extLst>
              <a:ext uri="{FF2B5EF4-FFF2-40B4-BE49-F238E27FC236}">
                <a16:creationId xmlns:a16="http://schemas.microsoft.com/office/drawing/2014/main" id="{1CA19F5A-A623-D992-3F31-91E448DB5883}"/>
              </a:ext>
            </a:extLst>
          </p:cNvPr>
          <p:cNvPicPr>
            <a:picLocks noChangeAspect="1"/>
          </p:cNvPicPr>
          <p:nvPr/>
        </p:nvPicPr>
        <p:blipFill>
          <a:blip r:embed="rId2"/>
          <a:stretch>
            <a:fillRect/>
          </a:stretch>
        </p:blipFill>
        <p:spPr>
          <a:xfrm>
            <a:off x="6553736" y="4828478"/>
            <a:ext cx="5603522" cy="2029522"/>
          </a:xfrm>
          <a:prstGeom prst="rect">
            <a:avLst/>
          </a:prstGeom>
        </p:spPr>
      </p:pic>
      <p:sp>
        <p:nvSpPr>
          <p:cNvPr id="17" name="TextBox 16">
            <a:extLst>
              <a:ext uri="{FF2B5EF4-FFF2-40B4-BE49-F238E27FC236}">
                <a16:creationId xmlns:a16="http://schemas.microsoft.com/office/drawing/2014/main" id="{52051347-0EB9-D83E-1FE6-8E48307113DC}"/>
              </a:ext>
            </a:extLst>
          </p:cNvPr>
          <p:cNvSpPr txBox="1"/>
          <p:nvPr/>
        </p:nvSpPr>
        <p:spPr>
          <a:xfrm>
            <a:off x="7951085" y="4459146"/>
            <a:ext cx="3295069" cy="369332"/>
          </a:xfrm>
          <a:prstGeom prst="rect">
            <a:avLst/>
          </a:prstGeom>
          <a:noFill/>
        </p:spPr>
        <p:txBody>
          <a:bodyPr wrap="none" rtlCol="0">
            <a:spAutoFit/>
          </a:bodyPr>
          <a:lstStyle/>
          <a:p>
            <a:r>
              <a:rPr lang="en-US" dirty="0"/>
              <a:t>using reported </a:t>
            </a:r>
            <a:r>
              <a:rPr lang="en-US" dirty="0" err="1"/>
              <a:t>dbl</a:t>
            </a:r>
            <a:r>
              <a:rPr lang="en-US" dirty="0"/>
              <a:t> mutant values</a:t>
            </a:r>
          </a:p>
        </p:txBody>
      </p:sp>
      <p:cxnSp>
        <p:nvCxnSpPr>
          <p:cNvPr id="18" name="Straight Arrow Connector 17">
            <a:extLst>
              <a:ext uri="{FF2B5EF4-FFF2-40B4-BE49-F238E27FC236}">
                <a16:creationId xmlns:a16="http://schemas.microsoft.com/office/drawing/2014/main" id="{4D9C994C-0562-3AFC-0F0B-0D6847BD1A0C}"/>
              </a:ext>
            </a:extLst>
          </p:cNvPr>
          <p:cNvCxnSpPr>
            <a:cxnSpLocks/>
          </p:cNvCxnSpPr>
          <p:nvPr/>
        </p:nvCxnSpPr>
        <p:spPr>
          <a:xfrm>
            <a:off x="5889318" y="3026768"/>
            <a:ext cx="1775838" cy="32843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2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C93CA5-2E14-69B5-20FA-CC3C7572CB6E}"/>
              </a:ext>
            </a:extLst>
          </p:cNvPr>
          <p:cNvSpPr txBox="1"/>
          <p:nvPr/>
        </p:nvSpPr>
        <p:spPr>
          <a:xfrm>
            <a:off x="0" y="23673"/>
            <a:ext cx="8555612" cy="523220"/>
          </a:xfrm>
          <a:prstGeom prst="rect">
            <a:avLst/>
          </a:prstGeom>
          <a:noFill/>
        </p:spPr>
        <p:txBody>
          <a:bodyPr wrap="none" rtlCol="0">
            <a:spAutoFit/>
          </a:bodyPr>
          <a:lstStyle/>
          <a:p>
            <a:r>
              <a:rPr lang="en-US" sz="2800" dirty="0"/>
              <a:t>outlier analysis 1</a:t>
            </a:r>
            <a:r>
              <a:rPr lang="en-US" sz="2800" baseline="30000" dirty="0"/>
              <a:t>st</a:t>
            </a:r>
            <a:r>
              <a:rPr lang="en-US" sz="2800" dirty="0"/>
              <a:t> pass: use “imputed” </a:t>
            </a:r>
            <a:r>
              <a:rPr lang="en-US" sz="2800" dirty="0" err="1"/>
              <a:t>dbl</a:t>
            </a:r>
            <a:r>
              <a:rPr lang="en-US" sz="2800" dirty="0"/>
              <a:t> mutant fitness</a:t>
            </a:r>
          </a:p>
        </p:txBody>
      </p:sp>
      <p:pic>
        <p:nvPicPr>
          <p:cNvPr id="11" name="Picture 10">
            <a:extLst>
              <a:ext uri="{FF2B5EF4-FFF2-40B4-BE49-F238E27FC236}">
                <a16:creationId xmlns:a16="http://schemas.microsoft.com/office/drawing/2014/main" id="{5FD2C32D-00BC-A37F-2432-815BACA121CF}"/>
              </a:ext>
            </a:extLst>
          </p:cNvPr>
          <p:cNvPicPr>
            <a:picLocks noChangeAspect="1"/>
          </p:cNvPicPr>
          <p:nvPr/>
        </p:nvPicPr>
        <p:blipFill rotWithShape="1">
          <a:blip r:embed="rId3"/>
          <a:srcRect l="56546"/>
          <a:stretch/>
        </p:blipFill>
        <p:spPr>
          <a:xfrm>
            <a:off x="3508280" y="3336646"/>
            <a:ext cx="1576072" cy="1994818"/>
          </a:xfrm>
          <a:prstGeom prst="rect">
            <a:avLst/>
          </a:prstGeom>
        </p:spPr>
      </p:pic>
      <p:sp>
        <p:nvSpPr>
          <p:cNvPr id="2" name="TextBox 1">
            <a:extLst>
              <a:ext uri="{FF2B5EF4-FFF2-40B4-BE49-F238E27FC236}">
                <a16:creationId xmlns:a16="http://schemas.microsoft.com/office/drawing/2014/main" id="{FEF5B61C-5E5A-8B42-1FC4-9329E01E0EA4}"/>
              </a:ext>
            </a:extLst>
          </p:cNvPr>
          <p:cNvSpPr txBox="1"/>
          <p:nvPr/>
        </p:nvSpPr>
        <p:spPr>
          <a:xfrm>
            <a:off x="1173403" y="3673179"/>
            <a:ext cx="2316660" cy="246221"/>
          </a:xfrm>
          <a:prstGeom prst="rect">
            <a:avLst/>
          </a:prstGeom>
          <a:noFill/>
        </p:spPr>
        <p:txBody>
          <a:bodyPr wrap="none" rtlCol="0">
            <a:spAutoFit/>
          </a:bodyPr>
          <a:lstStyle/>
          <a:p>
            <a:r>
              <a:rPr lang="en-US" sz="1000" dirty="0"/>
              <a:t>both multiplicative and reported positive</a:t>
            </a:r>
          </a:p>
        </p:txBody>
      </p:sp>
      <p:sp>
        <p:nvSpPr>
          <p:cNvPr id="14" name="TextBox 13">
            <a:extLst>
              <a:ext uri="{FF2B5EF4-FFF2-40B4-BE49-F238E27FC236}">
                <a16:creationId xmlns:a16="http://schemas.microsoft.com/office/drawing/2014/main" id="{09DE8F0C-323C-0BDC-E573-BC08D41ACA6A}"/>
              </a:ext>
            </a:extLst>
          </p:cNvPr>
          <p:cNvSpPr txBox="1"/>
          <p:nvPr/>
        </p:nvSpPr>
        <p:spPr>
          <a:xfrm>
            <a:off x="1173403" y="3945500"/>
            <a:ext cx="1334020" cy="246221"/>
          </a:xfrm>
          <a:prstGeom prst="rect">
            <a:avLst/>
          </a:prstGeom>
          <a:noFill/>
        </p:spPr>
        <p:txBody>
          <a:bodyPr wrap="none" rtlCol="0">
            <a:spAutoFit/>
          </a:bodyPr>
          <a:lstStyle/>
          <a:p>
            <a:r>
              <a:rPr lang="en-US" sz="1000" dirty="0"/>
              <a:t>only reported positive</a:t>
            </a:r>
          </a:p>
        </p:txBody>
      </p:sp>
      <p:sp>
        <p:nvSpPr>
          <p:cNvPr id="15" name="TextBox 14">
            <a:extLst>
              <a:ext uri="{FF2B5EF4-FFF2-40B4-BE49-F238E27FC236}">
                <a16:creationId xmlns:a16="http://schemas.microsoft.com/office/drawing/2014/main" id="{92C7778D-6BC7-7DB4-DB33-C03AD3773876}"/>
              </a:ext>
            </a:extLst>
          </p:cNvPr>
          <p:cNvSpPr txBox="1"/>
          <p:nvPr/>
        </p:nvSpPr>
        <p:spPr>
          <a:xfrm>
            <a:off x="1173403" y="4229110"/>
            <a:ext cx="1576072" cy="246221"/>
          </a:xfrm>
          <a:prstGeom prst="rect">
            <a:avLst/>
          </a:prstGeom>
          <a:noFill/>
        </p:spPr>
        <p:txBody>
          <a:bodyPr wrap="none" rtlCol="0">
            <a:spAutoFit/>
          </a:bodyPr>
          <a:lstStyle/>
          <a:p>
            <a:r>
              <a:rPr lang="en-US" sz="1000" dirty="0"/>
              <a:t>only multiplicative positive</a:t>
            </a:r>
          </a:p>
        </p:txBody>
      </p:sp>
      <p:sp>
        <p:nvSpPr>
          <p:cNvPr id="16" name="TextBox 15">
            <a:extLst>
              <a:ext uri="{FF2B5EF4-FFF2-40B4-BE49-F238E27FC236}">
                <a16:creationId xmlns:a16="http://schemas.microsoft.com/office/drawing/2014/main" id="{6BAEE35E-3B2F-6975-B727-A95E733092E7}"/>
              </a:ext>
            </a:extLst>
          </p:cNvPr>
          <p:cNvSpPr txBox="1"/>
          <p:nvPr/>
        </p:nvSpPr>
        <p:spPr>
          <a:xfrm>
            <a:off x="1173403" y="4525394"/>
            <a:ext cx="2356735" cy="246221"/>
          </a:xfrm>
          <a:prstGeom prst="rect">
            <a:avLst/>
          </a:prstGeom>
          <a:noFill/>
        </p:spPr>
        <p:txBody>
          <a:bodyPr wrap="none" rtlCol="0">
            <a:spAutoFit/>
          </a:bodyPr>
          <a:lstStyle/>
          <a:p>
            <a:r>
              <a:rPr lang="en-US" sz="1000" dirty="0"/>
              <a:t>both multiplicative and reported negative</a:t>
            </a:r>
          </a:p>
        </p:txBody>
      </p:sp>
      <p:sp>
        <p:nvSpPr>
          <p:cNvPr id="17" name="TextBox 16">
            <a:extLst>
              <a:ext uri="{FF2B5EF4-FFF2-40B4-BE49-F238E27FC236}">
                <a16:creationId xmlns:a16="http://schemas.microsoft.com/office/drawing/2014/main" id="{054F8F77-046E-B500-5108-F7C36B0A252D}"/>
              </a:ext>
            </a:extLst>
          </p:cNvPr>
          <p:cNvSpPr txBox="1"/>
          <p:nvPr/>
        </p:nvSpPr>
        <p:spPr>
          <a:xfrm>
            <a:off x="1173403" y="4797715"/>
            <a:ext cx="1374094" cy="246221"/>
          </a:xfrm>
          <a:prstGeom prst="rect">
            <a:avLst/>
          </a:prstGeom>
          <a:noFill/>
        </p:spPr>
        <p:txBody>
          <a:bodyPr wrap="none" rtlCol="0">
            <a:spAutoFit/>
          </a:bodyPr>
          <a:lstStyle/>
          <a:p>
            <a:r>
              <a:rPr lang="en-US" sz="1000" dirty="0"/>
              <a:t>only reported negative</a:t>
            </a:r>
          </a:p>
        </p:txBody>
      </p:sp>
      <p:cxnSp>
        <p:nvCxnSpPr>
          <p:cNvPr id="4" name="Straight Connector 3">
            <a:extLst>
              <a:ext uri="{FF2B5EF4-FFF2-40B4-BE49-F238E27FC236}">
                <a16:creationId xmlns:a16="http://schemas.microsoft.com/office/drawing/2014/main" id="{E22AA646-0047-8472-0618-BB39A7A00E45}"/>
              </a:ext>
            </a:extLst>
          </p:cNvPr>
          <p:cNvCxnSpPr/>
          <p:nvPr/>
        </p:nvCxnSpPr>
        <p:spPr>
          <a:xfrm>
            <a:off x="327377" y="4475331"/>
            <a:ext cx="3048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A9DADFC-A1A6-503C-3C5B-AFC7E3775FB0}"/>
              </a:ext>
            </a:extLst>
          </p:cNvPr>
          <p:cNvSpPr txBox="1"/>
          <p:nvPr/>
        </p:nvSpPr>
        <p:spPr>
          <a:xfrm>
            <a:off x="1173403" y="5094565"/>
            <a:ext cx="1677062" cy="246221"/>
          </a:xfrm>
          <a:prstGeom prst="rect">
            <a:avLst/>
          </a:prstGeom>
          <a:noFill/>
        </p:spPr>
        <p:txBody>
          <a:bodyPr wrap="none" rtlCol="0">
            <a:spAutoFit/>
          </a:bodyPr>
          <a:lstStyle/>
          <a:p>
            <a:r>
              <a:rPr lang="en-US" sz="1000" dirty="0"/>
              <a:t>only multiplicative negative</a:t>
            </a:r>
          </a:p>
        </p:txBody>
      </p:sp>
      <p:pic>
        <p:nvPicPr>
          <p:cNvPr id="19" name="Picture 18">
            <a:extLst>
              <a:ext uri="{FF2B5EF4-FFF2-40B4-BE49-F238E27FC236}">
                <a16:creationId xmlns:a16="http://schemas.microsoft.com/office/drawing/2014/main" id="{9E3E2935-1071-4B03-28C9-36039961E65D}"/>
              </a:ext>
            </a:extLst>
          </p:cNvPr>
          <p:cNvPicPr>
            <a:picLocks noChangeAspect="1"/>
          </p:cNvPicPr>
          <p:nvPr/>
        </p:nvPicPr>
        <p:blipFill rotWithShape="1">
          <a:blip r:embed="rId4"/>
          <a:srcRect l="57265"/>
          <a:stretch/>
        </p:blipFill>
        <p:spPr>
          <a:xfrm>
            <a:off x="10080343" y="3304470"/>
            <a:ext cx="1677063" cy="2095500"/>
          </a:xfrm>
          <a:prstGeom prst="rect">
            <a:avLst/>
          </a:prstGeom>
        </p:spPr>
      </p:pic>
      <p:sp>
        <p:nvSpPr>
          <p:cNvPr id="20" name="TextBox 19">
            <a:extLst>
              <a:ext uri="{FF2B5EF4-FFF2-40B4-BE49-F238E27FC236}">
                <a16:creationId xmlns:a16="http://schemas.microsoft.com/office/drawing/2014/main" id="{18612750-C8E9-438D-1F69-D3EF28E5E4E8}"/>
              </a:ext>
            </a:extLst>
          </p:cNvPr>
          <p:cNvSpPr txBox="1"/>
          <p:nvPr/>
        </p:nvSpPr>
        <p:spPr>
          <a:xfrm>
            <a:off x="7788057" y="3657303"/>
            <a:ext cx="2345514" cy="246221"/>
          </a:xfrm>
          <a:prstGeom prst="rect">
            <a:avLst/>
          </a:prstGeom>
          <a:noFill/>
        </p:spPr>
        <p:txBody>
          <a:bodyPr wrap="none" rtlCol="0">
            <a:spAutoFit/>
          </a:bodyPr>
          <a:lstStyle/>
          <a:p>
            <a:r>
              <a:rPr lang="en-US" sz="1000" dirty="0"/>
              <a:t>both multiplicative and cumulant positive</a:t>
            </a:r>
          </a:p>
        </p:txBody>
      </p:sp>
      <p:sp>
        <p:nvSpPr>
          <p:cNvPr id="21" name="TextBox 20">
            <a:extLst>
              <a:ext uri="{FF2B5EF4-FFF2-40B4-BE49-F238E27FC236}">
                <a16:creationId xmlns:a16="http://schemas.microsoft.com/office/drawing/2014/main" id="{A2C494BD-524A-02DB-3C1B-6AB299000AA7}"/>
              </a:ext>
            </a:extLst>
          </p:cNvPr>
          <p:cNvSpPr txBox="1"/>
          <p:nvPr/>
        </p:nvSpPr>
        <p:spPr>
          <a:xfrm>
            <a:off x="7788057" y="3929624"/>
            <a:ext cx="1362874" cy="246221"/>
          </a:xfrm>
          <a:prstGeom prst="rect">
            <a:avLst/>
          </a:prstGeom>
          <a:noFill/>
        </p:spPr>
        <p:txBody>
          <a:bodyPr wrap="none" rtlCol="0">
            <a:spAutoFit/>
          </a:bodyPr>
          <a:lstStyle/>
          <a:p>
            <a:r>
              <a:rPr lang="en-US" sz="1000" dirty="0"/>
              <a:t>only cumulant positive</a:t>
            </a:r>
          </a:p>
        </p:txBody>
      </p:sp>
      <p:sp>
        <p:nvSpPr>
          <p:cNvPr id="22" name="TextBox 21">
            <a:extLst>
              <a:ext uri="{FF2B5EF4-FFF2-40B4-BE49-F238E27FC236}">
                <a16:creationId xmlns:a16="http://schemas.microsoft.com/office/drawing/2014/main" id="{C8FD94B6-361A-D95A-E9CB-08354396952A}"/>
              </a:ext>
            </a:extLst>
          </p:cNvPr>
          <p:cNvSpPr txBox="1"/>
          <p:nvPr/>
        </p:nvSpPr>
        <p:spPr>
          <a:xfrm>
            <a:off x="7788057" y="4213234"/>
            <a:ext cx="1576072" cy="246221"/>
          </a:xfrm>
          <a:prstGeom prst="rect">
            <a:avLst/>
          </a:prstGeom>
          <a:noFill/>
        </p:spPr>
        <p:txBody>
          <a:bodyPr wrap="none" rtlCol="0">
            <a:spAutoFit/>
          </a:bodyPr>
          <a:lstStyle/>
          <a:p>
            <a:r>
              <a:rPr lang="en-US" sz="1000" dirty="0"/>
              <a:t>only multiplicative positive</a:t>
            </a:r>
          </a:p>
        </p:txBody>
      </p:sp>
      <p:sp>
        <p:nvSpPr>
          <p:cNvPr id="23" name="TextBox 22">
            <a:extLst>
              <a:ext uri="{FF2B5EF4-FFF2-40B4-BE49-F238E27FC236}">
                <a16:creationId xmlns:a16="http://schemas.microsoft.com/office/drawing/2014/main" id="{8DAFCF47-850A-5271-2F83-29597DE974CD}"/>
              </a:ext>
            </a:extLst>
          </p:cNvPr>
          <p:cNvSpPr txBox="1"/>
          <p:nvPr/>
        </p:nvSpPr>
        <p:spPr>
          <a:xfrm>
            <a:off x="7788057" y="4509518"/>
            <a:ext cx="2385589" cy="246221"/>
          </a:xfrm>
          <a:prstGeom prst="rect">
            <a:avLst/>
          </a:prstGeom>
          <a:noFill/>
        </p:spPr>
        <p:txBody>
          <a:bodyPr wrap="none" rtlCol="0">
            <a:spAutoFit/>
          </a:bodyPr>
          <a:lstStyle/>
          <a:p>
            <a:r>
              <a:rPr lang="en-US" sz="1000" dirty="0"/>
              <a:t>both multiplicative and cumulant negative</a:t>
            </a:r>
          </a:p>
        </p:txBody>
      </p:sp>
      <p:sp>
        <p:nvSpPr>
          <p:cNvPr id="24" name="TextBox 23">
            <a:extLst>
              <a:ext uri="{FF2B5EF4-FFF2-40B4-BE49-F238E27FC236}">
                <a16:creationId xmlns:a16="http://schemas.microsoft.com/office/drawing/2014/main" id="{8D0EA86D-8A7B-F2D4-2812-8193FC4DD013}"/>
              </a:ext>
            </a:extLst>
          </p:cNvPr>
          <p:cNvSpPr txBox="1"/>
          <p:nvPr/>
        </p:nvSpPr>
        <p:spPr>
          <a:xfrm>
            <a:off x="7788057" y="4781839"/>
            <a:ext cx="1402948" cy="246221"/>
          </a:xfrm>
          <a:prstGeom prst="rect">
            <a:avLst/>
          </a:prstGeom>
          <a:noFill/>
        </p:spPr>
        <p:txBody>
          <a:bodyPr wrap="none" rtlCol="0">
            <a:spAutoFit/>
          </a:bodyPr>
          <a:lstStyle/>
          <a:p>
            <a:r>
              <a:rPr lang="en-US" sz="1000" dirty="0"/>
              <a:t>only cumulant negative</a:t>
            </a:r>
          </a:p>
        </p:txBody>
      </p:sp>
      <p:cxnSp>
        <p:nvCxnSpPr>
          <p:cNvPr id="25" name="Straight Connector 24">
            <a:extLst>
              <a:ext uri="{FF2B5EF4-FFF2-40B4-BE49-F238E27FC236}">
                <a16:creationId xmlns:a16="http://schemas.microsoft.com/office/drawing/2014/main" id="{B2B101AB-7CB8-DE86-52E6-6DDBC6E8F18A}"/>
              </a:ext>
            </a:extLst>
          </p:cNvPr>
          <p:cNvCxnSpPr/>
          <p:nvPr/>
        </p:nvCxnSpPr>
        <p:spPr>
          <a:xfrm>
            <a:off x="6942031" y="4459455"/>
            <a:ext cx="3048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144EAE7-B524-DC8F-2CCF-357A704FA8CE}"/>
              </a:ext>
            </a:extLst>
          </p:cNvPr>
          <p:cNvSpPr txBox="1"/>
          <p:nvPr/>
        </p:nvSpPr>
        <p:spPr>
          <a:xfrm>
            <a:off x="7788057" y="5078689"/>
            <a:ext cx="1677062" cy="246221"/>
          </a:xfrm>
          <a:prstGeom prst="rect">
            <a:avLst/>
          </a:prstGeom>
          <a:noFill/>
        </p:spPr>
        <p:txBody>
          <a:bodyPr wrap="none" rtlCol="0">
            <a:spAutoFit/>
          </a:bodyPr>
          <a:lstStyle/>
          <a:p>
            <a:r>
              <a:rPr lang="en-US" sz="1000" dirty="0"/>
              <a:t>only multiplicative negative</a:t>
            </a:r>
          </a:p>
        </p:txBody>
      </p:sp>
      <p:sp>
        <p:nvSpPr>
          <p:cNvPr id="28" name="TextBox 27">
            <a:extLst>
              <a:ext uri="{FF2B5EF4-FFF2-40B4-BE49-F238E27FC236}">
                <a16:creationId xmlns:a16="http://schemas.microsoft.com/office/drawing/2014/main" id="{3A5EC6CA-BCDB-7363-FF4E-96B0F6576162}"/>
              </a:ext>
            </a:extLst>
          </p:cNvPr>
          <p:cNvSpPr txBox="1"/>
          <p:nvPr/>
        </p:nvSpPr>
        <p:spPr>
          <a:xfrm>
            <a:off x="954157" y="1099930"/>
            <a:ext cx="2146870" cy="1477328"/>
          </a:xfrm>
          <a:prstGeom prst="rect">
            <a:avLst/>
          </a:prstGeom>
          <a:noFill/>
        </p:spPr>
        <p:txBody>
          <a:bodyPr wrap="none" rtlCol="0">
            <a:spAutoFit/>
          </a:bodyPr>
          <a:lstStyle/>
          <a:p>
            <a:r>
              <a:rPr lang="en-US" dirty="0" err="1"/>
              <a:t>cmulant</a:t>
            </a:r>
            <a:r>
              <a:rPr lang="en-US" dirty="0"/>
              <a:t> +/- 0.08</a:t>
            </a:r>
          </a:p>
          <a:p>
            <a:r>
              <a:rPr lang="en-US" dirty="0"/>
              <a:t>p &lt; 0.05</a:t>
            </a:r>
          </a:p>
          <a:p>
            <a:endParaRPr lang="en-US" dirty="0"/>
          </a:p>
          <a:p>
            <a:r>
              <a:rPr lang="en-US" dirty="0" err="1"/>
              <a:t>mulitplicative</a:t>
            </a:r>
            <a:r>
              <a:rPr lang="en-US" dirty="0"/>
              <a:t> 0.9,1.1</a:t>
            </a:r>
          </a:p>
          <a:p>
            <a:r>
              <a:rPr lang="en-US" dirty="0"/>
              <a:t>p &lt; 0.05</a:t>
            </a:r>
          </a:p>
        </p:txBody>
      </p:sp>
    </p:spTree>
    <p:extLst>
      <p:ext uri="{BB962C8B-B14F-4D97-AF65-F5344CB8AC3E}">
        <p14:creationId xmlns:p14="http://schemas.microsoft.com/office/powerpoint/2010/main" val="3249469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4330673" cy="523220"/>
          </a:xfrm>
          <a:prstGeom prst="rect">
            <a:avLst/>
          </a:prstGeom>
          <a:noFill/>
        </p:spPr>
        <p:txBody>
          <a:bodyPr wrap="none" rtlCol="0">
            <a:spAutoFit/>
          </a:bodyPr>
          <a:lstStyle/>
          <a:p>
            <a:r>
              <a:rPr lang="en-US" sz="2800" dirty="0" err="1"/>
              <a:t>Kuzmin</a:t>
            </a:r>
            <a:r>
              <a:rPr lang="en-US" sz="2800" dirty="0"/>
              <a:t> 2020 outlier analysis</a:t>
            </a:r>
          </a:p>
        </p:txBody>
      </p:sp>
      <p:pic>
        <p:nvPicPr>
          <p:cNvPr id="3" name="Picture 2">
            <a:extLst>
              <a:ext uri="{FF2B5EF4-FFF2-40B4-BE49-F238E27FC236}">
                <a16:creationId xmlns:a16="http://schemas.microsoft.com/office/drawing/2014/main" id="{63FDAADD-3A70-611B-FBE6-001D1B43838F}"/>
              </a:ext>
            </a:extLst>
          </p:cNvPr>
          <p:cNvPicPr>
            <a:picLocks noChangeAspect="1"/>
          </p:cNvPicPr>
          <p:nvPr/>
        </p:nvPicPr>
        <p:blipFill>
          <a:blip r:embed="rId2"/>
          <a:stretch>
            <a:fillRect/>
          </a:stretch>
        </p:blipFill>
        <p:spPr>
          <a:xfrm>
            <a:off x="276816" y="1595680"/>
            <a:ext cx="11328400" cy="4038600"/>
          </a:xfrm>
          <a:prstGeom prst="rect">
            <a:avLst/>
          </a:prstGeom>
        </p:spPr>
      </p:pic>
      <p:sp>
        <p:nvSpPr>
          <p:cNvPr id="11" name="TextBox 10">
            <a:extLst>
              <a:ext uri="{FF2B5EF4-FFF2-40B4-BE49-F238E27FC236}">
                <a16:creationId xmlns:a16="http://schemas.microsoft.com/office/drawing/2014/main" id="{1C009BBD-85F9-0392-8AB1-87AD581EF530}"/>
              </a:ext>
            </a:extLst>
          </p:cNvPr>
          <p:cNvSpPr txBox="1"/>
          <p:nvPr/>
        </p:nvSpPr>
        <p:spPr>
          <a:xfrm>
            <a:off x="1718102" y="949349"/>
            <a:ext cx="3402150" cy="646331"/>
          </a:xfrm>
          <a:prstGeom prst="rect">
            <a:avLst/>
          </a:prstGeom>
          <a:noFill/>
        </p:spPr>
        <p:txBody>
          <a:bodyPr wrap="none" rtlCol="0">
            <a:spAutoFit/>
          </a:bodyPr>
          <a:lstStyle/>
          <a:p>
            <a:pPr algn="ctr"/>
            <a:r>
              <a:rPr lang="en-US" dirty="0"/>
              <a:t>multiplicative significantly positive</a:t>
            </a:r>
          </a:p>
          <a:p>
            <a:pPr algn="ctr"/>
            <a:r>
              <a:rPr lang="en-US" dirty="0"/>
              <a:t>cumulant not</a:t>
            </a:r>
          </a:p>
        </p:txBody>
      </p:sp>
      <p:sp>
        <p:nvSpPr>
          <p:cNvPr id="14" name="TextBox 13">
            <a:extLst>
              <a:ext uri="{FF2B5EF4-FFF2-40B4-BE49-F238E27FC236}">
                <a16:creationId xmlns:a16="http://schemas.microsoft.com/office/drawing/2014/main" id="{98EAE1E4-3021-4D7C-B351-063704027E15}"/>
              </a:ext>
            </a:extLst>
          </p:cNvPr>
          <p:cNvSpPr txBox="1"/>
          <p:nvPr/>
        </p:nvSpPr>
        <p:spPr>
          <a:xfrm>
            <a:off x="7541821" y="949349"/>
            <a:ext cx="3466270" cy="646331"/>
          </a:xfrm>
          <a:prstGeom prst="rect">
            <a:avLst/>
          </a:prstGeom>
          <a:noFill/>
        </p:spPr>
        <p:txBody>
          <a:bodyPr wrap="none" rtlCol="0">
            <a:spAutoFit/>
          </a:bodyPr>
          <a:lstStyle/>
          <a:p>
            <a:pPr algn="ctr"/>
            <a:r>
              <a:rPr lang="en-US" dirty="0"/>
              <a:t>multiplicative significantly negative</a:t>
            </a:r>
          </a:p>
          <a:p>
            <a:pPr algn="ctr"/>
            <a:r>
              <a:rPr lang="en-US" dirty="0"/>
              <a:t>cumulant not</a:t>
            </a:r>
          </a:p>
        </p:txBody>
      </p:sp>
      <p:cxnSp>
        <p:nvCxnSpPr>
          <p:cNvPr id="5" name="Straight Arrow Connector 4">
            <a:extLst>
              <a:ext uri="{FF2B5EF4-FFF2-40B4-BE49-F238E27FC236}">
                <a16:creationId xmlns:a16="http://schemas.microsoft.com/office/drawing/2014/main" id="{5D98C881-0002-DAF2-0B7B-D2E139B61649}"/>
              </a:ext>
            </a:extLst>
          </p:cNvPr>
          <p:cNvCxnSpPr/>
          <p:nvPr/>
        </p:nvCxnSpPr>
        <p:spPr>
          <a:xfrm flipV="1">
            <a:off x="1718102" y="5262320"/>
            <a:ext cx="312176" cy="8130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DA4666A-E883-FD5A-5B31-CE4467C33A09}"/>
              </a:ext>
            </a:extLst>
          </p:cNvPr>
          <p:cNvSpPr txBox="1"/>
          <p:nvPr/>
        </p:nvSpPr>
        <p:spPr>
          <a:xfrm>
            <a:off x="719847" y="6095945"/>
            <a:ext cx="1996509" cy="369332"/>
          </a:xfrm>
          <a:prstGeom prst="rect">
            <a:avLst/>
          </a:prstGeom>
          <a:noFill/>
        </p:spPr>
        <p:txBody>
          <a:bodyPr wrap="none" rtlCol="0">
            <a:spAutoFit/>
          </a:bodyPr>
          <a:lstStyle/>
          <a:p>
            <a:r>
              <a:rPr lang="en-US" dirty="0"/>
              <a:t>cumulant negative!</a:t>
            </a:r>
          </a:p>
        </p:txBody>
      </p:sp>
      <p:cxnSp>
        <p:nvCxnSpPr>
          <p:cNvPr id="16" name="Straight Arrow Connector 15">
            <a:extLst>
              <a:ext uri="{FF2B5EF4-FFF2-40B4-BE49-F238E27FC236}">
                <a16:creationId xmlns:a16="http://schemas.microsoft.com/office/drawing/2014/main" id="{F50E771C-5ED3-C749-1E1C-CC721360C23E}"/>
              </a:ext>
            </a:extLst>
          </p:cNvPr>
          <p:cNvCxnSpPr>
            <a:cxnSpLocks/>
          </p:cNvCxnSpPr>
          <p:nvPr/>
        </p:nvCxnSpPr>
        <p:spPr>
          <a:xfrm flipH="1" flipV="1">
            <a:off x="9236990" y="5262320"/>
            <a:ext cx="553146" cy="822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6902C7-2326-25B7-61E8-38FB6EEC6DF9}"/>
              </a:ext>
            </a:extLst>
          </p:cNvPr>
          <p:cNvSpPr txBox="1"/>
          <p:nvPr/>
        </p:nvSpPr>
        <p:spPr>
          <a:xfrm>
            <a:off x="8791881" y="6104936"/>
            <a:ext cx="2198807" cy="646331"/>
          </a:xfrm>
          <a:prstGeom prst="rect">
            <a:avLst/>
          </a:prstGeom>
          <a:noFill/>
        </p:spPr>
        <p:txBody>
          <a:bodyPr wrap="none" rtlCol="0">
            <a:spAutoFit/>
          </a:bodyPr>
          <a:lstStyle/>
          <a:p>
            <a:pPr algn="ctr"/>
            <a:r>
              <a:rPr lang="en-US" dirty="0"/>
              <a:t>cumulant positive!</a:t>
            </a:r>
          </a:p>
          <a:p>
            <a:pPr algn="ctr"/>
            <a:r>
              <a:rPr lang="en-US" dirty="0"/>
              <a:t>some significantly so!</a:t>
            </a:r>
          </a:p>
        </p:txBody>
      </p:sp>
    </p:spTree>
    <p:extLst>
      <p:ext uri="{BB962C8B-B14F-4D97-AF65-F5344CB8AC3E}">
        <p14:creationId xmlns:p14="http://schemas.microsoft.com/office/powerpoint/2010/main" val="170784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4330673" cy="523220"/>
          </a:xfrm>
          <a:prstGeom prst="rect">
            <a:avLst/>
          </a:prstGeom>
          <a:noFill/>
        </p:spPr>
        <p:txBody>
          <a:bodyPr wrap="none" rtlCol="0">
            <a:spAutoFit/>
          </a:bodyPr>
          <a:lstStyle/>
          <a:p>
            <a:r>
              <a:rPr lang="en-US" sz="2800" dirty="0" err="1"/>
              <a:t>Kuzmin</a:t>
            </a:r>
            <a:r>
              <a:rPr lang="en-US" sz="2800" dirty="0"/>
              <a:t> 2020 outlier analysis</a:t>
            </a:r>
          </a:p>
        </p:txBody>
      </p:sp>
      <p:sp>
        <p:nvSpPr>
          <p:cNvPr id="11" name="TextBox 10">
            <a:extLst>
              <a:ext uri="{FF2B5EF4-FFF2-40B4-BE49-F238E27FC236}">
                <a16:creationId xmlns:a16="http://schemas.microsoft.com/office/drawing/2014/main" id="{1C009BBD-85F9-0392-8AB1-87AD581EF530}"/>
              </a:ext>
            </a:extLst>
          </p:cNvPr>
          <p:cNvSpPr txBox="1"/>
          <p:nvPr/>
        </p:nvSpPr>
        <p:spPr>
          <a:xfrm>
            <a:off x="432201" y="726455"/>
            <a:ext cx="3466270" cy="646331"/>
          </a:xfrm>
          <a:prstGeom prst="rect">
            <a:avLst/>
          </a:prstGeom>
          <a:noFill/>
        </p:spPr>
        <p:txBody>
          <a:bodyPr wrap="none" rtlCol="0">
            <a:spAutoFit/>
          </a:bodyPr>
          <a:lstStyle/>
          <a:p>
            <a:pPr algn="ctr"/>
            <a:r>
              <a:rPr lang="en-US" dirty="0"/>
              <a:t>multiplicative significantly negative</a:t>
            </a:r>
          </a:p>
          <a:p>
            <a:pPr algn="ctr"/>
            <a:r>
              <a:rPr lang="en-US" dirty="0"/>
              <a:t>cumulant positive</a:t>
            </a:r>
          </a:p>
        </p:txBody>
      </p:sp>
      <p:pic>
        <p:nvPicPr>
          <p:cNvPr id="4" name="Picture 3">
            <a:extLst>
              <a:ext uri="{FF2B5EF4-FFF2-40B4-BE49-F238E27FC236}">
                <a16:creationId xmlns:a16="http://schemas.microsoft.com/office/drawing/2014/main" id="{B8AF901D-FB37-73B8-00D9-55BBFA330125}"/>
              </a:ext>
            </a:extLst>
          </p:cNvPr>
          <p:cNvPicPr>
            <a:picLocks noChangeAspect="1"/>
          </p:cNvPicPr>
          <p:nvPr/>
        </p:nvPicPr>
        <p:blipFill rotWithShape="1">
          <a:blip r:embed="rId3"/>
          <a:srcRect l="7775"/>
          <a:stretch/>
        </p:blipFill>
        <p:spPr>
          <a:xfrm>
            <a:off x="29545" y="1597992"/>
            <a:ext cx="6066455" cy="5262320"/>
          </a:xfrm>
          <a:prstGeom prst="rect">
            <a:avLst/>
          </a:prstGeom>
        </p:spPr>
      </p:pic>
      <p:pic>
        <p:nvPicPr>
          <p:cNvPr id="9" name="Picture 8">
            <a:extLst>
              <a:ext uri="{FF2B5EF4-FFF2-40B4-BE49-F238E27FC236}">
                <a16:creationId xmlns:a16="http://schemas.microsoft.com/office/drawing/2014/main" id="{A9FED1E6-ACBA-2761-B32A-4A073A4F65F6}"/>
              </a:ext>
            </a:extLst>
          </p:cNvPr>
          <p:cNvPicPr>
            <a:picLocks noChangeAspect="1"/>
          </p:cNvPicPr>
          <p:nvPr/>
        </p:nvPicPr>
        <p:blipFill rotWithShape="1">
          <a:blip r:embed="rId4"/>
          <a:srcRect l="8853"/>
          <a:stretch/>
        </p:blipFill>
        <p:spPr>
          <a:xfrm>
            <a:off x="6261315" y="768208"/>
            <a:ext cx="5935626" cy="6094416"/>
          </a:xfrm>
          <a:prstGeom prst="rect">
            <a:avLst/>
          </a:prstGeom>
        </p:spPr>
      </p:pic>
    </p:spTree>
    <p:extLst>
      <p:ext uri="{BB962C8B-B14F-4D97-AF65-F5344CB8AC3E}">
        <p14:creationId xmlns:p14="http://schemas.microsoft.com/office/powerpoint/2010/main" val="1036990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3A09-BA3C-D1CA-437B-06BE6DA6C46C}"/>
              </a:ext>
            </a:extLst>
          </p:cNvPr>
          <p:cNvSpPr>
            <a:spLocks noGrp="1"/>
          </p:cNvSpPr>
          <p:nvPr>
            <p:ph type="ctrTitle"/>
          </p:nvPr>
        </p:nvSpPr>
        <p:spPr/>
        <p:txBody>
          <a:bodyPr/>
          <a:lstStyle/>
          <a:p>
            <a:r>
              <a:rPr lang="en-US" dirty="0"/>
              <a:t>7/20/22 update</a:t>
            </a:r>
          </a:p>
        </p:txBody>
      </p:sp>
    </p:spTree>
    <p:extLst>
      <p:ext uri="{BB962C8B-B14F-4D97-AF65-F5344CB8AC3E}">
        <p14:creationId xmlns:p14="http://schemas.microsoft.com/office/powerpoint/2010/main" val="579967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54BD-CE95-959E-4A41-994F0BFA02EB}"/>
              </a:ext>
            </a:extLst>
          </p:cNvPr>
          <p:cNvSpPr>
            <a:spLocks noGrp="1"/>
          </p:cNvSpPr>
          <p:nvPr>
            <p:ph type="title"/>
          </p:nvPr>
        </p:nvSpPr>
        <p:spPr>
          <a:xfrm>
            <a:off x="0" y="-4207"/>
            <a:ext cx="10515600" cy="740188"/>
          </a:xfrm>
        </p:spPr>
        <p:txBody>
          <a:bodyPr/>
          <a:lstStyle/>
          <a:p>
            <a:r>
              <a:rPr lang="en-US" dirty="0" err="1"/>
              <a:t>Kuzmin</a:t>
            </a:r>
            <a:r>
              <a:rPr lang="en-US" dirty="0"/>
              <a:t> 2020 outlier analyses</a:t>
            </a:r>
          </a:p>
        </p:txBody>
      </p:sp>
      <p:pic>
        <p:nvPicPr>
          <p:cNvPr id="7" name="Picture 6">
            <a:extLst>
              <a:ext uri="{FF2B5EF4-FFF2-40B4-BE49-F238E27FC236}">
                <a16:creationId xmlns:a16="http://schemas.microsoft.com/office/drawing/2014/main" id="{87CBA212-0959-6064-C373-6A77C5F4E7DF}"/>
              </a:ext>
            </a:extLst>
          </p:cNvPr>
          <p:cNvPicPr>
            <a:picLocks noChangeAspect="1"/>
          </p:cNvPicPr>
          <p:nvPr/>
        </p:nvPicPr>
        <p:blipFill rotWithShape="1">
          <a:blip r:embed="rId3"/>
          <a:srcRect l="8469"/>
          <a:stretch/>
        </p:blipFill>
        <p:spPr>
          <a:xfrm>
            <a:off x="4604631" y="3626641"/>
            <a:ext cx="3266558" cy="1876090"/>
          </a:xfrm>
          <a:prstGeom prst="rect">
            <a:avLst/>
          </a:prstGeom>
        </p:spPr>
      </p:pic>
      <p:sp>
        <p:nvSpPr>
          <p:cNvPr id="8" name="TextBox 7">
            <a:extLst>
              <a:ext uri="{FF2B5EF4-FFF2-40B4-BE49-F238E27FC236}">
                <a16:creationId xmlns:a16="http://schemas.microsoft.com/office/drawing/2014/main" id="{D52E7C36-6E82-D0CE-0C80-3A5765B2E5FD}"/>
              </a:ext>
            </a:extLst>
          </p:cNvPr>
          <p:cNvSpPr txBox="1"/>
          <p:nvPr/>
        </p:nvSpPr>
        <p:spPr>
          <a:xfrm>
            <a:off x="2247896" y="3886970"/>
            <a:ext cx="2356735" cy="246221"/>
          </a:xfrm>
          <a:prstGeom prst="rect">
            <a:avLst/>
          </a:prstGeom>
          <a:noFill/>
        </p:spPr>
        <p:txBody>
          <a:bodyPr wrap="none" rtlCol="0">
            <a:spAutoFit/>
          </a:bodyPr>
          <a:lstStyle/>
          <a:p>
            <a:r>
              <a:rPr lang="en-US" sz="1000" dirty="0"/>
              <a:t>both multiplicative and reported negative</a:t>
            </a:r>
          </a:p>
        </p:txBody>
      </p:sp>
      <p:sp>
        <p:nvSpPr>
          <p:cNvPr id="9" name="TextBox 8">
            <a:extLst>
              <a:ext uri="{FF2B5EF4-FFF2-40B4-BE49-F238E27FC236}">
                <a16:creationId xmlns:a16="http://schemas.microsoft.com/office/drawing/2014/main" id="{4F106E05-1439-2786-125F-11737524F47B}"/>
              </a:ext>
            </a:extLst>
          </p:cNvPr>
          <p:cNvSpPr txBox="1"/>
          <p:nvPr/>
        </p:nvSpPr>
        <p:spPr>
          <a:xfrm>
            <a:off x="3217072" y="4164043"/>
            <a:ext cx="1374094" cy="246221"/>
          </a:xfrm>
          <a:prstGeom prst="rect">
            <a:avLst/>
          </a:prstGeom>
          <a:noFill/>
        </p:spPr>
        <p:txBody>
          <a:bodyPr wrap="none" rtlCol="0">
            <a:spAutoFit/>
          </a:bodyPr>
          <a:lstStyle/>
          <a:p>
            <a:r>
              <a:rPr lang="en-US" sz="1000" dirty="0"/>
              <a:t>only reported negative</a:t>
            </a:r>
          </a:p>
        </p:txBody>
      </p:sp>
      <p:sp>
        <p:nvSpPr>
          <p:cNvPr id="10" name="TextBox 9">
            <a:extLst>
              <a:ext uri="{FF2B5EF4-FFF2-40B4-BE49-F238E27FC236}">
                <a16:creationId xmlns:a16="http://schemas.microsoft.com/office/drawing/2014/main" id="{1A64C16A-C169-7F5C-33CC-C83736662C1B}"/>
              </a:ext>
            </a:extLst>
          </p:cNvPr>
          <p:cNvSpPr txBox="1"/>
          <p:nvPr/>
        </p:nvSpPr>
        <p:spPr>
          <a:xfrm>
            <a:off x="2975018" y="4413039"/>
            <a:ext cx="1616148" cy="246221"/>
          </a:xfrm>
          <a:prstGeom prst="rect">
            <a:avLst/>
          </a:prstGeom>
          <a:noFill/>
        </p:spPr>
        <p:txBody>
          <a:bodyPr wrap="none" rtlCol="0">
            <a:spAutoFit/>
          </a:bodyPr>
          <a:lstStyle/>
          <a:p>
            <a:r>
              <a:rPr lang="en-US" sz="1000" dirty="0"/>
              <a:t>only multiplicative negative</a:t>
            </a:r>
          </a:p>
        </p:txBody>
      </p:sp>
      <p:sp>
        <p:nvSpPr>
          <p:cNvPr id="11" name="TextBox 10">
            <a:extLst>
              <a:ext uri="{FF2B5EF4-FFF2-40B4-BE49-F238E27FC236}">
                <a16:creationId xmlns:a16="http://schemas.microsoft.com/office/drawing/2014/main" id="{346F4687-7A05-A0E0-284A-7CE1E09EE290}"/>
              </a:ext>
            </a:extLst>
          </p:cNvPr>
          <p:cNvSpPr txBox="1"/>
          <p:nvPr/>
        </p:nvSpPr>
        <p:spPr>
          <a:xfrm>
            <a:off x="2301961" y="4662810"/>
            <a:ext cx="2316660" cy="246221"/>
          </a:xfrm>
          <a:prstGeom prst="rect">
            <a:avLst/>
          </a:prstGeom>
          <a:noFill/>
        </p:spPr>
        <p:txBody>
          <a:bodyPr wrap="none" rtlCol="0">
            <a:spAutoFit/>
          </a:bodyPr>
          <a:lstStyle/>
          <a:p>
            <a:r>
              <a:rPr lang="en-US" sz="1000" dirty="0"/>
              <a:t>both multiplicative and reported positive</a:t>
            </a:r>
          </a:p>
        </p:txBody>
      </p:sp>
      <p:sp>
        <p:nvSpPr>
          <p:cNvPr id="12" name="TextBox 11">
            <a:extLst>
              <a:ext uri="{FF2B5EF4-FFF2-40B4-BE49-F238E27FC236}">
                <a16:creationId xmlns:a16="http://schemas.microsoft.com/office/drawing/2014/main" id="{560A35C9-875F-9BB9-8921-319DEA8639A1}"/>
              </a:ext>
            </a:extLst>
          </p:cNvPr>
          <p:cNvSpPr txBox="1"/>
          <p:nvPr/>
        </p:nvSpPr>
        <p:spPr>
          <a:xfrm>
            <a:off x="3244527" y="4935207"/>
            <a:ext cx="1374094" cy="246221"/>
          </a:xfrm>
          <a:prstGeom prst="rect">
            <a:avLst/>
          </a:prstGeom>
          <a:noFill/>
        </p:spPr>
        <p:txBody>
          <a:bodyPr wrap="none" rtlCol="0">
            <a:spAutoFit/>
          </a:bodyPr>
          <a:lstStyle/>
          <a:p>
            <a:r>
              <a:rPr lang="en-US" sz="1000" dirty="0"/>
              <a:t>only reported positive</a:t>
            </a:r>
          </a:p>
        </p:txBody>
      </p:sp>
      <p:sp>
        <p:nvSpPr>
          <p:cNvPr id="13" name="TextBox 12">
            <a:extLst>
              <a:ext uri="{FF2B5EF4-FFF2-40B4-BE49-F238E27FC236}">
                <a16:creationId xmlns:a16="http://schemas.microsoft.com/office/drawing/2014/main" id="{63FEB634-030E-2FD8-E240-23928A83EB27}"/>
              </a:ext>
            </a:extLst>
          </p:cNvPr>
          <p:cNvSpPr txBox="1"/>
          <p:nvPr/>
        </p:nvSpPr>
        <p:spPr>
          <a:xfrm>
            <a:off x="3022462" y="5198650"/>
            <a:ext cx="1576072" cy="246221"/>
          </a:xfrm>
          <a:prstGeom prst="rect">
            <a:avLst/>
          </a:prstGeom>
          <a:noFill/>
        </p:spPr>
        <p:txBody>
          <a:bodyPr wrap="none" rtlCol="0">
            <a:spAutoFit/>
          </a:bodyPr>
          <a:lstStyle/>
          <a:p>
            <a:r>
              <a:rPr lang="en-US" sz="1000" dirty="0"/>
              <a:t>only multiplicative positive</a:t>
            </a:r>
          </a:p>
        </p:txBody>
      </p:sp>
      <p:sp>
        <p:nvSpPr>
          <p:cNvPr id="14" name="TextBox 13">
            <a:extLst>
              <a:ext uri="{FF2B5EF4-FFF2-40B4-BE49-F238E27FC236}">
                <a16:creationId xmlns:a16="http://schemas.microsoft.com/office/drawing/2014/main" id="{1372CBCE-8CE5-C0A5-C0CC-D5D7755AAEE4}"/>
              </a:ext>
            </a:extLst>
          </p:cNvPr>
          <p:cNvSpPr txBox="1"/>
          <p:nvPr/>
        </p:nvSpPr>
        <p:spPr>
          <a:xfrm>
            <a:off x="228600" y="1355269"/>
            <a:ext cx="9856509" cy="1477328"/>
          </a:xfrm>
          <a:prstGeom prst="rect">
            <a:avLst/>
          </a:prstGeom>
          <a:noFill/>
        </p:spPr>
        <p:txBody>
          <a:bodyPr wrap="square" rtlCol="0">
            <a:spAutoFit/>
          </a:bodyPr>
          <a:lstStyle/>
          <a:p>
            <a:r>
              <a:rPr lang="en-US" dirty="0"/>
              <a:t>FROM LAST TIME:</a:t>
            </a:r>
          </a:p>
          <a:p>
            <a:r>
              <a:rPr lang="en-US" dirty="0"/>
              <a:t>comparison of reported outliers with those found using multiplicative formula</a:t>
            </a:r>
          </a:p>
          <a:p>
            <a:endParaRPr lang="en-US" dirty="0"/>
          </a:p>
          <a:p>
            <a:r>
              <a:rPr lang="en-US" dirty="0"/>
              <a:t>for the fraction (“frac”) column,  the number in “number” column was divided by all outliers (reported and multiplicative) of that type (positive or negative)</a:t>
            </a:r>
          </a:p>
        </p:txBody>
      </p:sp>
    </p:spTree>
    <p:extLst>
      <p:ext uri="{BB962C8B-B14F-4D97-AF65-F5344CB8AC3E}">
        <p14:creationId xmlns:p14="http://schemas.microsoft.com/office/powerpoint/2010/main" val="52296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84E568D-02EE-7E87-392E-E6744AF3505C}"/>
                  </a:ext>
                </a:extLst>
              </p:cNvPr>
              <p:cNvSpPr txBox="1"/>
              <p:nvPr/>
            </p:nvSpPr>
            <p:spPr>
              <a:xfrm>
                <a:off x="1025169" y="3426139"/>
                <a:ext cx="1570686" cy="1244956"/>
              </a:xfrm>
              <a:prstGeom prst="rect">
                <a:avLst/>
              </a:prstGeom>
              <a:noFill/>
            </p:spPr>
            <p:txBody>
              <a:bodyPr wrap="none" rtlCol="0">
                <a:spAutoFit/>
              </a:bodyPr>
              <a:lstStyle/>
              <a:p>
                <a:r>
                  <a:rPr lang="en-US" dirty="0"/>
                  <a:t>Crosses</a:t>
                </a:r>
                <a:endParaRPr lang="en-US" b="0" dirty="0"/>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oMath>
                </a14:m>
                <a:r>
                  <a:rPr lang="en-US" b="0" dirty="0"/>
                  <a:t>    X</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dirty="0"/>
              </a:p>
            </p:txBody>
          </p:sp>
        </mc:Choice>
        <mc:Fallback xmlns="">
          <p:sp>
            <p:nvSpPr>
              <p:cNvPr id="21" name="TextBox 20">
                <a:extLst>
                  <a:ext uri="{FF2B5EF4-FFF2-40B4-BE49-F238E27FC236}">
                    <a16:creationId xmlns:a16="http://schemas.microsoft.com/office/drawing/2014/main" id="{784E568D-02EE-7E87-392E-E6744AF3505C}"/>
                  </a:ext>
                </a:extLst>
              </p:cNvPr>
              <p:cNvSpPr txBox="1">
                <a:spLocks noRot="1" noChangeAspect="1" noMove="1" noResize="1" noEditPoints="1" noAdjustHandles="1" noChangeArrowheads="1" noChangeShapeType="1" noTextEdit="1"/>
              </p:cNvSpPr>
              <p:nvPr/>
            </p:nvSpPr>
            <p:spPr>
              <a:xfrm>
                <a:off x="1025169" y="3426139"/>
                <a:ext cx="1570686" cy="1244956"/>
              </a:xfrm>
              <a:prstGeom prst="rect">
                <a:avLst/>
              </a:prstGeom>
              <a:blipFill>
                <a:blip r:embed="rId2"/>
                <a:stretch>
                  <a:fillRect l="-3200" t="-2020" r="-800" b="-6061"/>
                </a:stretch>
              </a:blipFill>
            </p:spPr>
            <p:txBody>
              <a:bodyPr/>
              <a:lstStyle/>
              <a:p>
                <a:r>
                  <a:rPr lang="en-US">
                    <a:noFill/>
                  </a:rPr>
                  <a:t> </a:t>
                </a:r>
              </a:p>
            </p:txBody>
          </p:sp>
        </mc:Fallback>
      </mc:AlternateContent>
      <p:sp>
        <p:nvSpPr>
          <p:cNvPr id="22" name="Right Brace 21">
            <a:extLst>
              <a:ext uri="{FF2B5EF4-FFF2-40B4-BE49-F238E27FC236}">
                <a16:creationId xmlns:a16="http://schemas.microsoft.com/office/drawing/2014/main" id="{B67C21C5-F0F9-865B-6847-640DCE9102ED}"/>
              </a:ext>
            </a:extLst>
          </p:cNvPr>
          <p:cNvSpPr/>
          <p:nvPr/>
        </p:nvSpPr>
        <p:spPr>
          <a:xfrm>
            <a:off x="2837417" y="3760417"/>
            <a:ext cx="220525" cy="598714"/>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6C37D4A-37EA-C608-C772-4C0B3AAC2727}"/>
                  </a:ext>
                </a:extLst>
              </p:cNvPr>
              <p:cNvSpPr txBox="1"/>
              <p:nvPr/>
            </p:nvSpPr>
            <p:spPr>
              <a:xfrm>
                <a:off x="3057192" y="3835662"/>
                <a:ext cx="2295052" cy="391646"/>
              </a:xfrm>
              <a:prstGeom prst="rect">
                <a:avLst/>
              </a:prstGeom>
              <a:noFill/>
            </p:spPr>
            <p:txBody>
              <a:bodyPr wrap="none" rtlCol="0">
                <a:spAutoFit/>
              </a:bodyPr>
              <a:lstStyle/>
              <a:p>
                <a:r>
                  <a:rPr lang="en-US" dirty="0"/>
                  <a:t>measure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latin typeface="Cambria Math" panose="02040503050406030204" pitchFamily="18" charset="0"/>
                          </a:rPr>
                          <m:t>, </m:t>
                        </m:r>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a14:m>
                <a:endParaRPr lang="en-US" dirty="0"/>
              </a:p>
            </p:txBody>
          </p:sp>
        </mc:Choice>
        <mc:Fallback xmlns="">
          <p:sp>
            <p:nvSpPr>
              <p:cNvPr id="23" name="TextBox 22">
                <a:extLst>
                  <a:ext uri="{FF2B5EF4-FFF2-40B4-BE49-F238E27FC236}">
                    <a16:creationId xmlns:a16="http://schemas.microsoft.com/office/drawing/2014/main" id="{B6C37D4A-37EA-C608-C772-4C0B3AAC2727}"/>
                  </a:ext>
                </a:extLst>
              </p:cNvPr>
              <p:cNvSpPr txBox="1">
                <a:spLocks noRot="1" noChangeAspect="1" noMove="1" noResize="1" noEditPoints="1" noAdjustHandles="1" noChangeArrowheads="1" noChangeShapeType="1" noTextEdit="1"/>
              </p:cNvSpPr>
              <p:nvPr/>
            </p:nvSpPr>
            <p:spPr>
              <a:xfrm>
                <a:off x="3057192" y="3835662"/>
                <a:ext cx="2295052" cy="391646"/>
              </a:xfrm>
              <a:prstGeom prst="rect">
                <a:avLst/>
              </a:prstGeom>
              <a:blipFill>
                <a:blip r:embed="rId3"/>
                <a:stretch>
                  <a:fillRect l="-2198"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F07C0E1-2269-058F-A1E8-D3C1376DB64A}"/>
                  </a:ext>
                </a:extLst>
              </p:cNvPr>
              <p:cNvSpPr txBox="1"/>
              <p:nvPr/>
            </p:nvSpPr>
            <p:spPr>
              <a:xfrm>
                <a:off x="336755" y="881298"/>
                <a:ext cx="7658187" cy="646331"/>
              </a:xfrm>
              <a:prstGeom prst="rect">
                <a:avLst/>
              </a:prstGeom>
              <a:noFill/>
            </p:spPr>
            <p:txBody>
              <a:bodyPr wrap="none" rtlCol="0">
                <a:spAutoFit/>
              </a:bodyPr>
              <a:lstStyle/>
              <a:p>
                <a:pPr marL="285750" indent="-285750">
                  <a:buFont typeface="Arial" panose="020B0604020202020204" pitchFamily="34" charset="0"/>
                  <a:buChar char="•"/>
                </a:pPr>
                <a:r>
                  <a:rPr lang="en-US" dirty="0"/>
                  <a:t>data consist of crossing many strains to create triple mutants</a:t>
                </a:r>
              </a:p>
              <a:p>
                <a:pPr marL="742950" lvl="1" indent="-285750">
                  <a:buFont typeface="Arial" panose="020B0604020202020204" pitchFamily="34" charset="0"/>
                  <a:buChar char="•"/>
                </a:pPr>
                <a:r>
                  <a:rPr lang="en-US" dirty="0"/>
                  <a:t>many contain allele </a:t>
                </a:r>
                <a:r>
                  <a:rPr lang="en-US" i="1" dirty="0"/>
                  <a:t>ho</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(below as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which has negligible fitness effect</a:t>
                </a:r>
              </a:p>
            </p:txBody>
          </p:sp>
        </mc:Choice>
        <mc:Fallback xmlns="">
          <p:sp>
            <p:nvSpPr>
              <p:cNvPr id="24" name="TextBox 23">
                <a:extLst>
                  <a:ext uri="{FF2B5EF4-FFF2-40B4-BE49-F238E27FC236}">
                    <a16:creationId xmlns:a16="http://schemas.microsoft.com/office/drawing/2014/main" id="{8F07C0E1-2269-058F-A1E8-D3C1376DB64A}"/>
                  </a:ext>
                </a:extLst>
              </p:cNvPr>
              <p:cNvSpPr txBox="1">
                <a:spLocks noRot="1" noChangeAspect="1" noMove="1" noResize="1" noEditPoints="1" noAdjustHandles="1" noChangeArrowheads="1" noChangeShapeType="1" noTextEdit="1"/>
              </p:cNvSpPr>
              <p:nvPr/>
            </p:nvSpPr>
            <p:spPr>
              <a:xfrm>
                <a:off x="336755" y="881298"/>
                <a:ext cx="7658187" cy="646331"/>
              </a:xfrm>
              <a:prstGeom prst="rect">
                <a:avLst/>
              </a:prstGeom>
              <a:blipFill>
                <a:blip r:embed="rId4"/>
                <a:stretch>
                  <a:fillRect l="-497" t="-3846" b="-15385"/>
                </a:stretch>
              </a:blipFill>
            </p:spPr>
            <p:txBody>
              <a:bodyPr/>
              <a:lstStyle/>
              <a:p>
                <a:r>
                  <a:rPr lang="en-US">
                    <a:noFill/>
                  </a:rPr>
                  <a:t> </a:t>
                </a:r>
              </a:p>
            </p:txBody>
          </p:sp>
        </mc:Fallback>
      </mc:AlternateContent>
      <p:sp>
        <p:nvSpPr>
          <p:cNvPr id="25" name="Right Brace 24">
            <a:extLst>
              <a:ext uri="{FF2B5EF4-FFF2-40B4-BE49-F238E27FC236}">
                <a16:creationId xmlns:a16="http://schemas.microsoft.com/office/drawing/2014/main" id="{386CDB3E-A18C-5F4E-E728-A5BD901ABB78}"/>
              </a:ext>
            </a:extLst>
          </p:cNvPr>
          <p:cNvSpPr/>
          <p:nvPr/>
        </p:nvSpPr>
        <p:spPr>
          <a:xfrm>
            <a:off x="2836667" y="4378273"/>
            <a:ext cx="220525" cy="195943"/>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4C9E118-0A72-27EC-B226-1CB1DF0CCC0B}"/>
                  </a:ext>
                </a:extLst>
              </p:cNvPr>
              <p:cNvSpPr txBox="1"/>
              <p:nvPr/>
            </p:nvSpPr>
            <p:spPr>
              <a:xfrm>
                <a:off x="3056817" y="4272653"/>
                <a:ext cx="1412823" cy="391646"/>
              </a:xfrm>
              <a:prstGeom prst="rect">
                <a:avLst/>
              </a:prstGeom>
              <a:noFill/>
            </p:spPr>
            <p:txBody>
              <a:bodyPr wrap="none" rtlCol="0">
                <a:spAutoFit/>
              </a:bodyPr>
              <a:lstStyle/>
              <a:p>
                <a:r>
                  <a:rPr lang="en-US" dirty="0"/>
                  <a:t>measure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endParaRPr lang="en-US" dirty="0"/>
              </a:p>
            </p:txBody>
          </p:sp>
        </mc:Choice>
        <mc:Fallback xmlns="">
          <p:sp>
            <p:nvSpPr>
              <p:cNvPr id="26" name="TextBox 25">
                <a:extLst>
                  <a:ext uri="{FF2B5EF4-FFF2-40B4-BE49-F238E27FC236}">
                    <a16:creationId xmlns:a16="http://schemas.microsoft.com/office/drawing/2014/main" id="{D4C9E118-0A72-27EC-B226-1CB1DF0CCC0B}"/>
                  </a:ext>
                </a:extLst>
              </p:cNvPr>
              <p:cNvSpPr txBox="1">
                <a:spLocks noRot="1" noChangeAspect="1" noMove="1" noResize="1" noEditPoints="1" noAdjustHandles="1" noChangeArrowheads="1" noChangeShapeType="1" noTextEdit="1"/>
              </p:cNvSpPr>
              <p:nvPr/>
            </p:nvSpPr>
            <p:spPr>
              <a:xfrm>
                <a:off x="3056817" y="4272653"/>
                <a:ext cx="1412823" cy="391646"/>
              </a:xfrm>
              <a:prstGeom prst="rect">
                <a:avLst/>
              </a:prstGeom>
              <a:blipFill>
                <a:blip r:embed="rId5"/>
                <a:stretch>
                  <a:fillRect l="-3571" t="-6250" b="-18750"/>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EE89FF43-1087-225F-E790-2CEBA5C989BA}"/>
              </a:ext>
            </a:extLst>
          </p:cNvPr>
          <p:cNvCxnSpPr/>
          <p:nvPr/>
        </p:nvCxnSpPr>
        <p:spPr>
          <a:xfrm flipV="1">
            <a:off x="1131296" y="4802816"/>
            <a:ext cx="370114" cy="100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F94DC3-779D-D0D0-7A4D-1945D0035909}"/>
              </a:ext>
            </a:extLst>
          </p:cNvPr>
          <p:cNvSpPr txBox="1"/>
          <p:nvPr/>
        </p:nvSpPr>
        <p:spPr>
          <a:xfrm>
            <a:off x="693353" y="5804301"/>
            <a:ext cx="918136" cy="646331"/>
          </a:xfrm>
          <a:prstGeom prst="rect">
            <a:avLst/>
          </a:prstGeom>
          <a:noFill/>
        </p:spPr>
        <p:txBody>
          <a:bodyPr wrap="none" rtlCol="0">
            <a:spAutoFit/>
          </a:bodyPr>
          <a:lstStyle/>
          <a:p>
            <a:pPr algn="ctr"/>
            <a:r>
              <a:rPr lang="en-US" dirty="0"/>
              <a:t>“query”</a:t>
            </a:r>
          </a:p>
          <a:p>
            <a:pPr algn="ctr"/>
            <a:r>
              <a:rPr lang="en-US" dirty="0"/>
              <a:t>strain</a:t>
            </a:r>
          </a:p>
        </p:txBody>
      </p:sp>
      <p:sp>
        <p:nvSpPr>
          <p:cNvPr id="30" name="TextBox 29">
            <a:extLst>
              <a:ext uri="{FF2B5EF4-FFF2-40B4-BE49-F238E27FC236}">
                <a16:creationId xmlns:a16="http://schemas.microsoft.com/office/drawing/2014/main" id="{19571970-71D1-A9B2-54D3-8C6491A2C787}"/>
              </a:ext>
            </a:extLst>
          </p:cNvPr>
          <p:cNvSpPr txBox="1"/>
          <p:nvPr/>
        </p:nvSpPr>
        <p:spPr>
          <a:xfrm>
            <a:off x="1999684" y="5804300"/>
            <a:ext cx="855042" cy="646331"/>
          </a:xfrm>
          <a:prstGeom prst="rect">
            <a:avLst/>
          </a:prstGeom>
          <a:noFill/>
        </p:spPr>
        <p:txBody>
          <a:bodyPr wrap="none" rtlCol="0">
            <a:spAutoFit/>
          </a:bodyPr>
          <a:lstStyle/>
          <a:p>
            <a:pPr algn="ctr"/>
            <a:r>
              <a:rPr lang="en-US" dirty="0"/>
              <a:t>“array”</a:t>
            </a:r>
          </a:p>
          <a:p>
            <a:pPr algn="ctr"/>
            <a:r>
              <a:rPr lang="en-US" dirty="0"/>
              <a:t>strain</a:t>
            </a:r>
          </a:p>
        </p:txBody>
      </p:sp>
      <p:cxnSp>
        <p:nvCxnSpPr>
          <p:cNvPr id="31" name="Straight Arrow Connector 30">
            <a:extLst>
              <a:ext uri="{FF2B5EF4-FFF2-40B4-BE49-F238E27FC236}">
                <a16:creationId xmlns:a16="http://schemas.microsoft.com/office/drawing/2014/main" id="{42D71BF7-ED3E-EF4C-EF81-9A480C1223D6}"/>
              </a:ext>
            </a:extLst>
          </p:cNvPr>
          <p:cNvCxnSpPr>
            <a:cxnSpLocks/>
          </p:cNvCxnSpPr>
          <p:nvPr/>
        </p:nvCxnSpPr>
        <p:spPr>
          <a:xfrm flipH="1" flipV="1">
            <a:off x="2334422" y="4802816"/>
            <a:ext cx="92783" cy="100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3237170-0331-49CB-01BF-7C317D3F5C9B}"/>
              </a:ext>
            </a:extLst>
          </p:cNvPr>
          <p:cNvSpPr txBox="1"/>
          <p:nvPr/>
        </p:nvSpPr>
        <p:spPr>
          <a:xfrm>
            <a:off x="0" y="23673"/>
            <a:ext cx="4845494" cy="523220"/>
          </a:xfrm>
          <a:prstGeom prst="rect">
            <a:avLst/>
          </a:prstGeom>
          <a:noFill/>
        </p:spPr>
        <p:txBody>
          <a:bodyPr wrap="none" rtlCol="0">
            <a:spAutoFit/>
          </a:bodyPr>
          <a:lstStyle/>
          <a:p>
            <a:r>
              <a:rPr lang="en-US" sz="2800" dirty="0" err="1"/>
              <a:t>kuzmin</a:t>
            </a:r>
            <a:r>
              <a:rPr lang="en-US" sz="2800" dirty="0"/>
              <a:t> et al experimental setup</a:t>
            </a:r>
          </a:p>
        </p:txBody>
      </p:sp>
      <p:grpSp>
        <p:nvGrpSpPr>
          <p:cNvPr id="35" name="Group 34">
            <a:extLst>
              <a:ext uri="{FF2B5EF4-FFF2-40B4-BE49-F238E27FC236}">
                <a16:creationId xmlns:a16="http://schemas.microsoft.com/office/drawing/2014/main" id="{64B3CD2D-FF63-A06C-E796-7CAE169A857A}"/>
              </a:ext>
            </a:extLst>
          </p:cNvPr>
          <p:cNvGrpSpPr/>
          <p:nvPr/>
        </p:nvGrpSpPr>
        <p:grpSpPr>
          <a:xfrm>
            <a:off x="9036556" y="-867995"/>
            <a:ext cx="2964129" cy="2858061"/>
            <a:chOff x="8100725" y="1206188"/>
            <a:chExt cx="2964129" cy="2858061"/>
          </a:xfrm>
        </p:grpSpPr>
        <p:sp>
          <p:nvSpPr>
            <p:cNvPr id="36" name="Arc 35">
              <a:extLst>
                <a:ext uri="{FF2B5EF4-FFF2-40B4-BE49-F238E27FC236}">
                  <a16:creationId xmlns:a16="http://schemas.microsoft.com/office/drawing/2014/main" id="{E5591491-5AB8-D340-01F5-EAFEE1FD5C97}"/>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Oval 36">
              <a:extLst>
                <a:ext uri="{FF2B5EF4-FFF2-40B4-BE49-F238E27FC236}">
                  <a16:creationId xmlns:a16="http://schemas.microsoft.com/office/drawing/2014/main" id="{DD5EED14-B254-1A59-0D15-C1507DF4DBFE}"/>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2513CD9-F271-1A2C-4089-2B063A9347A2}"/>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38" name="TextBox 37">
                  <a:extLst>
                    <a:ext uri="{FF2B5EF4-FFF2-40B4-BE49-F238E27FC236}">
                      <a16:creationId xmlns:a16="http://schemas.microsoft.com/office/drawing/2014/main" id="{F2513CD9-F271-1A2C-4089-2B063A9347A2}"/>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6"/>
                  <a:stretch>
                    <a:fillRect b="-16667"/>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AF5B656C-8F63-3E09-690B-97A7697897CC}"/>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040381E-36F4-2B3A-D38D-E84161EA66AE}"/>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40" name="TextBox 39">
                  <a:extLst>
                    <a:ext uri="{FF2B5EF4-FFF2-40B4-BE49-F238E27FC236}">
                      <a16:creationId xmlns:a16="http://schemas.microsoft.com/office/drawing/2014/main" id="{0040381E-36F4-2B3A-D38D-E84161EA66AE}"/>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7"/>
                  <a:stretch>
                    <a:fillRect b="-9677"/>
                  </a:stretch>
                </a:blipFill>
              </p:spPr>
              <p:txBody>
                <a:bodyPr/>
                <a:lstStyle/>
                <a:p>
                  <a:r>
                    <a:rPr lang="en-US">
                      <a:noFill/>
                    </a:rPr>
                    <a:t> </a:t>
                  </a:r>
                </a:p>
              </p:txBody>
            </p:sp>
          </mc:Fallback>
        </mc:AlternateContent>
        <p:sp>
          <p:nvSpPr>
            <p:cNvPr id="41" name="Oval 40">
              <a:extLst>
                <a:ext uri="{FF2B5EF4-FFF2-40B4-BE49-F238E27FC236}">
                  <a16:creationId xmlns:a16="http://schemas.microsoft.com/office/drawing/2014/main" id="{AD9AA542-9B4B-5026-5615-4937D4DC67B7}"/>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c 41">
              <a:extLst>
                <a:ext uri="{FF2B5EF4-FFF2-40B4-BE49-F238E27FC236}">
                  <a16:creationId xmlns:a16="http://schemas.microsoft.com/office/drawing/2014/main" id="{191E9BAD-7971-F068-B29C-2D5396E68F74}"/>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Arc 42">
              <a:extLst>
                <a:ext uri="{FF2B5EF4-FFF2-40B4-BE49-F238E27FC236}">
                  <a16:creationId xmlns:a16="http://schemas.microsoft.com/office/drawing/2014/main" id="{AA160ADF-639C-7A6C-6F1D-6549806A7D78}"/>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Oval 43">
              <a:extLst>
                <a:ext uri="{FF2B5EF4-FFF2-40B4-BE49-F238E27FC236}">
                  <a16:creationId xmlns:a16="http://schemas.microsoft.com/office/drawing/2014/main" id="{74261959-E65D-3975-4CFC-9F63F2C347C4}"/>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2050FB7-4129-4920-9559-8C844166E905}"/>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45" name="TextBox 44">
                  <a:extLst>
                    <a:ext uri="{FF2B5EF4-FFF2-40B4-BE49-F238E27FC236}">
                      <a16:creationId xmlns:a16="http://schemas.microsoft.com/office/drawing/2014/main" id="{42050FB7-4129-4920-9559-8C844166E905}"/>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E751837-B2F8-4725-7D3B-914D0B0A67C1}"/>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46" name="TextBox 45">
                  <a:extLst>
                    <a:ext uri="{FF2B5EF4-FFF2-40B4-BE49-F238E27FC236}">
                      <a16:creationId xmlns:a16="http://schemas.microsoft.com/office/drawing/2014/main" id="{AE751837-B2F8-4725-7D3B-914D0B0A67C1}"/>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21FE1B4-8EDE-3A72-78E3-D918015EA40E}"/>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47" name="TextBox 46">
                  <a:extLst>
                    <a:ext uri="{FF2B5EF4-FFF2-40B4-BE49-F238E27FC236}">
                      <a16:creationId xmlns:a16="http://schemas.microsoft.com/office/drawing/2014/main" id="{821FE1B4-8EDE-3A72-78E3-D918015EA40E}"/>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0"/>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D1F4931-F19B-457E-A906-46A86560425E}"/>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48" name="TextBox 47">
                  <a:extLst>
                    <a:ext uri="{FF2B5EF4-FFF2-40B4-BE49-F238E27FC236}">
                      <a16:creationId xmlns:a16="http://schemas.microsoft.com/office/drawing/2014/main" id="{CD1F4931-F19B-457E-A906-46A86560425E}"/>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AD3421E-6088-CF35-038C-5ED6ADDC6225}"/>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9" name="TextBox 48">
                  <a:extLst>
                    <a:ext uri="{FF2B5EF4-FFF2-40B4-BE49-F238E27FC236}">
                      <a16:creationId xmlns:a16="http://schemas.microsoft.com/office/drawing/2014/main" id="{EAD3421E-6088-CF35-038C-5ED6ADDC6225}"/>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2"/>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294F4AB-55C7-9C85-B9E1-695073C441DB}"/>
                  </a:ext>
                </a:extLst>
              </p:cNvPr>
              <p:cNvSpPr txBox="1"/>
              <p:nvPr/>
            </p:nvSpPr>
            <p:spPr>
              <a:xfrm>
                <a:off x="336755" y="2039865"/>
                <a:ext cx="4489434" cy="690958"/>
              </a:xfrm>
              <a:prstGeom prst="rect">
                <a:avLst/>
              </a:prstGeom>
              <a:noFill/>
            </p:spPr>
            <p:txBody>
              <a:bodyPr wrap="none" rtlCol="0">
                <a:spAutoFit/>
              </a:bodyPr>
              <a:lstStyle/>
              <a:p>
                <a:pPr marL="285750" indent="-285750">
                  <a:buFont typeface="Arial" panose="020B0604020202020204" pitchFamily="34" charset="0"/>
                  <a:buChar char="•"/>
                </a:pPr>
                <a:r>
                  <a:rPr lang="en-US" dirty="0"/>
                  <a:t>Kuzmin et al use 3 crosses to measure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r>
                  <a:rPr lang="en-US" dirty="0"/>
                  <a:t> </a:t>
                </a:r>
              </a:p>
              <a:p>
                <a:pPr marL="742950" lvl="1" indent="-285750">
                  <a:buFont typeface="Arial" panose="020B0604020202020204" pitchFamily="34" charset="0"/>
                  <a:buChar char="•"/>
                </a:pPr>
                <a:r>
                  <a:rPr lang="en-US" dirty="0"/>
                  <a:t> setup allows them to ignore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a14:m>
                <a:endParaRPr lang="en-US" dirty="0"/>
              </a:p>
            </p:txBody>
          </p:sp>
        </mc:Choice>
        <mc:Fallback xmlns="">
          <p:sp>
            <p:nvSpPr>
              <p:cNvPr id="50" name="TextBox 49">
                <a:extLst>
                  <a:ext uri="{FF2B5EF4-FFF2-40B4-BE49-F238E27FC236}">
                    <a16:creationId xmlns:a16="http://schemas.microsoft.com/office/drawing/2014/main" id="{E294F4AB-55C7-9C85-B9E1-695073C441DB}"/>
                  </a:ext>
                </a:extLst>
              </p:cNvPr>
              <p:cNvSpPr txBox="1">
                <a:spLocks noRot="1" noChangeAspect="1" noMove="1" noResize="1" noEditPoints="1" noAdjustHandles="1" noChangeArrowheads="1" noChangeShapeType="1" noTextEdit="1"/>
              </p:cNvSpPr>
              <p:nvPr/>
            </p:nvSpPr>
            <p:spPr>
              <a:xfrm>
                <a:off x="336755" y="2039865"/>
                <a:ext cx="4489434" cy="690958"/>
              </a:xfrm>
              <a:prstGeom prst="rect">
                <a:avLst/>
              </a:prstGeom>
              <a:blipFill>
                <a:blip r:embed="rId13"/>
                <a:stretch>
                  <a:fillRect l="-845" t="-3571" b="-8929"/>
                </a:stretch>
              </a:blipFill>
            </p:spPr>
            <p:txBody>
              <a:bodyPr/>
              <a:lstStyle/>
              <a:p>
                <a:r>
                  <a:rPr lang="en-US">
                    <a:noFill/>
                  </a:rPr>
                  <a:t> </a:t>
                </a:r>
              </a:p>
            </p:txBody>
          </p:sp>
        </mc:Fallback>
      </mc:AlternateContent>
    </p:spTree>
    <p:extLst>
      <p:ext uri="{BB962C8B-B14F-4D97-AF65-F5344CB8AC3E}">
        <p14:creationId xmlns:p14="http://schemas.microsoft.com/office/powerpoint/2010/main" val="251265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45AC35-A8A4-D444-A70C-B9BB95526EEA}"/>
              </a:ext>
            </a:extLst>
          </p:cNvPr>
          <p:cNvSpPr txBox="1"/>
          <p:nvPr/>
        </p:nvSpPr>
        <p:spPr>
          <a:xfrm>
            <a:off x="0" y="23673"/>
            <a:ext cx="4330673" cy="523220"/>
          </a:xfrm>
          <a:prstGeom prst="rect">
            <a:avLst/>
          </a:prstGeom>
          <a:noFill/>
        </p:spPr>
        <p:txBody>
          <a:bodyPr wrap="none" rtlCol="0">
            <a:spAutoFit/>
          </a:bodyPr>
          <a:lstStyle/>
          <a:p>
            <a:r>
              <a:rPr lang="en-US" sz="2800" dirty="0" err="1"/>
              <a:t>Kuzmin</a:t>
            </a:r>
            <a:r>
              <a:rPr lang="en-US" sz="2800" dirty="0"/>
              <a:t> 2020 outlier analysis</a:t>
            </a:r>
          </a:p>
        </p:txBody>
      </p:sp>
      <p:sp>
        <p:nvSpPr>
          <p:cNvPr id="11" name="TextBox 10">
            <a:extLst>
              <a:ext uri="{FF2B5EF4-FFF2-40B4-BE49-F238E27FC236}">
                <a16:creationId xmlns:a16="http://schemas.microsoft.com/office/drawing/2014/main" id="{1C009BBD-85F9-0392-8AB1-87AD581EF530}"/>
              </a:ext>
            </a:extLst>
          </p:cNvPr>
          <p:cNvSpPr txBox="1"/>
          <p:nvPr/>
        </p:nvSpPr>
        <p:spPr>
          <a:xfrm>
            <a:off x="464263" y="726455"/>
            <a:ext cx="3402150" cy="646331"/>
          </a:xfrm>
          <a:prstGeom prst="rect">
            <a:avLst/>
          </a:prstGeom>
          <a:noFill/>
        </p:spPr>
        <p:txBody>
          <a:bodyPr wrap="none" rtlCol="0">
            <a:spAutoFit/>
          </a:bodyPr>
          <a:lstStyle/>
          <a:p>
            <a:pPr algn="ctr"/>
            <a:r>
              <a:rPr lang="en-US" dirty="0"/>
              <a:t>multiplicative significantly positive</a:t>
            </a:r>
          </a:p>
          <a:p>
            <a:pPr algn="ctr"/>
            <a:r>
              <a:rPr lang="en-US" dirty="0"/>
              <a:t>cumulant negative</a:t>
            </a:r>
          </a:p>
        </p:txBody>
      </p:sp>
      <p:pic>
        <p:nvPicPr>
          <p:cNvPr id="3" name="Picture 2">
            <a:extLst>
              <a:ext uri="{FF2B5EF4-FFF2-40B4-BE49-F238E27FC236}">
                <a16:creationId xmlns:a16="http://schemas.microsoft.com/office/drawing/2014/main" id="{C87413B9-8AAA-03A8-5AB3-F792278C7290}"/>
              </a:ext>
            </a:extLst>
          </p:cNvPr>
          <p:cNvPicPr>
            <a:picLocks noChangeAspect="1"/>
          </p:cNvPicPr>
          <p:nvPr/>
        </p:nvPicPr>
        <p:blipFill rotWithShape="1">
          <a:blip r:embed="rId3"/>
          <a:srcRect l="8852"/>
          <a:stretch/>
        </p:blipFill>
        <p:spPr>
          <a:xfrm>
            <a:off x="1274630" y="1901662"/>
            <a:ext cx="8985569" cy="3724221"/>
          </a:xfrm>
          <a:prstGeom prst="rect">
            <a:avLst/>
          </a:prstGeom>
        </p:spPr>
      </p:pic>
    </p:spTree>
    <p:extLst>
      <p:ext uri="{BB962C8B-B14F-4D97-AF65-F5344CB8AC3E}">
        <p14:creationId xmlns:p14="http://schemas.microsoft.com/office/powerpoint/2010/main" val="352244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D83E-1B38-BAA8-A5C2-A39DC50A0043}"/>
              </a:ext>
            </a:extLst>
          </p:cNvPr>
          <p:cNvSpPr>
            <a:spLocks noGrp="1"/>
          </p:cNvSpPr>
          <p:nvPr>
            <p:ph idx="1"/>
          </p:nvPr>
        </p:nvSpPr>
        <p:spPr>
          <a:xfrm>
            <a:off x="347547" y="1535694"/>
            <a:ext cx="10515600" cy="3348540"/>
          </a:xfrm>
        </p:spPr>
        <p:txBody>
          <a:bodyPr>
            <a:normAutofit fontScale="92500" lnSpcReduction="10000"/>
          </a:bodyPr>
          <a:lstStyle/>
          <a:p>
            <a:r>
              <a:rPr lang="en-US" dirty="0"/>
              <a:t>downloaded physical interactions from </a:t>
            </a:r>
            <a:r>
              <a:rPr lang="en-US" dirty="0" err="1"/>
              <a:t>BioGRID</a:t>
            </a:r>
            <a:endParaRPr lang="en-US" dirty="0"/>
          </a:p>
          <a:p>
            <a:pPr lvl="1"/>
            <a:r>
              <a:rPr lang="en-US" dirty="0"/>
              <a:t>assigned a gene triplet “1” if 2+ of 3 possible pairs were involved in physical interaction, “0” otherwise</a:t>
            </a:r>
          </a:p>
          <a:p>
            <a:r>
              <a:rPr lang="en-US" dirty="0"/>
              <a:t>downloaded GO categories from </a:t>
            </a:r>
            <a:r>
              <a:rPr lang="en-US" dirty="0" err="1"/>
              <a:t>yeastgenome.org</a:t>
            </a:r>
            <a:endParaRPr lang="en-US" dirty="0"/>
          </a:p>
          <a:p>
            <a:pPr lvl="1"/>
            <a:r>
              <a:rPr lang="en-US" dirty="0"/>
              <a:t>assigned a gene triplet “1” if </a:t>
            </a:r>
            <a:r>
              <a:rPr lang="en-US" b="1" dirty="0"/>
              <a:t>ALL</a:t>
            </a:r>
            <a:r>
              <a:rPr lang="en-US" dirty="0"/>
              <a:t> 3 pairs were involved in same GO category at least once (sometimes all 3 gene pairs were in multiple GO categories), “0” otherwise</a:t>
            </a:r>
          </a:p>
          <a:p>
            <a:pPr lvl="1"/>
            <a:r>
              <a:rPr lang="en-US" dirty="0" err="1"/>
              <a:t>Kuzmin</a:t>
            </a:r>
            <a:r>
              <a:rPr lang="en-US" dirty="0"/>
              <a:t> et al instead used some other custom “SAFE” analysis to classify functional categories</a:t>
            </a:r>
          </a:p>
          <a:p>
            <a:r>
              <a:rPr lang="en-US" dirty="0"/>
              <a:t>Used hypergeometric distribution to test for significant enrichment</a:t>
            </a:r>
          </a:p>
          <a:p>
            <a:pPr lvl="1"/>
            <a:endParaRPr lang="en-US" dirty="0"/>
          </a:p>
        </p:txBody>
      </p:sp>
      <p:sp>
        <p:nvSpPr>
          <p:cNvPr id="4" name="Title 1">
            <a:extLst>
              <a:ext uri="{FF2B5EF4-FFF2-40B4-BE49-F238E27FC236}">
                <a16:creationId xmlns:a16="http://schemas.microsoft.com/office/drawing/2014/main" id="{F932B35A-28FD-D53F-B092-1072CE5AB3B7}"/>
              </a:ext>
            </a:extLst>
          </p:cNvPr>
          <p:cNvSpPr txBox="1">
            <a:spLocks/>
          </p:cNvSpPr>
          <p:nvPr/>
        </p:nvSpPr>
        <p:spPr>
          <a:xfrm>
            <a:off x="0" y="-4207"/>
            <a:ext cx="10515600" cy="7401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Kuzmin 2020 outlier analyses</a:t>
            </a:r>
            <a:endParaRPr lang="en-US" dirty="0"/>
          </a:p>
        </p:txBody>
      </p:sp>
    </p:spTree>
    <p:extLst>
      <p:ext uri="{BB962C8B-B14F-4D97-AF65-F5344CB8AC3E}">
        <p14:creationId xmlns:p14="http://schemas.microsoft.com/office/powerpoint/2010/main" val="1846907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DB49DC-3E24-A3B4-B593-B20004B33851}"/>
              </a:ext>
            </a:extLst>
          </p:cNvPr>
          <p:cNvSpPr txBox="1"/>
          <p:nvPr/>
        </p:nvSpPr>
        <p:spPr>
          <a:xfrm rot="16200000">
            <a:off x="888361" y="2999439"/>
            <a:ext cx="5186997" cy="646331"/>
          </a:xfrm>
          <a:prstGeom prst="rect">
            <a:avLst/>
          </a:prstGeom>
          <a:noFill/>
        </p:spPr>
        <p:txBody>
          <a:bodyPr wrap="none" rtlCol="0">
            <a:spAutoFit/>
          </a:bodyPr>
          <a:lstStyle/>
          <a:p>
            <a:pPr algn="ctr"/>
            <a:r>
              <a:rPr lang="en-US" dirty="0"/>
              <a:t>proportion </a:t>
            </a:r>
          </a:p>
          <a:p>
            <a:pPr algn="ctr"/>
            <a:r>
              <a:rPr lang="en-US" dirty="0"/>
              <a:t>(triplets with 2+ pairs involved in physical interaction)</a:t>
            </a:r>
          </a:p>
        </p:txBody>
      </p:sp>
      <p:sp>
        <p:nvSpPr>
          <p:cNvPr id="11" name="TextBox 10">
            <a:extLst>
              <a:ext uri="{FF2B5EF4-FFF2-40B4-BE49-F238E27FC236}">
                <a16:creationId xmlns:a16="http://schemas.microsoft.com/office/drawing/2014/main" id="{9449C095-C019-B9A5-32BA-7FD20CA3BF62}"/>
              </a:ext>
            </a:extLst>
          </p:cNvPr>
          <p:cNvSpPr txBox="1"/>
          <p:nvPr/>
        </p:nvSpPr>
        <p:spPr>
          <a:xfrm>
            <a:off x="5408341" y="6519446"/>
            <a:ext cx="993605" cy="369332"/>
          </a:xfrm>
          <a:prstGeom prst="rect">
            <a:avLst/>
          </a:prstGeom>
          <a:noFill/>
        </p:spPr>
        <p:txBody>
          <a:bodyPr wrap="none" rtlCol="0">
            <a:spAutoFit/>
          </a:bodyPr>
          <a:lstStyle/>
          <a:p>
            <a:r>
              <a:rPr lang="en-US" dirty="0"/>
              <a:t>category</a:t>
            </a:r>
          </a:p>
        </p:txBody>
      </p:sp>
      <p:pic>
        <p:nvPicPr>
          <p:cNvPr id="12" name="Picture 11">
            <a:extLst>
              <a:ext uri="{FF2B5EF4-FFF2-40B4-BE49-F238E27FC236}">
                <a16:creationId xmlns:a16="http://schemas.microsoft.com/office/drawing/2014/main" id="{C70C56C0-FE7A-AEC7-B71A-F920CCF3A1C9}"/>
              </a:ext>
            </a:extLst>
          </p:cNvPr>
          <p:cNvPicPr>
            <a:picLocks noChangeAspect="1"/>
          </p:cNvPicPr>
          <p:nvPr/>
        </p:nvPicPr>
        <p:blipFill>
          <a:blip r:embed="rId3"/>
          <a:stretch>
            <a:fillRect/>
          </a:stretch>
        </p:blipFill>
        <p:spPr>
          <a:xfrm>
            <a:off x="3746810" y="523220"/>
            <a:ext cx="4318751" cy="6016418"/>
          </a:xfrm>
          <a:prstGeom prst="rect">
            <a:avLst/>
          </a:prstGeom>
        </p:spPr>
      </p:pic>
      <p:sp>
        <p:nvSpPr>
          <p:cNvPr id="13" name="TextBox 12">
            <a:extLst>
              <a:ext uri="{FF2B5EF4-FFF2-40B4-BE49-F238E27FC236}">
                <a16:creationId xmlns:a16="http://schemas.microsoft.com/office/drawing/2014/main" id="{D52A6592-1E92-7E0F-1BB1-058CC8A3521C}"/>
              </a:ext>
            </a:extLst>
          </p:cNvPr>
          <p:cNvSpPr txBox="1"/>
          <p:nvPr/>
        </p:nvSpPr>
        <p:spPr>
          <a:xfrm>
            <a:off x="0" y="0"/>
            <a:ext cx="3146759" cy="523220"/>
          </a:xfrm>
          <a:prstGeom prst="rect">
            <a:avLst/>
          </a:prstGeom>
          <a:noFill/>
        </p:spPr>
        <p:txBody>
          <a:bodyPr wrap="none" rtlCol="0">
            <a:spAutoFit/>
          </a:bodyPr>
          <a:lstStyle/>
          <a:p>
            <a:r>
              <a:rPr lang="en-US" sz="2800" dirty="0"/>
              <a:t>physical interactions</a:t>
            </a:r>
          </a:p>
        </p:txBody>
      </p:sp>
      <p:sp>
        <p:nvSpPr>
          <p:cNvPr id="14" name="TextBox 13">
            <a:extLst>
              <a:ext uri="{FF2B5EF4-FFF2-40B4-BE49-F238E27FC236}">
                <a16:creationId xmlns:a16="http://schemas.microsoft.com/office/drawing/2014/main" id="{D146B385-18A8-C5EC-2231-8D9480A2778F}"/>
              </a:ext>
            </a:extLst>
          </p:cNvPr>
          <p:cNvSpPr txBox="1"/>
          <p:nvPr/>
        </p:nvSpPr>
        <p:spPr>
          <a:xfrm>
            <a:off x="5140711" y="174080"/>
            <a:ext cx="1742978" cy="369332"/>
          </a:xfrm>
          <a:prstGeom prst="rect">
            <a:avLst/>
          </a:prstGeom>
          <a:noFill/>
        </p:spPr>
        <p:txBody>
          <a:bodyPr wrap="none" rtlCol="0">
            <a:spAutoFit/>
          </a:bodyPr>
          <a:lstStyle/>
          <a:p>
            <a:r>
              <a:rPr lang="en-US" dirty="0"/>
              <a:t>negative outliers</a:t>
            </a:r>
          </a:p>
        </p:txBody>
      </p:sp>
      <p:sp>
        <p:nvSpPr>
          <p:cNvPr id="15" name="TextBox 14">
            <a:extLst>
              <a:ext uri="{FF2B5EF4-FFF2-40B4-BE49-F238E27FC236}">
                <a16:creationId xmlns:a16="http://schemas.microsoft.com/office/drawing/2014/main" id="{8D445862-768D-812E-BED6-56E500BD1123}"/>
              </a:ext>
            </a:extLst>
          </p:cNvPr>
          <p:cNvSpPr txBox="1"/>
          <p:nvPr/>
        </p:nvSpPr>
        <p:spPr>
          <a:xfrm>
            <a:off x="5172771" y="3346763"/>
            <a:ext cx="1678858" cy="369332"/>
          </a:xfrm>
          <a:prstGeom prst="rect">
            <a:avLst/>
          </a:prstGeom>
          <a:noFill/>
        </p:spPr>
        <p:txBody>
          <a:bodyPr wrap="none" rtlCol="0">
            <a:spAutoFit/>
          </a:bodyPr>
          <a:lstStyle/>
          <a:p>
            <a:r>
              <a:rPr lang="en-US" dirty="0"/>
              <a:t>positive outliers</a:t>
            </a:r>
          </a:p>
        </p:txBody>
      </p:sp>
      <p:pic>
        <p:nvPicPr>
          <p:cNvPr id="18" name="Picture 17">
            <a:extLst>
              <a:ext uri="{FF2B5EF4-FFF2-40B4-BE49-F238E27FC236}">
                <a16:creationId xmlns:a16="http://schemas.microsoft.com/office/drawing/2014/main" id="{9AC0B715-618D-CCC0-4457-37D7CF739D5B}"/>
              </a:ext>
            </a:extLst>
          </p:cNvPr>
          <p:cNvPicPr>
            <a:picLocks noChangeAspect="1"/>
          </p:cNvPicPr>
          <p:nvPr/>
        </p:nvPicPr>
        <p:blipFill>
          <a:blip r:embed="rId4"/>
          <a:stretch>
            <a:fillRect/>
          </a:stretch>
        </p:blipFill>
        <p:spPr>
          <a:xfrm>
            <a:off x="8732027" y="1202938"/>
            <a:ext cx="2489200" cy="1485900"/>
          </a:xfrm>
          <a:prstGeom prst="rect">
            <a:avLst/>
          </a:prstGeom>
        </p:spPr>
      </p:pic>
      <p:sp>
        <p:nvSpPr>
          <p:cNvPr id="19" name="TextBox 18">
            <a:extLst>
              <a:ext uri="{FF2B5EF4-FFF2-40B4-BE49-F238E27FC236}">
                <a16:creationId xmlns:a16="http://schemas.microsoft.com/office/drawing/2014/main" id="{87CF8216-8FC7-2388-DA12-ED9123FC02EC}"/>
              </a:ext>
            </a:extLst>
          </p:cNvPr>
          <p:cNvSpPr txBox="1"/>
          <p:nvPr/>
        </p:nvSpPr>
        <p:spPr>
          <a:xfrm>
            <a:off x="9105138" y="549540"/>
            <a:ext cx="1742978" cy="646331"/>
          </a:xfrm>
          <a:prstGeom prst="rect">
            <a:avLst/>
          </a:prstGeom>
          <a:noFill/>
        </p:spPr>
        <p:txBody>
          <a:bodyPr wrap="none" rtlCol="0">
            <a:spAutoFit/>
          </a:bodyPr>
          <a:lstStyle/>
          <a:p>
            <a:pPr algn="ctr"/>
            <a:r>
              <a:rPr lang="en-US" dirty="0"/>
              <a:t>negative outliers</a:t>
            </a:r>
          </a:p>
          <a:p>
            <a:pPr algn="ctr"/>
            <a:r>
              <a:rPr lang="en-US" dirty="0" err="1"/>
              <a:t>hypergeom</a:t>
            </a:r>
            <a:r>
              <a:rPr lang="en-US" dirty="0"/>
              <a:t> test</a:t>
            </a:r>
          </a:p>
        </p:txBody>
      </p:sp>
      <p:pic>
        <p:nvPicPr>
          <p:cNvPr id="21" name="Picture 20">
            <a:extLst>
              <a:ext uri="{FF2B5EF4-FFF2-40B4-BE49-F238E27FC236}">
                <a16:creationId xmlns:a16="http://schemas.microsoft.com/office/drawing/2014/main" id="{385D5748-EDDB-FCF2-8B52-FF7B4CA940AC}"/>
              </a:ext>
            </a:extLst>
          </p:cNvPr>
          <p:cNvPicPr>
            <a:picLocks noChangeAspect="1"/>
          </p:cNvPicPr>
          <p:nvPr/>
        </p:nvPicPr>
        <p:blipFill>
          <a:blip r:embed="rId5"/>
          <a:stretch>
            <a:fillRect/>
          </a:stretch>
        </p:blipFill>
        <p:spPr>
          <a:xfrm>
            <a:off x="8903477" y="4417587"/>
            <a:ext cx="2146300" cy="1435100"/>
          </a:xfrm>
          <a:prstGeom prst="rect">
            <a:avLst/>
          </a:prstGeom>
        </p:spPr>
      </p:pic>
      <p:sp>
        <p:nvSpPr>
          <p:cNvPr id="22" name="TextBox 21">
            <a:extLst>
              <a:ext uri="{FF2B5EF4-FFF2-40B4-BE49-F238E27FC236}">
                <a16:creationId xmlns:a16="http://schemas.microsoft.com/office/drawing/2014/main" id="{E836CC0E-9D6A-58D0-C213-D65807154B91}"/>
              </a:ext>
            </a:extLst>
          </p:cNvPr>
          <p:cNvSpPr txBox="1"/>
          <p:nvPr/>
        </p:nvSpPr>
        <p:spPr>
          <a:xfrm>
            <a:off x="9180719" y="3716095"/>
            <a:ext cx="1678858" cy="646331"/>
          </a:xfrm>
          <a:prstGeom prst="rect">
            <a:avLst/>
          </a:prstGeom>
          <a:noFill/>
        </p:spPr>
        <p:txBody>
          <a:bodyPr wrap="none" rtlCol="0">
            <a:spAutoFit/>
          </a:bodyPr>
          <a:lstStyle/>
          <a:p>
            <a:pPr algn="ctr"/>
            <a:r>
              <a:rPr lang="en-US" dirty="0"/>
              <a:t>positive outliers</a:t>
            </a:r>
          </a:p>
          <a:p>
            <a:pPr algn="ctr"/>
            <a:r>
              <a:rPr lang="en-US" dirty="0" err="1"/>
              <a:t>hypergeom</a:t>
            </a:r>
            <a:r>
              <a:rPr lang="en-US" dirty="0"/>
              <a:t> test</a:t>
            </a:r>
          </a:p>
        </p:txBody>
      </p:sp>
      <p:sp>
        <p:nvSpPr>
          <p:cNvPr id="23" name="TextBox 22">
            <a:extLst>
              <a:ext uri="{FF2B5EF4-FFF2-40B4-BE49-F238E27FC236}">
                <a16:creationId xmlns:a16="http://schemas.microsoft.com/office/drawing/2014/main" id="{EAD9A8BB-38D7-BAE9-76C4-61C17589400D}"/>
              </a:ext>
            </a:extLst>
          </p:cNvPr>
          <p:cNvSpPr txBox="1"/>
          <p:nvPr/>
        </p:nvSpPr>
        <p:spPr>
          <a:xfrm>
            <a:off x="68226" y="1792491"/>
            <a:ext cx="3164842" cy="3323987"/>
          </a:xfrm>
          <a:prstGeom prst="rect">
            <a:avLst/>
          </a:prstGeom>
          <a:noFill/>
        </p:spPr>
        <p:txBody>
          <a:bodyPr wrap="square" rtlCol="0">
            <a:spAutoFit/>
          </a:bodyPr>
          <a:lstStyle/>
          <a:p>
            <a:r>
              <a:rPr lang="en-US" sz="1400" dirty="0"/>
              <a:t>conclusions:</a:t>
            </a:r>
          </a:p>
          <a:p>
            <a:pPr marL="342900" indent="-342900">
              <a:buFont typeface="+mj-lt"/>
              <a:buAutoNum type="arabicPeriod"/>
            </a:pPr>
            <a:r>
              <a:rPr lang="en-US" sz="1400" dirty="0"/>
              <a:t>multiplicative formula detects novel </a:t>
            </a:r>
            <a:r>
              <a:rPr lang="en-US" sz="1400" dirty="0" err="1"/>
              <a:t>trigenic</a:t>
            </a:r>
            <a:r>
              <a:rPr lang="en-US" sz="1400" dirty="0"/>
              <a:t> interactions (not detected as significant by cumulant formula) that are significantly enriched for physical interactions (compare “</a:t>
            </a:r>
            <a:r>
              <a:rPr lang="en-US" sz="1400" dirty="0" err="1"/>
              <a:t>only_mult</a:t>
            </a:r>
            <a:r>
              <a:rPr lang="en-US" sz="1400" dirty="0"/>
              <a:t>” category with “</a:t>
            </a:r>
            <a:r>
              <a:rPr lang="en-US" sz="1400" dirty="0" err="1"/>
              <a:t>genome_wide</a:t>
            </a:r>
            <a:r>
              <a:rPr lang="en-US" sz="1400" dirty="0"/>
              <a:t>”). Biologists may care about these!</a:t>
            </a:r>
          </a:p>
          <a:p>
            <a:pPr marL="342900" indent="-342900">
              <a:buFont typeface="+mj-lt"/>
              <a:buAutoNum type="arabicPeriod"/>
            </a:pPr>
            <a:r>
              <a:rPr lang="en-US" sz="1400" dirty="0"/>
              <a:t>OVERALL, multiplicative formula does better than the cumulant for negative outliers but NOT for positive outliers (compare “</a:t>
            </a:r>
            <a:r>
              <a:rPr lang="en-US" sz="1400" dirty="0" err="1"/>
              <a:t>all_reported</a:t>
            </a:r>
            <a:r>
              <a:rPr lang="en-US" sz="1400" dirty="0"/>
              <a:t>” category with “</a:t>
            </a:r>
            <a:r>
              <a:rPr lang="en-US" sz="1400" dirty="0" err="1"/>
              <a:t>all_mult</a:t>
            </a:r>
            <a:r>
              <a:rPr lang="en-US" sz="1400" dirty="0"/>
              <a:t>”)</a:t>
            </a:r>
          </a:p>
        </p:txBody>
      </p:sp>
      <p:sp>
        <p:nvSpPr>
          <p:cNvPr id="24" name="Right Brace 23">
            <a:extLst>
              <a:ext uri="{FF2B5EF4-FFF2-40B4-BE49-F238E27FC236}">
                <a16:creationId xmlns:a16="http://schemas.microsoft.com/office/drawing/2014/main" id="{8A971AEF-290F-5796-79DC-34437FD1006D}"/>
              </a:ext>
            </a:extLst>
          </p:cNvPr>
          <p:cNvSpPr/>
          <p:nvPr/>
        </p:nvSpPr>
        <p:spPr>
          <a:xfrm>
            <a:off x="11232379" y="2184102"/>
            <a:ext cx="165718" cy="504735"/>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C7A2C70C-B5AB-A0D1-CFEE-6BB564B88721}"/>
              </a:ext>
            </a:extLst>
          </p:cNvPr>
          <p:cNvSpPr txBox="1"/>
          <p:nvPr/>
        </p:nvSpPr>
        <p:spPr>
          <a:xfrm>
            <a:off x="11398096" y="2184103"/>
            <a:ext cx="646773" cy="461665"/>
          </a:xfrm>
          <a:prstGeom prst="rect">
            <a:avLst/>
          </a:prstGeom>
          <a:noFill/>
        </p:spPr>
        <p:txBody>
          <a:bodyPr wrap="square" rtlCol="0">
            <a:spAutoFit/>
          </a:bodyPr>
          <a:lstStyle/>
          <a:p>
            <a:r>
              <a:rPr lang="en-US" sz="1200" dirty="0">
                <a:solidFill>
                  <a:srgbClr val="FF0000"/>
                </a:solidFill>
              </a:rPr>
              <a:t>pretty big diff</a:t>
            </a:r>
          </a:p>
        </p:txBody>
      </p:sp>
      <p:sp>
        <p:nvSpPr>
          <p:cNvPr id="26" name="Right Brace 25">
            <a:extLst>
              <a:ext uri="{FF2B5EF4-FFF2-40B4-BE49-F238E27FC236}">
                <a16:creationId xmlns:a16="http://schemas.microsoft.com/office/drawing/2014/main" id="{2349769F-1668-D71A-99C1-4547F88784AC}"/>
              </a:ext>
            </a:extLst>
          </p:cNvPr>
          <p:cNvSpPr/>
          <p:nvPr/>
        </p:nvSpPr>
        <p:spPr>
          <a:xfrm>
            <a:off x="11066660" y="5397189"/>
            <a:ext cx="219927" cy="455497"/>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DA43AB8A-93E5-59ED-1E53-BF270E1A3734}"/>
              </a:ext>
            </a:extLst>
          </p:cNvPr>
          <p:cNvSpPr txBox="1"/>
          <p:nvPr/>
        </p:nvSpPr>
        <p:spPr>
          <a:xfrm>
            <a:off x="11232378" y="5269772"/>
            <a:ext cx="902319" cy="646331"/>
          </a:xfrm>
          <a:prstGeom prst="rect">
            <a:avLst/>
          </a:prstGeom>
          <a:noFill/>
        </p:spPr>
        <p:txBody>
          <a:bodyPr wrap="square" rtlCol="0">
            <a:spAutoFit/>
          </a:bodyPr>
          <a:lstStyle/>
          <a:p>
            <a:r>
              <a:rPr lang="en-US" sz="1200" dirty="0">
                <a:solidFill>
                  <a:srgbClr val="FF0000"/>
                </a:solidFill>
              </a:rPr>
              <a:t>diff, but </a:t>
            </a:r>
            <a:r>
              <a:rPr lang="en-US" sz="1200" i="1" dirty="0">
                <a:solidFill>
                  <a:srgbClr val="FF0000"/>
                </a:solidFill>
              </a:rPr>
              <a:t>somewhat </a:t>
            </a:r>
            <a:r>
              <a:rPr lang="en-US" sz="1200" dirty="0">
                <a:solidFill>
                  <a:srgbClr val="FF0000"/>
                </a:solidFill>
              </a:rPr>
              <a:t>similar</a:t>
            </a:r>
          </a:p>
        </p:txBody>
      </p:sp>
    </p:spTree>
    <p:extLst>
      <p:ext uri="{BB962C8B-B14F-4D97-AF65-F5344CB8AC3E}">
        <p14:creationId xmlns:p14="http://schemas.microsoft.com/office/powerpoint/2010/main" val="2065590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62CF7-3D47-6E8F-CF13-33850F5225E2}"/>
              </a:ext>
            </a:extLst>
          </p:cNvPr>
          <p:cNvPicPr>
            <a:picLocks noChangeAspect="1"/>
          </p:cNvPicPr>
          <p:nvPr/>
        </p:nvPicPr>
        <p:blipFill>
          <a:blip r:embed="rId3"/>
          <a:stretch>
            <a:fillRect/>
          </a:stretch>
        </p:blipFill>
        <p:spPr>
          <a:xfrm>
            <a:off x="3813276" y="523219"/>
            <a:ext cx="4289776" cy="6106623"/>
          </a:xfrm>
          <a:prstGeom prst="rect">
            <a:avLst/>
          </a:prstGeom>
        </p:spPr>
      </p:pic>
      <p:sp>
        <p:nvSpPr>
          <p:cNvPr id="10" name="TextBox 9">
            <a:extLst>
              <a:ext uri="{FF2B5EF4-FFF2-40B4-BE49-F238E27FC236}">
                <a16:creationId xmlns:a16="http://schemas.microsoft.com/office/drawing/2014/main" id="{1DDB49DC-3E24-A3B4-B593-B20004B33851}"/>
              </a:ext>
            </a:extLst>
          </p:cNvPr>
          <p:cNvSpPr txBox="1"/>
          <p:nvPr/>
        </p:nvSpPr>
        <p:spPr>
          <a:xfrm rot="16200000">
            <a:off x="726147" y="2999439"/>
            <a:ext cx="5511445" cy="646331"/>
          </a:xfrm>
          <a:prstGeom prst="rect">
            <a:avLst/>
          </a:prstGeom>
          <a:noFill/>
        </p:spPr>
        <p:txBody>
          <a:bodyPr wrap="none" rtlCol="0">
            <a:spAutoFit/>
          </a:bodyPr>
          <a:lstStyle/>
          <a:p>
            <a:pPr algn="ctr"/>
            <a:r>
              <a:rPr lang="en-US" dirty="0"/>
              <a:t>proportion </a:t>
            </a:r>
          </a:p>
          <a:p>
            <a:pPr algn="ctr"/>
            <a:r>
              <a:rPr lang="en-US" dirty="0"/>
              <a:t>(triplets with ALL 3 pairs belonging to same GO category)</a:t>
            </a:r>
          </a:p>
        </p:txBody>
      </p:sp>
      <p:sp>
        <p:nvSpPr>
          <p:cNvPr id="11" name="TextBox 10">
            <a:extLst>
              <a:ext uri="{FF2B5EF4-FFF2-40B4-BE49-F238E27FC236}">
                <a16:creationId xmlns:a16="http://schemas.microsoft.com/office/drawing/2014/main" id="{9449C095-C019-B9A5-32BA-7FD20CA3BF62}"/>
              </a:ext>
            </a:extLst>
          </p:cNvPr>
          <p:cNvSpPr txBox="1"/>
          <p:nvPr/>
        </p:nvSpPr>
        <p:spPr>
          <a:xfrm>
            <a:off x="5515397" y="6519446"/>
            <a:ext cx="993605" cy="369332"/>
          </a:xfrm>
          <a:prstGeom prst="rect">
            <a:avLst/>
          </a:prstGeom>
          <a:noFill/>
        </p:spPr>
        <p:txBody>
          <a:bodyPr wrap="none" rtlCol="0">
            <a:spAutoFit/>
          </a:bodyPr>
          <a:lstStyle/>
          <a:p>
            <a:r>
              <a:rPr lang="en-US" dirty="0"/>
              <a:t>category</a:t>
            </a:r>
          </a:p>
        </p:txBody>
      </p:sp>
      <p:sp>
        <p:nvSpPr>
          <p:cNvPr id="13" name="TextBox 12">
            <a:extLst>
              <a:ext uri="{FF2B5EF4-FFF2-40B4-BE49-F238E27FC236}">
                <a16:creationId xmlns:a16="http://schemas.microsoft.com/office/drawing/2014/main" id="{D52A6592-1E92-7E0F-1BB1-058CC8A3521C}"/>
              </a:ext>
            </a:extLst>
          </p:cNvPr>
          <p:cNvSpPr txBox="1"/>
          <p:nvPr/>
        </p:nvSpPr>
        <p:spPr>
          <a:xfrm>
            <a:off x="0" y="0"/>
            <a:ext cx="2222340" cy="523220"/>
          </a:xfrm>
          <a:prstGeom prst="rect">
            <a:avLst/>
          </a:prstGeom>
          <a:noFill/>
        </p:spPr>
        <p:txBody>
          <a:bodyPr wrap="none" rtlCol="0">
            <a:spAutoFit/>
          </a:bodyPr>
          <a:lstStyle/>
          <a:p>
            <a:r>
              <a:rPr lang="en-US" sz="2800" dirty="0"/>
              <a:t>GO categories</a:t>
            </a:r>
          </a:p>
        </p:txBody>
      </p:sp>
      <p:sp>
        <p:nvSpPr>
          <p:cNvPr id="14" name="TextBox 13">
            <a:extLst>
              <a:ext uri="{FF2B5EF4-FFF2-40B4-BE49-F238E27FC236}">
                <a16:creationId xmlns:a16="http://schemas.microsoft.com/office/drawing/2014/main" id="{D146B385-18A8-C5EC-2231-8D9480A2778F}"/>
              </a:ext>
            </a:extLst>
          </p:cNvPr>
          <p:cNvSpPr txBox="1"/>
          <p:nvPr/>
        </p:nvSpPr>
        <p:spPr>
          <a:xfrm>
            <a:off x="5140711" y="174080"/>
            <a:ext cx="1742978" cy="369332"/>
          </a:xfrm>
          <a:prstGeom prst="rect">
            <a:avLst/>
          </a:prstGeom>
          <a:noFill/>
        </p:spPr>
        <p:txBody>
          <a:bodyPr wrap="none" rtlCol="0">
            <a:spAutoFit/>
          </a:bodyPr>
          <a:lstStyle/>
          <a:p>
            <a:r>
              <a:rPr lang="en-US" dirty="0">
                <a:solidFill>
                  <a:schemeClr val="bg1">
                    <a:lumMod val="65000"/>
                  </a:schemeClr>
                </a:solidFill>
              </a:rPr>
              <a:t>negative outliers</a:t>
            </a:r>
          </a:p>
        </p:txBody>
      </p:sp>
      <p:sp>
        <p:nvSpPr>
          <p:cNvPr id="15" name="TextBox 14">
            <a:extLst>
              <a:ext uri="{FF2B5EF4-FFF2-40B4-BE49-F238E27FC236}">
                <a16:creationId xmlns:a16="http://schemas.microsoft.com/office/drawing/2014/main" id="{8D445862-768D-812E-BED6-56E500BD1123}"/>
              </a:ext>
            </a:extLst>
          </p:cNvPr>
          <p:cNvSpPr txBox="1"/>
          <p:nvPr/>
        </p:nvSpPr>
        <p:spPr>
          <a:xfrm>
            <a:off x="5172771" y="3346763"/>
            <a:ext cx="1678858" cy="369332"/>
          </a:xfrm>
          <a:prstGeom prst="rect">
            <a:avLst/>
          </a:prstGeom>
          <a:noFill/>
        </p:spPr>
        <p:txBody>
          <a:bodyPr wrap="none" rtlCol="0">
            <a:spAutoFit/>
          </a:bodyPr>
          <a:lstStyle/>
          <a:p>
            <a:r>
              <a:rPr lang="en-US" dirty="0">
                <a:solidFill>
                  <a:schemeClr val="bg1">
                    <a:lumMod val="65000"/>
                  </a:schemeClr>
                </a:solidFill>
              </a:rPr>
              <a:t>positive outliers</a:t>
            </a:r>
          </a:p>
        </p:txBody>
      </p:sp>
      <p:sp>
        <p:nvSpPr>
          <p:cNvPr id="19" name="TextBox 18">
            <a:extLst>
              <a:ext uri="{FF2B5EF4-FFF2-40B4-BE49-F238E27FC236}">
                <a16:creationId xmlns:a16="http://schemas.microsoft.com/office/drawing/2014/main" id="{87CF8216-8FC7-2388-DA12-ED9123FC02EC}"/>
              </a:ext>
            </a:extLst>
          </p:cNvPr>
          <p:cNvSpPr txBox="1"/>
          <p:nvPr/>
        </p:nvSpPr>
        <p:spPr>
          <a:xfrm>
            <a:off x="9294706" y="549540"/>
            <a:ext cx="1742978" cy="646331"/>
          </a:xfrm>
          <a:prstGeom prst="rect">
            <a:avLst/>
          </a:prstGeom>
          <a:noFill/>
        </p:spPr>
        <p:txBody>
          <a:bodyPr wrap="none" rtlCol="0">
            <a:spAutoFit/>
          </a:bodyPr>
          <a:lstStyle/>
          <a:p>
            <a:pPr algn="ctr"/>
            <a:r>
              <a:rPr lang="en-US" dirty="0"/>
              <a:t>negative outliers</a:t>
            </a:r>
          </a:p>
          <a:p>
            <a:pPr algn="ctr"/>
            <a:r>
              <a:rPr lang="en-US" dirty="0" err="1"/>
              <a:t>hypergeom</a:t>
            </a:r>
            <a:r>
              <a:rPr lang="en-US" dirty="0"/>
              <a:t> test</a:t>
            </a:r>
          </a:p>
        </p:txBody>
      </p:sp>
      <p:sp>
        <p:nvSpPr>
          <p:cNvPr id="22" name="TextBox 21">
            <a:extLst>
              <a:ext uri="{FF2B5EF4-FFF2-40B4-BE49-F238E27FC236}">
                <a16:creationId xmlns:a16="http://schemas.microsoft.com/office/drawing/2014/main" id="{E836CC0E-9D6A-58D0-C213-D65807154B91}"/>
              </a:ext>
            </a:extLst>
          </p:cNvPr>
          <p:cNvSpPr txBox="1"/>
          <p:nvPr/>
        </p:nvSpPr>
        <p:spPr>
          <a:xfrm>
            <a:off x="9370287" y="3716095"/>
            <a:ext cx="1678858" cy="646331"/>
          </a:xfrm>
          <a:prstGeom prst="rect">
            <a:avLst/>
          </a:prstGeom>
          <a:noFill/>
        </p:spPr>
        <p:txBody>
          <a:bodyPr wrap="none" rtlCol="0">
            <a:spAutoFit/>
          </a:bodyPr>
          <a:lstStyle/>
          <a:p>
            <a:pPr algn="ctr"/>
            <a:r>
              <a:rPr lang="en-US" dirty="0"/>
              <a:t>positive outliers</a:t>
            </a:r>
          </a:p>
          <a:p>
            <a:pPr algn="ctr"/>
            <a:r>
              <a:rPr lang="en-US" dirty="0" err="1"/>
              <a:t>hypergeom</a:t>
            </a:r>
            <a:r>
              <a:rPr lang="en-US" dirty="0"/>
              <a:t> test</a:t>
            </a:r>
          </a:p>
        </p:txBody>
      </p:sp>
      <p:sp>
        <p:nvSpPr>
          <p:cNvPr id="23" name="TextBox 22">
            <a:extLst>
              <a:ext uri="{FF2B5EF4-FFF2-40B4-BE49-F238E27FC236}">
                <a16:creationId xmlns:a16="http://schemas.microsoft.com/office/drawing/2014/main" id="{EAD9A8BB-38D7-BAE9-76C4-61C17589400D}"/>
              </a:ext>
            </a:extLst>
          </p:cNvPr>
          <p:cNvSpPr txBox="1"/>
          <p:nvPr/>
        </p:nvSpPr>
        <p:spPr>
          <a:xfrm>
            <a:off x="14817" y="1917448"/>
            <a:ext cx="3164842" cy="3539430"/>
          </a:xfrm>
          <a:prstGeom prst="rect">
            <a:avLst/>
          </a:prstGeom>
          <a:noFill/>
        </p:spPr>
        <p:txBody>
          <a:bodyPr wrap="square" rtlCol="0">
            <a:spAutoFit/>
          </a:bodyPr>
          <a:lstStyle/>
          <a:p>
            <a:r>
              <a:rPr lang="en-US" sz="1400" dirty="0"/>
              <a:t>conclusions </a:t>
            </a:r>
            <a:r>
              <a:rPr lang="en-US" sz="1400" b="1" dirty="0"/>
              <a:t>identical to those for physical interactions</a:t>
            </a:r>
            <a:r>
              <a:rPr lang="en-US" sz="1400" dirty="0"/>
              <a:t>:</a:t>
            </a:r>
          </a:p>
          <a:p>
            <a:pPr marL="342900" indent="-342900">
              <a:buFont typeface="+mj-lt"/>
              <a:buAutoNum type="arabicPeriod"/>
            </a:pPr>
            <a:r>
              <a:rPr lang="en-US" sz="1400" dirty="0"/>
              <a:t>multiplicative formula detects novel </a:t>
            </a:r>
            <a:r>
              <a:rPr lang="en-US" sz="1400" dirty="0" err="1"/>
              <a:t>trigenic</a:t>
            </a:r>
            <a:r>
              <a:rPr lang="en-US" sz="1400" dirty="0"/>
              <a:t> interactions (not detected as significant by cumulant formula) that are significantly enriched for physical interactions (compare “</a:t>
            </a:r>
            <a:r>
              <a:rPr lang="en-US" sz="1400" dirty="0" err="1"/>
              <a:t>only_mult</a:t>
            </a:r>
            <a:r>
              <a:rPr lang="en-US" sz="1400" dirty="0"/>
              <a:t>” category with “</a:t>
            </a:r>
            <a:r>
              <a:rPr lang="en-US" sz="1400" dirty="0" err="1"/>
              <a:t>genome_wide</a:t>
            </a:r>
            <a:r>
              <a:rPr lang="en-US" sz="1400" dirty="0"/>
              <a:t>”). Biologists may care about these!</a:t>
            </a:r>
          </a:p>
          <a:p>
            <a:pPr marL="342900" indent="-342900">
              <a:buFont typeface="+mj-lt"/>
              <a:buAutoNum type="arabicPeriod"/>
            </a:pPr>
            <a:r>
              <a:rPr lang="en-US" sz="1400" dirty="0"/>
              <a:t>OVERALL, multiplicative formula does better than the cumulant for negative outliers but NOT for positive outliers (compare “</a:t>
            </a:r>
            <a:r>
              <a:rPr lang="en-US" sz="1400" dirty="0" err="1"/>
              <a:t>all_reported</a:t>
            </a:r>
            <a:r>
              <a:rPr lang="en-US" sz="1400" dirty="0"/>
              <a:t>” category with “</a:t>
            </a:r>
            <a:r>
              <a:rPr lang="en-US" sz="1400" dirty="0" err="1"/>
              <a:t>all_mult</a:t>
            </a:r>
            <a:r>
              <a:rPr lang="en-US" sz="1400" dirty="0"/>
              <a:t>”)</a:t>
            </a:r>
          </a:p>
        </p:txBody>
      </p:sp>
      <p:pic>
        <p:nvPicPr>
          <p:cNvPr id="4" name="Picture 3">
            <a:extLst>
              <a:ext uri="{FF2B5EF4-FFF2-40B4-BE49-F238E27FC236}">
                <a16:creationId xmlns:a16="http://schemas.microsoft.com/office/drawing/2014/main" id="{3E319AAD-759C-8D13-898C-1EE2205B3C28}"/>
              </a:ext>
            </a:extLst>
          </p:cNvPr>
          <p:cNvPicPr>
            <a:picLocks noChangeAspect="1"/>
          </p:cNvPicPr>
          <p:nvPr/>
        </p:nvPicPr>
        <p:blipFill>
          <a:blip r:embed="rId4"/>
          <a:stretch>
            <a:fillRect/>
          </a:stretch>
        </p:blipFill>
        <p:spPr>
          <a:xfrm>
            <a:off x="8826035" y="1212598"/>
            <a:ext cx="2501900" cy="1409700"/>
          </a:xfrm>
          <a:prstGeom prst="rect">
            <a:avLst/>
          </a:prstGeom>
        </p:spPr>
      </p:pic>
      <p:pic>
        <p:nvPicPr>
          <p:cNvPr id="6" name="Picture 5">
            <a:extLst>
              <a:ext uri="{FF2B5EF4-FFF2-40B4-BE49-F238E27FC236}">
                <a16:creationId xmlns:a16="http://schemas.microsoft.com/office/drawing/2014/main" id="{D5ED41A3-16A1-ED9A-E7D1-C48D94F4F936}"/>
              </a:ext>
            </a:extLst>
          </p:cNvPr>
          <p:cNvPicPr>
            <a:picLocks noChangeAspect="1"/>
          </p:cNvPicPr>
          <p:nvPr/>
        </p:nvPicPr>
        <p:blipFill>
          <a:blip r:embed="rId5"/>
          <a:stretch>
            <a:fillRect/>
          </a:stretch>
        </p:blipFill>
        <p:spPr>
          <a:xfrm>
            <a:off x="8826035" y="4478143"/>
            <a:ext cx="2501900" cy="1667933"/>
          </a:xfrm>
          <a:prstGeom prst="rect">
            <a:avLst/>
          </a:prstGeom>
        </p:spPr>
      </p:pic>
    </p:spTree>
    <p:extLst>
      <p:ext uri="{BB962C8B-B14F-4D97-AF65-F5344CB8AC3E}">
        <p14:creationId xmlns:p14="http://schemas.microsoft.com/office/powerpoint/2010/main" val="2664926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54BD-CE95-959E-4A41-994F0BFA02EB}"/>
              </a:ext>
            </a:extLst>
          </p:cNvPr>
          <p:cNvSpPr>
            <a:spLocks noGrp="1"/>
          </p:cNvSpPr>
          <p:nvPr>
            <p:ph type="title"/>
          </p:nvPr>
        </p:nvSpPr>
        <p:spPr>
          <a:xfrm>
            <a:off x="0" y="-4207"/>
            <a:ext cx="10515600" cy="740188"/>
          </a:xfrm>
        </p:spPr>
        <p:txBody>
          <a:bodyPr/>
          <a:lstStyle/>
          <a:p>
            <a:r>
              <a:rPr lang="en-US" dirty="0" err="1"/>
              <a:t>Kuzmin</a:t>
            </a:r>
            <a:r>
              <a:rPr lang="en-US" dirty="0"/>
              <a:t> 2020 outlier analyses</a:t>
            </a:r>
          </a:p>
        </p:txBody>
      </p:sp>
      <p:sp>
        <p:nvSpPr>
          <p:cNvPr id="14" name="TextBox 13">
            <a:extLst>
              <a:ext uri="{FF2B5EF4-FFF2-40B4-BE49-F238E27FC236}">
                <a16:creationId xmlns:a16="http://schemas.microsoft.com/office/drawing/2014/main" id="{1372CBCE-8CE5-C0A5-C0CC-D5D7755AAEE4}"/>
              </a:ext>
            </a:extLst>
          </p:cNvPr>
          <p:cNvSpPr txBox="1"/>
          <p:nvPr/>
        </p:nvSpPr>
        <p:spPr>
          <a:xfrm>
            <a:off x="213042" y="1446693"/>
            <a:ext cx="9856509" cy="2308324"/>
          </a:xfrm>
          <a:prstGeom prst="rect">
            <a:avLst/>
          </a:prstGeom>
          <a:noFill/>
        </p:spPr>
        <p:txBody>
          <a:bodyPr wrap="square" rtlCol="0">
            <a:spAutoFit/>
          </a:bodyPr>
          <a:lstStyle/>
          <a:p>
            <a:r>
              <a:rPr lang="en-US" dirty="0"/>
              <a:t>TO DO:</a:t>
            </a:r>
          </a:p>
          <a:p>
            <a:pPr marL="285750" indent="-285750">
              <a:buFont typeface="Arial" panose="020B0604020202020204" pitchFamily="34" charset="0"/>
              <a:buChar char="•"/>
            </a:pPr>
            <a:r>
              <a:rPr lang="en-US" dirty="0"/>
              <a:t>revisit original data tables to investigate why measured values of </a:t>
            </a:r>
            <a:r>
              <a:rPr lang="en-US" dirty="0" err="1"/>
              <a:t>f_jk</a:t>
            </a:r>
            <a:r>
              <a:rPr lang="en-US" dirty="0"/>
              <a:t> != </a:t>
            </a:r>
            <a:r>
              <a:rPr lang="en-US" dirty="0" err="1"/>
              <a:t>f_j</a:t>
            </a:r>
            <a:r>
              <a:rPr lang="en-US" dirty="0"/>
              <a:t>*</a:t>
            </a:r>
            <a:r>
              <a:rPr lang="en-US" dirty="0" err="1"/>
              <a:t>f_k</a:t>
            </a:r>
            <a:r>
              <a:rPr lang="en-US" dirty="0"/>
              <a:t> + </a:t>
            </a:r>
            <a:r>
              <a:rPr lang="en-US" dirty="0" err="1"/>
              <a:t>e_jk</a:t>
            </a:r>
            <a:r>
              <a:rPr lang="en-US" dirty="0"/>
              <a:t>?</a:t>
            </a:r>
          </a:p>
          <a:p>
            <a:pPr marL="285750" indent="-285750">
              <a:buFont typeface="Arial" panose="020B0604020202020204" pitchFamily="34" charset="0"/>
              <a:buChar char="•"/>
            </a:pPr>
            <a:r>
              <a:rPr lang="en-US" dirty="0"/>
              <a:t>I was only to find fitness values to recalculate </a:t>
            </a:r>
            <a:r>
              <a:rPr lang="en-US" dirty="0" err="1"/>
              <a:t>trigenic</a:t>
            </a:r>
            <a:r>
              <a:rPr lang="en-US" dirty="0"/>
              <a:t> scores for ~70% of their data, I could go back and dig a little more to see why 30% is missing and where I might find it</a:t>
            </a:r>
          </a:p>
          <a:p>
            <a:pPr marL="742950" lvl="1" indent="-285750">
              <a:buFont typeface="Arial" panose="020B0604020202020204" pitchFamily="34" charset="0"/>
              <a:buChar char="•"/>
            </a:pPr>
            <a:r>
              <a:rPr lang="en-US" dirty="0"/>
              <a:t>this could also affect degree to which outliers enriched for physical interactions </a:t>
            </a:r>
            <a:r>
              <a:rPr lang="en-US" dirty="0" err="1"/>
              <a:t>etc</a:t>
            </a:r>
            <a:r>
              <a:rPr lang="en-US" dirty="0"/>
              <a:t>…</a:t>
            </a:r>
          </a:p>
          <a:p>
            <a:pPr marL="285750" indent="-285750">
              <a:buFont typeface="Arial" panose="020B0604020202020204" pitchFamily="34" charset="0"/>
              <a:buChar char="•"/>
            </a:pPr>
            <a:r>
              <a:rPr lang="en-US" dirty="0"/>
              <a:t>repeat some of their other analyses in 2020 paper</a:t>
            </a:r>
          </a:p>
          <a:p>
            <a:pPr marL="742950" lvl="1" indent="-285750">
              <a:buFont typeface="Arial" panose="020B0604020202020204" pitchFamily="34" charset="0"/>
              <a:buChar char="•"/>
            </a:pPr>
            <a:r>
              <a:rPr lang="en-US" dirty="0"/>
              <a:t>fraction of </a:t>
            </a:r>
            <a:r>
              <a:rPr lang="en-US" dirty="0" err="1"/>
              <a:t>trigenic</a:t>
            </a:r>
            <a:r>
              <a:rPr lang="en-US" dirty="0"/>
              <a:t> interactions story could change for an exemplary paralog pair they highlight throughout their paper</a:t>
            </a:r>
          </a:p>
        </p:txBody>
      </p:sp>
    </p:spTree>
    <p:extLst>
      <p:ext uri="{BB962C8B-B14F-4D97-AF65-F5344CB8AC3E}">
        <p14:creationId xmlns:p14="http://schemas.microsoft.com/office/powerpoint/2010/main" val="1923522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655239"/>
          </a:xfrm>
        </p:spPr>
        <p:txBody>
          <a:bodyPr>
            <a:normAutofit fontScale="90000"/>
          </a:bodyPr>
          <a:lstStyle/>
          <a:p>
            <a:r>
              <a:rPr lang="en-US" dirty="0" err="1"/>
              <a:t>Kuzmin</a:t>
            </a:r>
            <a:r>
              <a:rPr lang="en-US" dirty="0"/>
              <a:t> 2020 summary</a:t>
            </a:r>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a:xfrm>
            <a:off x="0" y="944573"/>
            <a:ext cx="10515600" cy="4351338"/>
          </a:xfrm>
        </p:spPr>
        <p:txBody>
          <a:bodyPr>
            <a:normAutofit fontScale="85000" lnSpcReduction="10000"/>
          </a:bodyPr>
          <a:lstStyle/>
          <a:p>
            <a:pPr lvl="1"/>
            <a:r>
              <a:rPr lang="en-US" dirty="0"/>
              <a:t>Goal: </a:t>
            </a:r>
          </a:p>
          <a:p>
            <a:pPr lvl="2"/>
            <a:r>
              <a:rPr lang="en-US" dirty="0"/>
              <a:t>use genetic interaction analysis to study functional divergence of duplicated genes to understand duplicate gene retention</a:t>
            </a:r>
          </a:p>
          <a:p>
            <a:pPr lvl="1"/>
            <a:r>
              <a:rPr lang="en-US" dirty="0"/>
              <a:t>Background</a:t>
            </a:r>
          </a:p>
          <a:p>
            <a:pPr lvl="2"/>
            <a:r>
              <a:rPr lang="en-US" dirty="0"/>
              <a:t>budding yeast arose from WGD</a:t>
            </a:r>
          </a:p>
          <a:p>
            <a:pPr lvl="2"/>
            <a:r>
              <a:rPr lang="en-US" dirty="0"/>
              <a:t>following much gene loss, 551 duplicate gene pairs were retained</a:t>
            </a:r>
          </a:p>
          <a:p>
            <a:pPr lvl="2"/>
            <a:r>
              <a:rPr lang="en-US" dirty="0"/>
              <a:t>b/c of strong selection against functional redundancy, interesting to study functional divergence</a:t>
            </a:r>
          </a:p>
          <a:p>
            <a:pPr lvl="3"/>
            <a:r>
              <a:rPr lang="en-US" dirty="0"/>
              <a:t>previous approaches used evolutionary divergence, GO, co-expression, metabolic flux analysis etc.</a:t>
            </a:r>
          </a:p>
          <a:p>
            <a:pPr lvl="3"/>
            <a:r>
              <a:rPr lang="en-US" dirty="0"/>
              <a:t>here they use genetic interactions</a:t>
            </a:r>
          </a:p>
          <a:p>
            <a:pPr lvl="1"/>
            <a:r>
              <a:rPr lang="en-US" dirty="0"/>
              <a:t>Approach</a:t>
            </a:r>
          </a:p>
          <a:p>
            <a:pPr lvl="2"/>
            <a:r>
              <a:rPr lang="en-US" dirty="0"/>
              <a:t>240 double mutants deleted for pair of nonessential WGD paralog genes</a:t>
            </a:r>
          </a:p>
          <a:p>
            <a:pPr lvl="3"/>
            <a:r>
              <a:rPr lang="en-US" dirty="0"/>
              <a:t>240 of 551 total (above); others hard to work with</a:t>
            </a:r>
          </a:p>
          <a:p>
            <a:pPr lvl="2"/>
            <a:r>
              <a:rPr lang="en-US" dirty="0"/>
              <a:t>480 corresponding single mutants</a:t>
            </a:r>
          </a:p>
          <a:p>
            <a:pPr lvl="2"/>
            <a:r>
              <a:rPr lang="en-US" dirty="0"/>
              <a:t>colony size ~ fitness</a:t>
            </a:r>
          </a:p>
          <a:p>
            <a:pPr lvl="2"/>
            <a:r>
              <a:rPr lang="en-US" dirty="0"/>
              <a:t>240 </a:t>
            </a:r>
            <a:r>
              <a:rPr lang="en-US" dirty="0" err="1"/>
              <a:t>dbl</a:t>
            </a:r>
            <a:r>
              <a:rPr lang="en-US" dirty="0"/>
              <a:t> mutant queries crossed into “diagnostic array” ~1.2k genes (</a:t>
            </a:r>
            <a:r>
              <a:rPr lang="en-US" dirty="0" err="1"/>
              <a:t>Kuzmin</a:t>
            </a:r>
            <a:r>
              <a:rPr lang="en-US" dirty="0"/>
              <a:t> et al 2018)</a:t>
            </a:r>
          </a:p>
          <a:p>
            <a:pPr lvl="3"/>
            <a:r>
              <a:rPr lang="en-US" dirty="0"/>
              <a:t>examined &gt; 530k double and &gt; 250k tiple  mutants</a:t>
            </a:r>
          </a:p>
        </p:txBody>
      </p:sp>
    </p:spTree>
    <p:extLst>
      <p:ext uri="{BB962C8B-B14F-4D97-AF65-F5344CB8AC3E}">
        <p14:creationId xmlns:p14="http://schemas.microsoft.com/office/powerpoint/2010/main" val="2877169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655239"/>
          </a:xfrm>
        </p:spPr>
        <p:txBody>
          <a:bodyPr>
            <a:normAutofit fontScale="90000"/>
          </a:bodyPr>
          <a:lstStyle/>
          <a:p>
            <a:r>
              <a:rPr lang="en-US" dirty="0" err="1"/>
              <a:t>Kuzmin</a:t>
            </a:r>
            <a:r>
              <a:rPr lang="en-US" dirty="0"/>
              <a:t> 2020 summary</a:t>
            </a:r>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a:xfrm>
            <a:off x="0" y="944573"/>
            <a:ext cx="10515600" cy="1192985"/>
          </a:xfrm>
        </p:spPr>
        <p:txBody>
          <a:bodyPr>
            <a:normAutofit/>
          </a:bodyPr>
          <a:lstStyle/>
          <a:p>
            <a:pPr lvl="1"/>
            <a:r>
              <a:rPr lang="en-US" dirty="0"/>
              <a:t>Results</a:t>
            </a:r>
          </a:p>
          <a:p>
            <a:pPr lvl="2"/>
            <a:r>
              <a:rPr lang="en-US" dirty="0"/>
              <a:t>gave descriptive overview of </a:t>
            </a:r>
            <a:r>
              <a:rPr lang="en-US" dirty="0" err="1"/>
              <a:t>pos.+neg</a:t>
            </a:r>
            <a:r>
              <a:rPr lang="en-US" dirty="0"/>
              <a:t>. </a:t>
            </a:r>
            <a:r>
              <a:rPr lang="en-US" dirty="0" err="1"/>
              <a:t>digenic+trigenic</a:t>
            </a:r>
            <a:r>
              <a:rPr lang="en-US" dirty="0"/>
              <a:t> interactions, </a:t>
            </a:r>
            <a:r>
              <a:rPr lang="en-US" b="1" dirty="0"/>
              <a:t>then focus on negative interactions for all downstream conclusions</a:t>
            </a:r>
          </a:p>
        </p:txBody>
      </p:sp>
      <p:grpSp>
        <p:nvGrpSpPr>
          <p:cNvPr id="42" name="Group 41">
            <a:extLst>
              <a:ext uri="{FF2B5EF4-FFF2-40B4-BE49-F238E27FC236}">
                <a16:creationId xmlns:a16="http://schemas.microsoft.com/office/drawing/2014/main" id="{31CE96B7-FDAC-0A1C-ED12-470ADA1D1C61}"/>
              </a:ext>
            </a:extLst>
          </p:cNvPr>
          <p:cNvGrpSpPr/>
          <p:nvPr/>
        </p:nvGrpSpPr>
        <p:grpSpPr>
          <a:xfrm>
            <a:off x="8599552" y="2547366"/>
            <a:ext cx="3449075" cy="2858061"/>
            <a:chOff x="7692809" y="3429000"/>
            <a:chExt cx="3449075" cy="2858061"/>
          </a:xfrm>
        </p:grpSpPr>
        <p:sp>
          <p:nvSpPr>
            <p:cNvPr id="12" name="TextBox 11">
              <a:extLst>
                <a:ext uri="{FF2B5EF4-FFF2-40B4-BE49-F238E27FC236}">
                  <a16:creationId xmlns:a16="http://schemas.microsoft.com/office/drawing/2014/main" id="{F28E50F9-EF4D-9DFB-048F-5347DCAADB71}"/>
                </a:ext>
              </a:extLst>
            </p:cNvPr>
            <p:cNvSpPr txBox="1"/>
            <p:nvPr/>
          </p:nvSpPr>
          <p:spPr>
            <a:xfrm>
              <a:off x="7692809" y="4145508"/>
              <a:ext cx="1140056" cy="369332"/>
            </a:xfrm>
            <a:prstGeom prst="rect">
              <a:avLst/>
            </a:prstGeom>
            <a:noFill/>
          </p:spPr>
          <p:txBody>
            <a:bodyPr wrap="none" rtlCol="0">
              <a:spAutoFit/>
            </a:bodyPr>
            <a:lstStyle/>
            <a:p>
              <a:r>
                <a:rPr lang="en-US" dirty="0">
                  <a:solidFill>
                    <a:srgbClr val="FF0000"/>
                  </a:solidFill>
                </a:rPr>
                <a:t>function 1</a:t>
              </a:r>
            </a:p>
          </p:txBody>
        </p:sp>
        <p:grpSp>
          <p:nvGrpSpPr>
            <p:cNvPr id="17" name="Group 16">
              <a:extLst>
                <a:ext uri="{FF2B5EF4-FFF2-40B4-BE49-F238E27FC236}">
                  <a16:creationId xmlns:a16="http://schemas.microsoft.com/office/drawing/2014/main" id="{92254A37-3FC0-F62B-8E51-AD967FA20DAD}"/>
                </a:ext>
              </a:extLst>
            </p:cNvPr>
            <p:cNvGrpSpPr/>
            <p:nvPr/>
          </p:nvGrpSpPr>
          <p:grpSpPr>
            <a:xfrm>
              <a:off x="8177755" y="3429000"/>
              <a:ext cx="2964129" cy="2858061"/>
              <a:chOff x="8100725" y="1206188"/>
              <a:chExt cx="2964129" cy="2858061"/>
            </a:xfrm>
          </p:grpSpPr>
          <p:sp>
            <p:nvSpPr>
              <p:cNvPr id="18" name="Arc 17">
                <a:extLst>
                  <a:ext uri="{FF2B5EF4-FFF2-40B4-BE49-F238E27FC236}">
                    <a16:creationId xmlns:a16="http://schemas.microsoft.com/office/drawing/2014/main" id="{98C7EA97-0096-4F16-DBE9-9F3D5D89B866}"/>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18">
                <a:extLst>
                  <a:ext uri="{FF2B5EF4-FFF2-40B4-BE49-F238E27FC236}">
                    <a16:creationId xmlns:a16="http://schemas.microsoft.com/office/drawing/2014/main" id="{7C40BCD3-7BD5-774B-0F81-417A631D469B}"/>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1A48A13-F358-2836-F2EE-CB257F93778A}"/>
                      </a:ext>
                    </a:extLst>
                  </p:cNvPr>
                  <p:cNvSpPr txBox="1"/>
                  <p:nvPr/>
                </p:nvSpPr>
                <p:spPr>
                  <a:xfrm>
                    <a:off x="8427363" y="2981040"/>
                    <a:ext cx="3186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m:t>
                          </m:r>
                        </m:oMath>
                      </m:oMathPara>
                    </a14:m>
                    <a:endParaRPr lang="en-US" dirty="0"/>
                  </a:p>
                </p:txBody>
              </p:sp>
            </mc:Choice>
            <mc:Fallback>
              <p:sp>
                <p:nvSpPr>
                  <p:cNvPr id="20" name="TextBox 19">
                    <a:extLst>
                      <a:ext uri="{FF2B5EF4-FFF2-40B4-BE49-F238E27FC236}">
                        <a16:creationId xmlns:a16="http://schemas.microsoft.com/office/drawing/2014/main" id="{81A48A13-F358-2836-F2EE-CB257F93778A}"/>
                      </a:ext>
                    </a:extLst>
                  </p:cNvPr>
                  <p:cNvSpPr txBox="1">
                    <a:spLocks noRot="1" noChangeAspect="1" noMove="1" noResize="1" noEditPoints="1" noAdjustHandles="1" noChangeArrowheads="1" noChangeShapeType="1" noTextEdit="1"/>
                  </p:cNvSpPr>
                  <p:nvPr/>
                </p:nvSpPr>
                <p:spPr>
                  <a:xfrm>
                    <a:off x="8427363" y="2981040"/>
                    <a:ext cx="318612" cy="369332"/>
                  </a:xfrm>
                  <a:prstGeom prst="rect">
                    <a:avLst/>
                  </a:prstGeom>
                  <a:blipFill>
                    <a:blip r:embed="rId2"/>
                    <a:stretch>
                      <a:fillRect/>
                    </a:stretch>
                  </a:blipFill>
                </p:spPr>
                <p:txBody>
                  <a:bodyPr/>
                  <a:lstStyle/>
                  <a:p>
                    <a:r>
                      <a:rPr lang="en-US">
                        <a:noFill/>
                      </a:rPr>
                      <a:t> </a:t>
                    </a:r>
                  </a:p>
                </p:txBody>
              </p:sp>
            </mc:Fallback>
          </mc:AlternateContent>
          <p:sp>
            <p:nvSpPr>
              <p:cNvPr id="21" name="Oval 20">
                <a:extLst>
                  <a:ext uri="{FF2B5EF4-FFF2-40B4-BE49-F238E27FC236}">
                    <a16:creationId xmlns:a16="http://schemas.microsoft.com/office/drawing/2014/main" id="{AF096243-4BBB-FEFC-DCA1-FBE3DB833EEF}"/>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2021518-673E-C3FA-5CC8-F1A1DDDC8621}"/>
                  </a:ext>
                </a:extLst>
              </p:cNvPr>
              <p:cNvSpPr txBox="1"/>
              <p:nvPr/>
            </p:nvSpPr>
            <p:spPr>
              <a:xfrm>
                <a:off x="9490335" y="2938696"/>
                <a:ext cx="239168" cy="369332"/>
              </a:xfrm>
              <a:prstGeom prst="rect">
                <a:avLst/>
              </a:prstGeom>
              <a:noFill/>
            </p:spPr>
            <p:txBody>
              <a:bodyPr wrap="none" rtlCol="0">
                <a:spAutoFit/>
              </a:bodyPr>
              <a:lstStyle/>
              <a:p>
                <a:pPr/>
                <a:r>
                  <a:rPr lang="en-US" i="1" dirty="0"/>
                  <a:t>j</a:t>
                </a:r>
              </a:p>
            </p:txBody>
          </p:sp>
          <p:sp>
            <p:nvSpPr>
              <p:cNvPr id="23" name="Oval 22">
                <a:extLst>
                  <a:ext uri="{FF2B5EF4-FFF2-40B4-BE49-F238E27FC236}">
                    <a16:creationId xmlns:a16="http://schemas.microsoft.com/office/drawing/2014/main" id="{C1D57260-7EB6-E313-F80A-8028BADCB9BB}"/>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c 23">
                <a:extLst>
                  <a:ext uri="{FF2B5EF4-FFF2-40B4-BE49-F238E27FC236}">
                    <a16:creationId xmlns:a16="http://schemas.microsoft.com/office/drawing/2014/main" id="{27BFCACC-302C-859D-8184-89604F789688}"/>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Arc 24">
                <a:extLst>
                  <a:ext uri="{FF2B5EF4-FFF2-40B4-BE49-F238E27FC236}">
                    <a16:creationId xmlns:a16="http://schemas.microsoft.com/office/drawing/2014/main" id="{9954167E-6323-1476-BF41-2C275B89B324}"/>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3BBE255A-7B7B-927B-C7CE-AB64FFD930F1}"/>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47C3011-248B-75BB-6144-62DD0E7FF427}"/>
                      </a:ext>
                    </a:extLst>
                  </p:cNvPr>
                  <p:cNvSpPr txBox="1"/>
                  <p:nvPr/>
                </p:nvSpPr>
                <p:spPr>
                  <a:xfrm>
                    <a:off x="10379572" y="2977605"/>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oMath>
                      </m:oMathPara>
                    </a14:m>
                    <a:endParaRPr lang="en-US" dirty="0"/>
                  </a:p>
                </p:txBody>
              </p:sp>
            </mc:Choice>
            <mc:Fallback>
              <p:sp>
                <p:nvSpPr>
                  <p:cNvPr id="27" name="TextBox 26">
                    <a:extLst>
                      <a:ext uri="{FF2B5EF4-FFF2-40B4-BE49-F238E27FC236}">
                        <a16:creationId xmlns:a16="http://schemas.microsoft.com/office/drawing/2014/main" id="{947C3011-248B-75BB-6144-62DD0E7FF427}"/>
                      </a:ext>
                    </a:extLst>
                  </p:cNvPr>
                  <p:cNvSpPr txBox="1">
                    <a:spLocks noRot="1" noChangeAspect="1" noMove="1" noResize="1" noEditPoints="1" noAdjustHandles="1" noChangeArrowheads="1" noChangeShapeType="1" noTextEdit="1"/>
                  </p:cNvSpPr>
                  <p:nvPr/>
                </p:nvSpPr>
                <p:spPr>
                  <a:xfrm>
                    <a:off x="10379572" y="2977605"/>
                    <a:ext cx="370934"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DB7DEE8-BE67-ADDA-42A3-138A645B095A}"/>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46" name="TextBox 45">
                    <a:extLst>
                      <a:ext uri="{FF2B5EF4-FFF2-40B4-BE49-F238E27FC236}">
                        <a16:creationId xmlns:a16="http://schemas.microsoft.com/office/drawing/2014/main" id="{AE751837-B2F8-4725-7D3B-914D0B0A67C1}"/>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EDCB9E-F555-19EF-5AF9-461A7BABBDF7}"/>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47" name="TextBox 46">
                    <a:extLst>
                      <a:ext uri="{FF2B5EF4-FFF2-40B4-BE49-F238E27FC236}">
                        <a16:creationId xmlns:a16="http://schemas.microsoft.com/office/drawing/2014/main" id="{821FE1B4-8EDE-3A72-78E3-D918015EA40E}"/>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0"/>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C651283-4775-B87A-3FA4-1240309B2E2F}"/>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48" name="TextBox 47">
                    <a:extLst>
                      <a:ext uri="{FF2B5EF4-FFF2-40B4-BE49-F238E27FC236}">
                        <a16:creationId xmlns:a16="http://schemas.microsoft.com/office/drawing/2014/main" id="{CD1F4931-F19B-457E-A906-46A86560425E}"/>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B53C3CA-DE6D-FFB7-2290-4FD52FF5B28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9" name="TextBox 48">
                    <a:extLst>
                      <a:ext uri="{FF2B5EF4-FFF2-40B4-BE49-F238E27FC236}">
                        <a16:creationId xmlns:a16="http://schemas.microsoft.com/office/drawing/2014/main" id="{EAD3421E-6088-CF35-038C-5ED6ADDC6225}"/>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2"/>
                    <a:stretch>
                      <a:fillRect b="-9677"/>
                    </a:stretch>
                  </a:blipFill>
                </p:spPr>
                <p:txBody>
                  <a:bodyPr/>
                  <a:lstStyle/>
                  <a:p>
                    <a:r>
                      <a:rPr lang="en-US">
                        <a:noFill/>
                      </a:rPr>
                      <a:t> </a:t>
                    </a:r>
                  </a:p>
                </p:txBody>
              </p:sp>
            </mc:Fallback>
          </mc:AlternateContent>
        </p:grpSp>
        <p:sp>
          <p:nvSpPr>
            <p:cNvPr id="32" name="Oval 31">
              <a:extLst>
                <a:ext uri="{FF2B5EF4-FFF2-40B4-BE49-F238E27FC236}">
                  <a16:creationId xmlns:a16="http://schemas.microsoft.com/office/drawing/2014/main" id="{A15A8ECB-542C-8AF9-854D-D9A336F2D429}"/>
                </a:ext>
              </a:extLst>
            </p:cNvPr>
            <p:cNvSpPr/>
            <p:nvPr/>
          </p:nvSpPr>
          <p:spPr>
            <a:xfrm>
              <a:off x="8327070" y="4976709"/>
              <a:ext cx="1644714" cy="8319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68485475-B3CD-BEB0-7BA3-662385844174}"/>
                </a:ext>
              </a:extLst>
            </p:cNvPr>
            <p:cNvCxnSpPr>
              <a:cxnSpLocks/>
              <a:stCxn id="12" idx="2"/>
            </p:cNvCxnSpPr>
            <p:nvPr/>
          </p:nvCxnSpPr>
          <p:spPr>
            <a:xfrm>
              <a:off x="8262837" y="4514840"/>
              <a:ext cx="259743" cy="5197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4BABAD3D-E4E7-E234-10B6-718DF90EB13B}"/>
                  </a:ext>
                </a:extLst>
              </p:cNvPr>
              <p:cNvSpPr txBox="1"/>
              <p:nvPr/>
            </p:nvSpPr>
            <p:spPr>
              <a:xfrm>
                <a:off x="664595" y="2078016"/>
                <a:ext cx="7484712" cy="4348306"/>
              </a:xfrm>
              <a:prstGeom prst="rect">
                <a:avLst/>
              </a:prstGeom>
              <a:noFill/>
            </p:spPr>
            <p:txBody>
              <a:bodyPr wrap="square" rtlCol="0">
                <a:spAutoFit/>
              </a:bodyPr>
              <a:lstStyle/>
              <a:p>
                <a:pPr/>
                <a:r>
                  <a:rPr lang="en-US" b="1" dirty="0"/>
                  <a:t>if</a:t>
                </a:r>
                <a:r>
                  <a:rPr lang="en-US" b="0" dirty="0"/>
                  <a:t> </a:t>
                </a:r>
              </a:p>
              <a:p>
                <a:pPr marL="285750" indent="-285750">
                  <a:buFont typeface="Arial" panose="020B0604020202020204" pitchFamily="34" charset="0"/>
                  <a:buChar char="•"/>
                </a:pPr>
                <a:r>
                  <a:rPr lang="en-US" b="0" dirty="0"/>
                  <a:t>paralogs</a:t>
                </a:r>
                <a:r>
                  <a:rPr lang="en-US" b="0" i="1" dirty="0"/>
                  <a:t> </a:t>
                </a:r>
                <a:r>
                  <a:rPr lang="en-US" b="0" i="1" dirty="0" err="1"/>
                  <a:t>i</a:t>
                </a:r>
                <a:r>
                  <a:rPr lang="en-US" b="0" dirty="0"/>
                  <a:t> and</a:t>
                </a:r>
                <a:r>
                  <a:rPr lang="en-US" b="0" i="1" dirty="0"/>
                  <a:t> j </a:t>
                </a:r>
                <a:r>
                  <a:rPr lang="en-US" dirty="0"/>
                  <a:t>redundantly encode function 1</a:t>
                </a:r>
              </a:p>
              <a:p>
                <a:pPr marL="285750" indent="-285750">
                  <a:buFont typeface="Arial" panose="020B0604020202020204" pitchFamily="34" charset="0"/>
                  <a:buChar char="•"/>
                </a:pPr>
                <a:r>
                  <a:rPr lang="en-US" dirty="0"/>
                  <a:t>removing function 1 and gene </a:t>
                </a:r>
                <a:r>
                  <a:rPr lang="en-US" i="1" dirty="0"/>
                  <a:t>k potentially</a:t>
                </a:r>
                <a:r>
                  <a:rPr lang="en-US" dirty="0"/>
                  <a:t> synergistically deleterious</a:t>
                </a:r>
              </a:p>
              <a:p>
                <a:pPr/>
                <a:r>
                  <a:rPr lang="en-US" b="1" dirty="0"/>
                  <a:t>then</a:t>
                </a:r>
              </a:p>
              <a:p>
                <a:pPr marL="285750" indent="-285750">
                  <a:buFont typeface="Arial" panose="020B0604020202020204" pitchFamily="34" charset="0"/>
                  <a:buChar char="•"/>
                </a:pPr>
                <a14:m>
                  <m:oMath xmlns:m="http://schemas.openxmlformats.org/officeDocument/2006/math">
                    <m:sSub>
                      <m:sSubPr>
                        <m:ctrlPr>
                          <a:rPr lang="en-US" b="0" i="1" smtClean="0"/>
                        </m:ctrlPr>
                      </m:sSubPr>
                      <m:e>
                        <m:r>
                          <a:rPr lang="en-US" b="0" i="1" smtClean="0"/>
                          <m:t>𝑒</m:t>
                        </m:r>
                      </m:e>
                      <m:sub>
                        <m:r>
                          <a:rPr lang="en-US" b="0" i="1" smtClean="0"/>
                          <m:t>𝑖𝑘</m:t>
                        </m:r>
                      </m:sub>
                    </m:sSub>
                  </m:oMath>
                </a14:m>
                <a:r>
                  <a:rPr lang="en-US" dirty="0"/>
                  <a:t> and </a:t>
                </a:r>
                <a14:m>
                  <m:oMath xmlns:m="http://schemas.openxmlformats.org/officeDocument/2006/math">
                    <m:sSub>
                      <m:sSubPr>
                        <m:ctrlPr>
                          <a:rPr lang="en-US" i="1"/>
                        </m:ctrlPr>
                      </m:sSubPr>
                      <m:e>
                        <m:r>
                          <a:rPr lang="en-US" i="1"/>
                          <m:t>𝑒</m:t>
                        </m:r>
                      </m:e>
                      <m:sub>
                        <m:r>
                          <a:rPr lang="en-US" b="0" i="1" smtClean="0"/>
                          <m:t>𝑗</m:t>
                        </m:r>
                        <m:r>
                          <a:rPr lang="en-US" i="1"/>
                          <m:t>𝑘</m:t>
                        </m:r>
                      </m:sub>
                    </m:sSub>
                    <m:r>
                      <a:rPr lang="en-US" i="1" smtClean="0">
                        <a:ea typeface="Cambria Math" panose="02040503050406030204" pitchFamily="18" charset="0"/>
                      </a:rPr>
                      <m:t>≈</m:t>
                    </m:r>
                  </m:oMath>
                </a14:m>
                <a:r>
                  <a:rPr lang="en-US" dirty="0"/>
                  <a:t> 0</a:t>
                </a:r>
              </a:p>
              <a:p>
                <a:pPr marL="742950" lvl="1" indent="-285750">
                  <a:buFont typeface="Arial" panose="020B0604020202020204" pitchFamily="34" charset="0"/>
                  <a:buChar char="•"/>
                </a:pPr>
                <a:r>
                  <a:rPr lang="en-US" dirty="0"/>
                  <a:t>other paralog remains (</a:t>
                </a:r>
                <a:r>
                  <a:rPr lang="en-US" i="1" dirty="0" err="1"/>
                  <a:t>i</a:t>
                </a:r>
                <a:r>
                  <a:rPr lang="en-US" dirty="0"/>
                  <a:t> or </a:t>
                </a:r>
                <a:r>
                  <a:rPr lang="en-US" i="1" dirty="0"/>
                  <a:t>j</a:t>
                </a:r>
                <a:r>
                  <a:rPr lang="en-US" dirty="0"/>
                  <a:t>), function 1 still intact</a:t>
                </a:r>
              </a:p>
              <a:p>
                <a:pPr marL="742950" lvl="1" indent="-285750">
                  <a:buFont typeface="Arial" panose="020B0604020202020204" pitchFamily="34" charset="0"/>
                  <a:buChar char="•"/>
                </a:pPr>
                <a:r>
                  <a:rPr lang="en-US" i="1" dirty="0"/>
                  <a:t>f</a:t>
                </a:r>
                <a:r>
                  <a:rPr lang="en-US" i="1" baseline="-25000" dirty="0"/>
                  <a:t>k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i="1" baseline="-25000" dirty="0"/>
                  <a:t> </a:t>
                </a:r>
                <a:r>
                  <a:rPr lang="en-US" i="1" dirty="0" err="1"/>
                  <a:t>f</a:t>
                </a:r>
                <a:r>
                  <a:rPr lang="en-US" i="1" baseline="-25000" dirty="0" err="1"/>
                  <a:t>ik</a:t>
                </a:r>
                <a:r>
                  <a:rPr lang="en-US" i="1" baseline="-25000"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i="1" dirty="0"/>
                  <a:t> f</a:t>
                </a:r>
                <a:r>
                  <a:rPr lang="en-US" i="1" baseline="-25000" dirty="0"/>
                  <a:t>jk</a:t>
                </a:r>
                <a:endParaRPr lang="en-US" dirty="0"/>
              </a:p>
              <a:p>
                <a:pPr marL="285750" indent="-285750">
                  <a:buFont typeface="Arial" panose="020B0604020202020204" pitchFamily="34" charset="0"/>
                  <a:buChar char="•"/>
                </a:pPr>
                <a14:m>
                  <m:oMath xmlns:m="http://schemas.openxmlformats.org/officeDocument/2006/math">
                    <m:sSub>
                      <m:sSubPr>
                        <m:ctrlPr>
                          <a:rPr lang="en-US" i="1"/>
                        </m:ctrlPr>
                      </m:sSubPr>
                      <m:e>
                        <m:r>
                          <a:rPr lang="en-US" i="1"/>
                          <m:t>𝑒</m:t>
                        </m:r>
                      </m:e>
                      <m:sub>
                        <m:r>
                          <a:rPr lang="en-US" i="1"/>
                          <m:t>𝑖</m:t>
                        </m:r>
                        <m:r>
                          <a:rPr lang="en-US" b="0" i="1" smtClean="0"/>
                          <m:t>𝑗</m:t>
                        </m:r>
                      </m:sub>
                    </m:sSub>
                  </m:oMath>
                </a14:m>
                <a:r>
                  <a:rPr lang="en-US" dirty="0"/>
                  <a:t> &lt; 0; deleting both paralogs exposes cost of losing function 1</a:t>
                </a:r>
              </a:p>
              <a:p>
                <a:pPr marL="285750" indent="-285750">
                  <a:buFont typeface="Arial" panose="020B0604020202020204" pitchFamily="34" charset="0"/>
                  <a:buChar char="•"/>
                </a:pPr>
                <a14:m>
                  <m:oMath xmlns:m="http://schemas.openxmlformats.org/officeDocument/2006/math">
                    <m:sSub>
                      <m:sSubPr>
                        <m:ctrlPr>
                          <a:rPr lang="en-US" i="1"/>
                        </m:ctrlPr>
                      </m:sSubPr>
                      <m:e>
                        <m:r>
                          <a:rPr lang="en-US" i="1">
                            <a:ea typeface="Cambria Math" panose="02040503050406030204" pitchFamily="18" charset="0"/>
                          </a:rPr>
                          <m:t>𝜏</m:t>
                        </m:r>
                      </m:e>
                      <m:sub>
                        <m:r>
                          <a:rPr lang="en-US" i="1"/>
                          <m:t>𝑖𝑗𝑘</m:t>
                        </m:r>
                      </m:sub>
                    </m:sSub>
                  </m:oMath>
                </a14:m>
                <a:r>
                  <a:rPr lang="en-US" dirty="0"/>
                  <a:t> potentially&lt; 0</a:t>
                </a:r>
              </a:p>
              <a:p>
                <a:pPr marL="742950" lvl="1" indent="-285750">
                  <a:buFont typeface="Arial" panose="020B0604020202020204" pitchFamily="34" charset="0"/>
                  <a:buChar char="•"/>
                </a:pPr>
                <a:r>
                  <a:rPr lang="en-US" dirty="0"/>
                  <a:t>deleting all 3 exposes synergism between function 1 and gene </a:t>
                </a:r>
                <a:r>
                  <a:rPr lang="en-US" i="1" dirty="0"/>
                  <a:t>k</a:t>
                </a:r>
              </a:p>
              <a:p>
                <a:pPr marL="742950" lvl="1" indent="-285750">
                  <a:buFont typeface="Arial" panose="020B0604020202020204" pitchFamily="34" charset="0"/>
                  <a:buChar char="•"/>
                </a:pPr>
                <a:r>
                  <a:rPr lang="en-US" dirty="0"/>
                  <a:t>also possible all 3 genes redundant (large gene family), need to remove all to observe effect</a:t>
                </a:r>
              </a:p>
              <a:p>
                <a:r>
                  <a:rPr lang="en-US" b="1" dirty="0"/>
                  <a:t>thus</a:t>
                </a:r>
              </a:p>
              <a:p>
                <a:pPr marL="285750" indent="-285750">
                  <a:buFont typeface="Arial" panose="020B0604020202020204" pitchFamily="34" charset="0"/>
                  <a:buChar char="•"/>
                </a:pPr>
                <a:r>
                  <a:rPr lang="en-US" dirty="0"/>
                  <a:t>for functionally redundant paralog pairs, bias towards </a:t>
                </a:r>
                <a:r>
                  <a:rPr lang="en-US" dirty="0" err="1"/>
                  <a:t>trigenic</a:t>
                </a:r>
                <a:r>
                  <a:rPr lang="en-US" dirty="0"/>
                  <a:t> interactions b/c expect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𝑗</m:t>
                        </m:r>
                        <m:r>
                          <a:rPr lang="en-US" i="1">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oMath>
                </a14:m>
                <a:r>
                  <a:rPr lang="en-US" dirty="0"/>
                  <a:t> 0</a:t>
                </a:r>
              </a:p>
            </p:txBody>
          </p:sp>
        </mc:Choice>
        <mc:Fallback>
          <p:sp>
            <p:nvSpPr>
              <p:cNvPr id="39" name="TextBox 38">
                <a:extLst>
                  <a:ext uri="{FF2B5EF4-FFF2-40B4-BE49-F238E27FC236}">
                    <a16:creationId xmlns:a16="http://schemas.microsoft.com/office/drawing/2014/main" id="{4BABAD3D-E4E7-E234-10B6-718DF90EB13B}"/>
                  </a:ext>
                </a:extLst>
              </p:cNvPr>
              <p:cNvSpPr txBox="1">
                <a:spLocks noRot="1" noChangeAspect="1" noMove="1" noResize="1" noEditPoints="1" noAdjustHandles="1" noChangeArrowheads="1" noChangeShapeType="1" noTextEdit="1"/>
              </p:cNvSpPr>
              <p:nvPr/>
            </p:nvSpPr>
            <p:spPr>
              <a:xfrm>
                <a:off x="664595" y="2078016"/>
                <a:ext cx="7484712" cy="4348306"/>
              </a:xfrm>
              <a:prstGeom prst="rect">
                <a:avLst/>
              </a:prstGeom>
              <a:blipFill>
                <a:blip r:embed="rId13"/>
                <a:stretch>
                  <a:fillRect l="-678" t="-583" b="-1166"/>
                </a:stretch>
              </a:blipFill>
            </p:spPr>
            <p:txBody>
              <a:bodyPr/>
              <a:lstStyle/>
              <a:p>
                <a:r>
                  <a:rPr lang="en-US">
                    <a:noFill/>
                  </a:rPr>
                  <a:t> </a:t>
                </a:r>
              </a:p>
            </p:txBody>
          </p:sp>
        </mc:Fallback>
      </mc:AlternateContent>
    </p:spTree>
    <p:extLst>
      <p:ext uri="{BB962C8B-B14F-4D97-AF65-F5344CB8AC3E}">
        <p14:creationId xmlns:p14="http://schemas.microsoft.com/office/powerpoint/2010/main" val="1923155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655239"/>
          </a:xfrm>
        </p:spPr>
        <p:txBody>
          <a:bodyPr>
            <a:normAutofit fontScale="90000"/>
          </a:bodyPr>
          <a:lstStyle/>
          <a:p>
            <a:r>
              <a:rPr lang="en-US" dirty="0" err="1"/>
              <a:t>Kuzmin</a:t>
            </a:r>
            <a:r>
              <a:rPr lang="en-US" dirty="0"/>
              <a:t> 2020 summary</a:t>
            </a:r>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a:xfrm>
            <a:off x="0" y="944573"/>
            <a:ext cx="10515600" cy="1192985"/>
          </a:xfrm>
        </p:spPr>
        <p:txBody>
          <a:bodyPr>
            <a:normAutofit/>
          </a:bodyPr>
          <a:lstStyle/>
          <a:p>
            <a:pPr lvl="1"/>
            <a:r>
              <a:rPr lang="en-US" dirty="0"/>
              <a:t>Results</a:t>
            </a:r>
          </a:p>
          <a:p>
            <a:pPr lvl="2"/>
            <a:r>
              <a:rPr lang="en-US" dirty="0" err="1"/>
              <a:t>trigenic</a:t>
            </a:r>
            <a:r>
              <a:rPr lang="en-US" dirty="0"/>
              <a:t> interaction fraction of paralog pairs associated with several fundamental physiological and evolutionary properties</a:t>
            </a:r>
          </a:p>
        </p:txBody>
      </p:sp>
      <p:pic>
        <p:nvPicPr>
          <p:cNvPr id="5" name="Picture 4">
            <a:extLst>
              <a:ext uri="{FF2B5EF4-FFF2-40B4-BE49-F238E27FC236}">
                <a16:creationId xmlns:a16="http://schemas.microsoft.com/office/drawing/2014/main" id="{F5025B82-B2CC-BF7C-516F-2C9881502748}"/>
              </a:ext>
            </a:extLst>
          </p:cNvPr>
          <p:cNvPicPr>
            <a:picLocks noChangeAspect="1"/>
          </p:cNvPicPr>
          <p:nvPr/>
        </p:nvPicPr>
        <p:blipFill>
          <a:blip r:embed="rId2"/>
          <a:stretch>
            <a:fillRect/>
          </a:stretch>
        </p:blipFill>
        <p:spPr>
          <a:xfrm>
            <a:off x="5699119" y="1936020"/>
            <a:ext cx="2077412" cy="4873262"/>
          </a:xfrm>
          <a:prstGeom prst="rect">
            <a:avLst/>
          </a:prstGeom>
        </p:spPr>
      </p:pic>
    </p:spTree>
    <p:extLst>
      <p:ext uri="{BB962C8B-B14F-4D97-AF65-F5344CB8AC3E}">
        <p14:creationId xmlns:p14="http://schemas.microsoft.com/office/powerpoint/2010/main" val="2673800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1325563"/>
          </a:xfrm>
        </p:spPr>
        <p:txBody>
          <a:bodyPr>
            <a:normAutofit/>
          </a:bodyPr>
          <a:lstStyle/>
          <a:p>
            <a:r>
              <a:rPr lang="en-US" dirty="0"/>
              <a:t>Understand negative interactions biologically</a:t>
            </a:r>
            <a:br>
              <a:rPr lang="en-US" dirty="0"/>
            </a:br>
            <a:endParaRPr lang="en-US" dirty="0"/>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p:txBody>
          <a:bodyPr>
            <a:normAutofit/>
          </a:bodyPr>
          <a:lstStyle/>
          <a:p>
            <a:r>
              <a:rPr lang="en-US" dirty="0"/>
              <a:t>From Hartman et al 2001:</a:t>
            </a:r>
          </a:p>
          <a:p>
            <a:pPr lvl="1"/>
            <a:r>
              <a:rPr lang="en-US" dirty="0"/>
              <a:t>Gene interactions underlie buffering</a:t>
            </a:r>
          </a:p>
          <a:p>
            <a:pPr lvl="2"/>
            <a:r>
              <a:rPr lang="en-US" dirty="0"/>
              <a:t>the buffering of variation in one gene is most often due to a small number of other genes that function in the same biochemical process</a:t>
            </a:r>
          </a:p>
          <a:p>
            <a:pPr lvl="1"/>
            <a:endParaRPr lang="en-US" dirty="0"/>
          </a:p>
        </p:txBody>
      </p:sp>
    </p:spTree>
    <p:extLst>
      <p:ext uri="{BB962C8B-B14F-4D97-AF65-F5344CB8AC3E}">
        <p14:creationId xmlns:p14="http://schemas.microsoft.com/office/powerpoint/2010/main" val="2648495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146A-8CD7-350D-6452-EC66E903FF78}"/>
              </a:ext>
            </a:extLst>
          </p:cNvPr>
          <p:cNvSpPr>
            <a:spLocks noGrp="1"/>
          </p:cNvSpPr>
          <p:nvPr>
            <p:ph type="title"/>
          </p:nvPr>
        </p:nvSpPr>
        <p:spPr>
          <a:xfrm>
            <a:off x="0" y="164158"/>
            <a:ext cx="12192000" cy="1325563"/>
          </a:xfrm>
        </p:spPr>
        <p:txBody>
          <a:bodyPr>
            <a:normAutofit/>
          </a:bodyPr>
          <a:lstStyle/>
          <a:p>
            <a:r>
              <a:rPr lang="en-US" dirty="0"/>
              <a:t>Understand positive interactions biologically</a:t>
            </a:r>
            <a:br>
              <a:rPr lang="en-US" dirty="0"/>
            </a:br>
            <a:endParaRPr lang="en-US" dirty="0"/>
          </a:p>
        </p:txBody>
      </p:sp>
      <p:sp>
        <p:nvSpPr>
          <p:cNvPr id="3" name="Content Placeholder 2">
            <a:extLst>
              <a:ext uri="{FF2B5EF4-FFF2-40B4-BE49-F238E27FC236}">
                <a16:creationId xmlns:a16="http://schemas.microsoft.com/office/drawing/2014/main" id="{B5EAA94B-C95D-C707-E5AE-CFBD146B3DE9}"/>
              </a:ext>
            </a:extLst>
          </p:cNvPr>
          <p:cNvSpPr>
            <a:spLocks noGrp="1"/>
          </p:cNvSpPr>
          <p:nvPr>
            <p:ph idx="1"/>
          </p:nvPr>
        </p:nvSpPr>
        <p:spPr/>
        <p:txBody>
          <a:bodyPr>
            <a:normAutofit lnSpcReduction="10000"/>
          </a:bodyPr>
          <a:lstStyle/>
          <a:p>
            <a:r>
              <a:rPr lang="en-US" dirty="0"/>
              <a:t>From Hartman et al 2001:</a:t>
            </a:r>
          </a:p>
          <a:p>
            <a:pPr lvl="1"/>
            <a:r>
              <a:rPr lang="en-US" dirty="0"/>
              <a:t>Gene interactions underlie buffering</a:t>
            </a:r>
          </a:p>
          <a:p>
            <a:pPr lvl="2"/>
            <a:r>
              <a:rPr lang="en-US" dirty="0"/>
              <a:t>the buffering of variation in one gene is most often due to a small number of other genes that function in the same biochemical process</a:t>
            </a:r>
          </a:p>
          <a:p>
            <a:r>
              <a:rPr lang="en-US" dirty="0"/>
              <a:t>Collins et al 2007</a:t>
            </a:r>
          </a:p>
          <a:p>
            <a:pPr lvl="1"/>
            <a:r>
              <a:rPr lang="en-US" dirty="0"/>
              <a:t>if 2 proteins carry out common function, expect positive interaction b/c in context of 1</a:t>
            </a:r>
            <a:r>
              <a:rPr lang="en-US" baseline="30000" dirty="0"/>
              <a:t>st</a:t>
            </a:r>
            <a:r>
              <a:rPr lang="en-US" dirty="0"/>
              <a:t> deletion, 2</a:t>
            </a:r>
            <a:r>
              <a:rPr lang="en-US" baseline="30000" dirty="0"/>
              <a:t>nd</a:t>
            </a:r>
            <a:r>
              <a:rPr lang="en-US" dirty="0"/>
              <a:t> deletion incurs no additional cost</a:t>
            </a:r>
          </a:p>
          <a:p>
            <a:pPr lvl="1"/>
            <a:r>
              <a:rPr lang="en-US" dirty="0"/>
              <a:t>for genes encoding physically interacting proteins, interaction effects bimodal</a:t>
            </a:r>
          </a:p>
          <a:p>
            <a:pPr lvl="2"/>
            <a:r>
              <a:rPr lang="en-US" dirty="0"/>
              <a:t>positive interactions for proteins that function coherently</a:t>
            </a:r>
          </a:p>
          <a:p>
            <a:pPr lvl="2"/>
            <a:r>
              <a:rPr lang="en-US" dirty="0"/>
              <a:t>no genetic interaction for proteins that carry out distinct/opposing functions</a:t>
            </a:r>
          </a:p>
          <a:p>
            <a:pPr lvl="1"/>
            <a:r>
              <a:rPr lang="en-US" dirty="0"/>
              <a:t>﻿many cases where proteins cooperate with each other even when they do not physically interact</a:t>
            </a:r>
          </a:p>
          <a:p>
            <a:pPr lvl="1"/>
            <a:endParaRPr lang="en-US" dirty="0"/>
          </a:p>
          <a:p>
            <a:pPr lvl="1"/>
            <a:endParaRPr lang="en-US" dirty="0"/>
          </a:p>
        </p:txBody>
      </p:sp>
      <p:pic>
        <p:nvPicPr>
          <p:cNvPr id="5" name="Picture 4">
            <a:extLst>
              <a:ext uri="{FF2B5EF4-FFF2-40B4-BE49-F238E27FC236}">
                <a16:creationId xmlns:a16="http://schemas.microsoft.com/office/drawing/2014/main" id="{1E057BE1-FE0D-568C-ECD8-09580F224260}"/>
              </a:ext>
            </a:extLst>
          </p:cNvPr>
          <p:cNvPicPr>
            <a:picLocks noChangeAspect="1"/>
          </p:cNvPicPr>
          <p:nvPr/>
        </p:nvPicPr>
        <p:blipFill>
          <a:blip r:embed="rId2"/>
          <a:stretch>
            <a:fillRect/>
          </a:stretch>
        </p:blipFill>
        <p:spPr>
          <a:xfrm>
            <a:off x="9528352" y="826939"/>
            <a:ext cx="2230244" cy="1810053"/>
          </a:xfrm>
          <a:prstGeom prst="rect">
            <a:avLst/>
          </a:prstGeom>
        </p:spPr>
      </p:pic>
    </p:spTree>
    <p:extLst>
      <p:ext uri="{BB962C8B-B14F-4D97-AF65-F5344CB8AC3E}">
        <p14:creationId xmlns:p14="http://schemas.microsoft.com/office/powerpoint/2010/main" val="58231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5122A-045A-5E56-E663-05C43A300725}"/>
                  </a:ext>
                </a:extLst>
              </p:cNvPr>
              <p:cNvSpPr txBox="1"/>
              <p:nvPr/>
            </p:nvSpPr>
            <p:spPr>
              <a:xfrm>
                <a:off x="2263528" y="1127632"/>
                <a:ext cx="4188647" cy="29931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a14:m>
                <a:endParaRPr lang="en-US" dirty="0"/>
              </a:p>
            </p:txBody>
          </p:sp>
        </mc:Choice>
        <mc:Fallback xmlns="">
          <p:sp>
            <p:nvSpPr>
              <p:cNvPr id="4" name="TextBox 3">
                <a:extLst>
                  <a:ext uri="{FF2B5EF4-FFF2-40B4-BE49-F238E27FC236}">
                    <a16:creationId xmlns:a16="http://schemas.microsoft.com/office/drawing/2014/main" id="{02B5122A-045A-5E56-E663-05C43A300725}"/>
                  </a:ext>
                </a:extLst>
              </p:cNvPr>
              <p:cNvSpPr txBox="1">
                <a:spLocks noRot="1" noChangeAspect="1" noMove="1" noResize="1" noEditPoints="1" noAdjustHandles="1" noChangeArrowheads="1" noChangeShapeType="1" noTextEdit="1"/>
              </p:cNvSpPr>
              <p:nvPr/>
            </p:nvSpPr>
            <p:spPr>
              <a:xfrm>
                <a:off x="2263528" y="1127632"/>
                <a:ext cx="4188647" cy="299313"/>
              </a:xfrm>
              <a:prstGeom prst="rect">
                <a:avLst/>
              </a:prstGeom>
              <a:blipFill>
                <a:blip r:embed="rId2"/>
                <a:stretch>
                  <a:fillRect l="-1515" t="-8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6EDA9F-A8F5-7CCF-1DEB-D27FE04A6445}"/>
                  </a:ext>
                </a:extLst>
              </p:cNvPr>
              <p:cNvSpPr txBox="1"/>
              <p:nvPr/>
            </p:nvSpPr>
            <p:spPr>
              <a:xfrm>
                <a:off x="2263528" y="1690889"/>
                <a:ext cx="4106573" cy="299313"/>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a14:m>
                <a:r>
                  <a:rPr lang="en-US" b="0"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a14:m>
                <a:endParaRPr lang="en-US" dirty="0"/>
              </a:p>
            </p:txBody>
          </p:sp>
        </mc:Choice>
        <mc:Fallback xmlns="">
          <p:sp>
            <p:nvSpPr>
              <p:cNvPr id="5" name="TextBox 4">
                <a:extLst>
                  <a:ext uri="{FF2B5EF4-FFF2-40B4-BE49-F238E27FC236}">
                    <a16:creationId xmlns:a16="http://schemas.microsoft.com/office/drawing/2014/main" id="{9C6EDA9F-A8F5-7CCF-1DEB-D27FE04A6445}"/>
                  </a:ext>
                </a:extLst>
              </p:cNvPr>
              <p:cNvSpPr txBox="1">
                <a:spLocks noRot="1" noChangeAspect="1" noMove="1" noResize="1" noEditPoints="1" noAdjustHandles="1" noChangeArrowheads="1" noChangeShapeType="1" noTextEdit="1"/>
              </p:cNvSpPr>
              <p:nvPr/>
            </p:nvSpPr>
            <p:spPr>
              <a:xfrm>
                <a:off x="2263528" y="1690889"/>
                <a:ext cx="4106573" cy="299313"/>
              </a:xfrm>
              <a:prstGeom prst="rect">
                <a:avLst/>
              </a:prstGeom>
              <a:blipFill>
                <a:blip r:embed="rId3"/>
                <a:stretch>
                  <a:fillRect l="-2778" t="-4000" r="-61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4E992E-77F4-CA04-35B7-50F40AFB7593}"/>
                  </a:ext>
                </a:extLst>
              </p:cNvPr>
              <p:cNvSpPr txBox="1"/>
              <p:nvPr/>
            </p:nvSpPr>
            <p:spPr>
              <a:xfrm>
                <a:off x="2311073" y="2820366"/>
                <a:ext cx="183005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𝑖𝑗</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𝑘</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𝑖𝑗</m:t>
                          </m:r>
                        </m:sub>
                      </m:sSub>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p>
            </p:txBody>
          </p:sp>
        </mc:Choice>
        <mc:Fallback xmlns="">
          <p:sp>
            <p:nvSpPr>
              <p:cNvPr id="6" name="TextBox 5">
                <a:extLst>
                  <a:ext uri="{FF2B5EF4-FFF2-40B4-BE49-F238E27FC236}">
                    <a16:creationId xmlns:a16="http://schemas.microsoft.com/office/drawing/2014/main" id="{E94E992E-77F4-CA04-35B7-50F40AFB7593}"/>
                  </a:ext>
                </a:extLst>
              </p:cNvPr>
              <p:cNvSpPr txBox="1">
                <a:spLocks noRot="1" noChangeAspect="1" noMove="1" noResize="1" noEditPoints="1" noAdjustHandles="1" noChangeArrowheads="1" noChangeShapeType="1" noTextEdit="1"/>
              </p:cNvSpPr>
              <p:nvPr/>
            </p:nvSpPr>
            <p:spPr>
              <a:xfrm>
                <a:off x="2311073" y="2820366"/>
                <a:ext cx="1830053" cy="299313"/>
              </a:xfrm>
              <a:prstGeom prst="rect">
                <a:avLst/>
              </a:prstGeom>
              <a:blipFill>
                <a:blip r:embed="rId4"/>
                <a:stretch>
                  <a:fillRect l="-690" t="-4167" r="-690" b="-29167"/>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91A7B006-2B20-44F3-DD11-C5B0775F0D09}"/>
              </a:ext>
            </a:extLst>
          </p:cNvPr>
          <p:cNvGrpSpPr/>
          <p:nvPr/>
        </p:nvGrpSpPr>
        <p:grpSpPr>
          <a:xfrm>
            <a:off x="9036556" y="-867995"/>
            <a:ext cx="2964129" cy="2858061"/>
            <a:chOff x="8100725" y="1206188"/>
            <a:chExt cx="2964129" cy="2858061"/>
          </a:xfrm>
        </p:grpSpPr>
        <p:sp>
          <p:nvSpPr>
            <p:cNvPr id="15" name="Arc 14">
              <a:extLst>
                <a:ext uri="{FF2B5EF4-FFF2-40B4-BE49-F238E27FC236}">
                  <a16:creationId xmlns:a16="http://schemas.microsoft.com/office/drawing/2014/main" id="{6BEE796D-381D-C178-3F6E-B35835FA3349}"/>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Oval 6">
              <a:extLst>
                <a:ext uri="{FF2B5EF4-FFF2-40B4-BE49-F238E27FC236}">
                  <a16:creationId xmlns:a16="http://schemas.microsoft.com/office/drawing/2014/main" id="{4E9997B3-A7CD-A920-65EC-A14EFC4B42D0}"/>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7702FB-1F7C-0B8D-E166-4FC8AEFE1F31}"/>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a:extLst>
                    <a:ext uri="{FF2B5EF4-FFF2-40B4-BE49-F238E27FC236}">
                      <a16:creationId xmlns:a16="http://schemas.microsoft.com/office/drawing/2014/main" id="{187702FB-1F7C-0B8D-E166-4FC8AEFE1F31}"/>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5"/>
                  <a:stretch>
                    <a:fillRect b="-16667"/>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5C5E4313-38FC-E816-2629-654EF6055BCD}"/>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1D0CD9-9766-F9B4-F0B1-F13424BC1F4B}"/>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11" name="TextBox 10">
                  <a:extLst>
                    <a:ext uri="{FF2B5EF4-FFF2-40B4-BE49-F238E27FC236}">
                      <a16:creationId xmlns:a16="http://schemas.microsoft.com/office/drawing/2014/main" id="{561D0CD9-9766-F9B4-F0B1-F13424BC1F4B}"/>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6"/>
                  <a:stretch>
                    <a:fillRect b="-967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A20EFFC5-8D09-76E2-75F4-E8A2748376E8}"/>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c 13">
              <a:extLst>
                <a:ext uri="{FF2B5EF4-FFF2-40B4-BE49-F238E27FC236}">
                  <a16:creationId xmlns:a16="http://schemas.microsoft.com/office/drawing/2014/main" id="{EF25BEE3-362A-EE4A-35E7-3D7EFCA889CE}"/>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FA909224-77FB-429F-8199-0100129A8196}"/>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383110D5-3739-7EB7-126F-9B65BB05F158}"/>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B4BAE2-ADA6-6EB3-F19C-0E012B6EDB36}"/>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18" name="TextBox 17">
                  <a:extLst>
                    <a:ext uri="{FF2B5EF4-FFF2-40B4-BE49-F238E27FC236}">
                      <a16:creationId xmlns:a16="http://schemas.microsoft.com/office/drawing/2014/main" id="{77B4BAE2-ADA6-6EB3-F19C-0E012B6EDB36}"/>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C5649D-B0D2-DB77-BDA8-7C1F07BC866F}"/>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19" name="TextBox 18">
                  <a:extLst>
                    <a:ext uri="{FF2B5EF4-FFF2-40B4-BE49-F238E27FC236}">
                      <a16:creationId xmlns:a16="http://schemas.microsoft.com/office/drawing/2014/main" id="{53C5649D-B0D2-DB77-BDA8-7C1F07BC866F}"/>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34E5B3-BCF5-9CC3-3DE4-580F1E718F0B}"/>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20" name="TextBox 19">
                  <a:extLst>
                    <a:ext uri="{FF2B5EF4-FFF2-40B4-BE49-F238E27FC236}">
                      <a16:creationId xmlns:a16="http://schemas.microsoft.com/office/drawing/2014/main" id="{2434E5B3-BCF5-9CC3-3DE4-580F1E718F0B}"/>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9"/>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6D1456-833E-7633-14FC-2789137FADA8}"/>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21" name="TextBox 20">
                  <a:extLst>
                    <a:ext uri="{FF2B5EF4-FFF2-40B4-BE49-F238E27FC236}">
                      <a16:creationId xmlns:a16="http://schemas.microsoft.com/office/drawing/2014/main" id="{286D1456-833E-7633-14FC-2789137FADA8}"/>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74DBF37-F26B-0A22-C545-FDAF9565B86D}"/>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24" name="TextBox 23">
                  <a:extLst>
                    <a:ext uri="{FF2B5EF4-FFF2-40B4-BE49-F238E27FC236}">
                      <a16:creationId xmlns:a16="http://schemas.microsoft.com/office/drawing/2014/main" id="{774DBF37-F26B-0A22-C545-FDAF9565B86D}"/>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1"/>
                  <a:stretch>
                    <a:fillRect b="-9677"/>
                  </a:stretch>
                </a:blipFill>
              </p:spPr>
              <p:txBody>
                <a:bodyPr/>
                <a:lstStyle/>
                <a:p>
                  <a:r>
                    <a:rPr lang="en-US">
                      <a:noFill/>
                    </a:rPr>
                    <a:t> </a:t>
                  </a:r>
                </a:p>
              </p:txBody>
            </p:sp>
          </mc:Fallback>
        </mc:AlternateContent>
      </p:grpSp>
      <p:sp>
        <p:nvSpPr>
          <p:cNvPr id="25" name="TextBox 24">
            <a:extLst>
              <a:ext uri="{FF2B5EF4-FFF2-40B4-BE49-F238E27FC236}">
                <a16:creationId xmlns:a16="http://schemas.microsoft.com/office/drawing/2014/main" id="{BE6B5EE7-E311-85BF-B2C8-0D30E84411E0}"/>
              </a:ext>
            </a:extLst>
          </p:cNvPr>
          <p:cNvSpPr txBox="1"/>
          <p:nvPr/>
        </p:nvSpPr>
        <p:spPr>
          <a:xfrm>
            <a:off x="58470" y="2704180"/>
            <a:ext cx="1568253" cy="830997"/>
          </a:xfrm>
          <a:prstGeom prst="rect">
            <a:avLst/>
          </a:prstGeom>
          <a:noFill/>
        </p:spPr>
        <p:txBody>
          <a:bodyPr wrap="square" rtlCol="0">
            <a:spAutoFit/>
          </a:bodyPr>
          <a:lstStyle/>
          <a:p>
            <a:r>
              <a:rPr lang="en-US" sz="1200" dirty="0"/>
              <a:t>*all interactions (in </a:t>
            </a:r>
            <a:r>
              <a:rPr lang="en-US" sz="1200" dirty="0">
                <a:solidFill>
                  <a:schemeClr val="accent1"/>
                </a:solidFill>
              </a:rPr>
              <a:t>blue</a:t>
            </a:r>
            <a:r>
              <a:rPr lang="en-US" sz="1200" dirty="0"/>
              <a:t>) from crossing </a:t>
            </a:r>
            <a:r>
              <a:rPr lang="en-US" sz="1200" dirty="0" err="1"/>
              <a:t>dbl</a:t>
            </a:r>
            <a:r>
              <a:rPr lang="en-US" sz="1200" dirty="0"/>
              <a:t> mutant </a:t>
            </a:r>
            <a:r>
              <a:rPr lang="en-US" sz="1200" i="1" dirty="0" err="1"/>
              <a:t>ij</a:t>
            </a:r>
            <a:r>
              <a:rPr lang="en-US" sz="1200" dirty="0"/>
              <a:t> with single mutant </a:t>
            </a:r>
            <a:r>
              <a:rPr lang="en-US" sz="1200" i="1" dirty="0"/>
              <a:t>k</a:t>
            </a:r>
          </a:p>
        </p:txBody>
      </p:sp>
      <p:grpSp>
        <p:nvGrpSpPr>
          <p:cNvPr id="28" name="Group 27">
            <a:extLst>
              <a:ext uri="{FF2B5EF4-FFF2-40B4-BE49-F238E27FC236}">
                <a16:creationId xmlns:a16="http://schemas.microsoft.com/office/drawing/2014/main" id="{9A3D024C-C436-528A-C4D2-159D8E3CA488}"/>
              </a:ext>
            </a:extLst>
          </p:cNvPr>
          <p:cNvGrpSpPr/>
          <p:nvPr/>
        </p:nvGrpSpPr>
        <p:grpSpPr>
          <a:xfrm>
            <a:off x="8958383" y="1424933"/>
            <a:ext cx="2964129" cy="2858061"/>
            <a:chOff x="8100725" y="1206188"/>
            <a:chExt cx="2964129" cy="2858061"/>
          </a:xfrm>
        </p:grpSpPr>
        <p:sp>
          <p:nvSpPr>
            <p:cNvPr id="29" name="Arc 28">
              <a:extLst>
                <a:ext uri="{FF2B5EF4-FFF2-40B4-BE49-F238E27FC236}">
                  <a16:creationId xmlns:a16="http://schemas.microsoft.com/office/drawing/2014/main" id="{EC1019B7-CC20-6C99-C445-2877780FBB28}"/>
                </a:ext>
              </a:extLst>
            </p:cNvPr>
            <p:cNvSpPr/>
            <p:nvPr/>
          </p:nvSpPr>
          <p:spPr>
            <a:xfrm rot="7985765">
              <a:off x="8232235" y="1147275"/>
              <a:ext cx="2527021" cy="2644848"/>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0" name="Oval 29">
              <a:extLst>
                <a:ext uri="{FF2B5EF4-FFF2-40B4-BE49-F238E27FC236}">
                  <a16:creationId xmlns:a16="http://schemas.microsoft.com/office/drawing/2014/main" id="{F5446441-0DDF-4252-F4B2-C119DC8FE042}"/>
                </a:ext>
              </a:extLst>
            </p:cNvPr>
            <p:cNvSpPr>
              <a:spLocks noChangeAspect="1"/>
            </p:cNvSpPr>
            <p:nvPr/>
          </p:nvSpPr>
          <p:spPr>
            <a:xfrm>
              <a:off x="834887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5214C3-6526-414A-30A6-08550DF5E7C4}"/>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1" name="TextBox 30">
                  <a:extLst>
                    <a:ext uri="{FF2B5EF4-FFF2-40B4-BE49-F238E27FC236}">
                      <a16:creationId xmlns:a16="http://schemas.microsoft.com/office/drawing/2014/main" id="{025214C3-6526-414A-30A6-08550DF5E7C4}"/>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12"/>
                  <a:stretch>
                    <a:fillRect b="-13333"/>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BB66B5AD-E052-8EA9-8115-745A3437F0ED}"/>
                </a:ext>
              </a:extLst>
            </p:cNvPr>
            <p:cNvSpPr>
              <a:spLocks noChangeAspect="1"/>
            </p:cNvSpPr>
            <p:nvPr/>
          </p:nvSpPr>
          <p:spPr>
            <a:xfrm>
              <a:off x="9342645"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FCF126-7FEC-BAE4-3CA0-CEB90AB273B5}"/>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3AFCF126-7FEC-BAE4-3CA0-CEB90AB273B5}"/>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13"/>
                  <a:stretch>
                    <a:fillRect b="-937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5B707B05-BE3B-1B14-2C2A-D77B1B45D2CD}"/>
                </a:ext>
              </a:extLst>
            </p:cNvPr>
            <p:cNvSpPr>
              <a:spLocks noChangeAspect="1"/>
            </p:cNvSpPr>
            <p:nvPr/>
          </p:nvSpPr>
          <p:spPr>
            <a:xfrm>
              <a:off x="1033642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c 34">
              <a:extLst>
                <a:ext uri="{FF2B5EF4-FFF2-40B4-BE49-F238E27FC236}">
                  <a16:creationId xmlns:a16="http://schemas.microsoft.com/office/drawing/2014/main" id="{93DBAE84-D102-8BFA-C046-FDEBEA802AC8}"/>
                </a:ext>
              </a:extLst>
            </p:cNvPr>
            <p:cNvSpPr/>
            <p:nvPr/>
          </p:nvSpPr>
          <p:spPr>
            <a:xfrm rot="18877889">
              <a:off x="8564963" y="2826349"/>
              <a:ext cx="1010623" cy="1031749"/>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Arc 35">
              <a:extLst>
                <a:ext uri="{FF2B5EF4-FFF2-40B4-BE49-F238E27FC236}">
                  <a16:creationId xmlns:a16="http://schemas.microsoft.com/office/drawing/2014/main" id="{BDAFF20D-A6E3-EF1D-5249-43439376FB72}"/>
                </a:ext>
              </a:extLst>
            </p:cNvPr>
            <p:cNvSpPr/>
            <p:nvPr/>
          </p:nvSpPr>
          <p:spPr>
            <a:xfrm rot="8098124">
              <a:off x="9562821" y="2472724"/>
              <a:ext cx="1010623" cy="1031749"/>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7" name="Oval 36">
              <a:extLst>
                <a:ext uri="{FF2B5EF4-FFF2-40B4-BE49-F238E27FC236}">
                  <a16:creationId xmlns:a16="http://schemas.microsoft.com/office/drawing/2014/main" id="{3D6F4D6A-B9D6-0B39-98CA-3C342A6399B7}"/>
                </a:ext>
              </a:extLst>
            </p:cNvPr>
            <p:cNvSpPr/>
            <p:nvPr/>
          </p:nvSpPr>
          <p:spPr>
            <a:xfrm>
              <a:off x="8100725" y="2368070"/>
              <a:ext cx="2964129" cy="16961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413A71C-EB83-1773-F53F-0DF36B272870}"/>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solidFill>
                      <a:srgbClr val="FF0000"/>
                    </a:solidFill>
                  </a:endParaRPr>
                </a:p>
              </p:txBody>
            </p:sp>
          </mc:Choice>
          <mc:Fallback xmlns="">
            <p:sp>
              <p:nvSpPr>
                <p:cNvPr id="38" name="TextBox 37">
                  <a:extLst>
                    <a:ext uri="{FF2B5EF4-FFF2-40B4-BE49-F238E27FC236}">
                      <a16:creationId xmlns:a16="http://schemas.microsoft.com/office/drawing/2014/main" id="{C413A71C-EB83-1773-F53F-0DF36B272870}"/>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1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110FBB-57E8-2C1D-DFA9-7F6B7C066A4E}"/>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𝑒</m:t>
                            </m:r>
                          </m:e>
                          <m:sub>
                            <m:r>
                              <a:rPr lang="en-US" b="0" i="1" smtClean="0">
                                <a:solidFill>
                                  <a:srgbClr val="FF0000"/>
                                </a:solidFill>
                                <a:latin typeface="Cambria Math" panose="02040503050406030204" pitchFamily="18" charset="0"/>
                              </a:rPr>
                              <m:t>𝑖𝑗</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70110FBB-57E8-2C1D-DFA9-7F6B7C066A4E}"/>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15"/>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1623EBA-AFDA-13EB-F681-71CDF3EFE3DD}"/>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𝑗𝑘</m:t>
                            </m:r>
                          </m:sub>
                        </m:sSub>
                      </m:oMath>
                    </m:oMathPara>
                  </a14:m>
                  <a:endParaRPr lang="en-US" dirty="0">
                    <a:solidFill>
                      <a:srgbClr val="0070C0"/>
                    </a:solidFill>
                  </a:endParaRPr>
                </a:p>
              </p:txBody>
            </p:sp>
          </mc:Choice>
          <mc:Fallback xmlns="">
            <p:sp>
              <p:nvSpPr>
                <p:cNvPr id="40" name="TextBox 39">
                  <a:extLst>
                    <a:ext uri="{FF2B5EF4-FFF2-40B4-BE49-F238E27FC236}">
                      <a16:creationId xmlns:a16="http://schemas.microsoft.com/office/drawing/2014/main" id="{91623EBA-AFDA-13EB-F681-71CDF3EFE3DD}"/>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6"/>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D3D08D1-D193-EB70-71E8-D033764FA3F2}"/>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𝑖𝑘</m:t>
                            </m:r>
                          </m:sub>
                        </m:sSub>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ED3D08D1-D193-EB70-71E8-D033764FA3F2}"/>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8E9744-BEEA-A8F6-58AF-F24674BEA57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𝑖𝑗𝑘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C98E9744-BEEA-A8F6-58AF-F24674BEA579}"/>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8"/>
                  <a:stretch>
                    <a:fillRect b="-93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9237E9D-621B-AE6E-65EC-9114884AC93F}"/>
                  </a:ext>
                </a:extLst>
              </p:cNvPr>
              <p:cNvSpPr txBox="1"/>
              <p:nvPr/>
            </p:nvSpPr>
            <p:spPr>
              <a:xfrm>
                <a:off x="2317805" y="3445609"/>
                <a:ext cx="265527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4" name="TextBox 43">
                <a:extLst>
                  <a:ext uri="{FF2B5EF4-FFF2-40B4-BE49-F238E27FC236}">
                    <a16:creationId xmlns:a16="http://schemas.microsoft.com/office/drawing/2014/main" id="{A9237E9D-621B-AE6E-65EC-9114884AC93F}"/>
                  </a:ext>
                </a:extLst>
              </p:cNvPr>
              <p:cNvSpPr txBox="1">
                <a:spLocks noRot="1" noChangeAspect="1" noMove="1" noResize="1" noEditPoints="1" noAdjustHandles="1" noChangeArrowheads="1" noChangeShapeType="1" noTextEdit="1"/>
              </p:cNvSpPr>
              <p:nvPr/>
            </p:nvSpPr>
            <p:spPr>
              <a:xfrm>
                <a:off x="2317805" y="3445609"/>
                <a:ext cx="2655279" cy="299313"/>
              </a:xfrm>
              <a:prstGeom prst="rect">
                <a:avLst/>
              </a:prstGeom>
              <a:blipFill>
                <a:blip r:embed="rId19"/>
                <a:stretch>
                  <a:fillRect l="-952" t="-4167"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45F2594-70C1-F68D-8979-CF15E26EF2AC}"/>
                  </a:ext>
                </a:extLst>
              </p:cNvPr>
              <p:cNvSpPr txBox="1"/>
              <p:nvPr/>
            </p:nvSpPr>
            <p:spPr>
              <a:xfrm>
                <a:off x="2275448" y="3870222"/>
                <a:ext cx="276678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5" name="TextBox 44">
                <a:extLst>
                  <a:ext uri="{FF2B5EF4-FFF2-40B4-BE49-F238E27FC236}">
                    <a16:creationId xmlns:a16="http://schemas.microsoft.com/office/drawing/2014/main" id="{445F2594-70C1-F68D-8979-CF15E26EF2AC}"/>
                  </a:ext>
                </a:extLst>
              </p:cNvPr>
              <p:cNvSpPr txBox="1">
                <a:spLocks noRot="1" noChangeAspect="1" noMove="1" noResize="1" noEditPoints="1" noAdjustHandles="1" noChangeArrowheads="1" noChangeShapeType="1" noTextEdit="1"/>
              </p:cNvSpPr>
              <p:nvPr/>
            </p:nvSpPr>
            <p:spPr>
              <a:xfrm>
                <a:off x="2275448" y="3870222"/>
                <a:ext cx="2766783" cy="299313"/>
              </a:xfrm>
              <a:prstGeom prst="rect">
                <a:avLst/>
              </a:prstGeom>
              <a:blipFill>
                <a:blip r:embed="rId20"/>
                <a:stretch>
                  <a:fillRect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A688058-B372-8C7B-E102-47A151836123}"/>
                  </a:ext>
                </a:extLst>
              </p:cNvPr>
              <p:cNvSpPr txBox="1"/>
              <p:nvPr/>
            </p:nvSpPr>
            <p:spPr>
              <a:xfrm>
                <a:off x="2311073" y="4345808"/>
                <a:ext cx="2670603"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𝑖𝑗𝑘</m:t>
                          </m:r>
                        </m:sub>
                      </m:sSub>
                      <m:r>
                        <a:rPr lang="en-US"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xmlns="">
          <p:sp>
            <p:nvSpPr>
              <p:cNvPr id="46" name="TextBox 45">
                <a:extLst>
                  <a:ext uri="{FF2B5EF4-FFF2-40B4-BE49-F238E27FC236}">
                    <a16:creationId xmlns:a16="http://schemas.microsoft.com/office/drawing/2014/main" id="{8A688058-B372-8C7B-E102-47A151836123}"/>
                  </a:ext>
                </a:extLst>
              </p:cNvPr>
              <p:cNvSpPr txBox="1">
                <a:spLocks noRot="1" noChangeAspect="1" noMove="1" noResize="1" noEditPoints="1" noAdjustHandles="1" noChangeArrowheads="1" noChangeShapeType="1" noTextEdit="1"/>
              </p:cNvSpPr>
              <p:nvPr/>
            </p:nvSpPr>
            <p:spPr>
              <a:xfrm>
                <a:off x="2311073" y="4345808"/>
                <a:ext cx="2670603" cy="299313"/>
              </a:xfrm>
              <a:prstGeom prst="rect">
                <a:avLst/>
              </a:prstGeom>
              <a:blipFill>
                <a:blip r:embed="rId21"/>
                <a:stretch>
                  <a:fillRect l="-2358" t="-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2AE5AE4-C496-F357-41E2-642D299CE08D}"/>
                  </a:ext>
                </a:extLst>
              </p:cNvPr>
              <p:cNvSpPr txBox="1"/>
              <p:nvPr/>
            </p:nvSpPr>
            <p:spPr>
              <a:xfrm>
                <a:off x="2317805" y="5200836"/>
                <a:ext cx="2824299"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solidFill>
                    <a:schemeClr val="tx1"/>
                  </a:solidFill>
                </a:endParaRPr>
              </a:p>
            </p:txBody>
          </p:sp>
        </mc:Choice>
        <mc:Fallback xmlns="">
          <p:sp>
            <p:nvSpPr>
              <p:cNvPr id="47" name="TextBox 46">
                <a:extLst>
                  <a:ext uri="{FF2B5EF4-FFF2-40B4-BE49-F238E27FC236}">
                    <a16:creationId xmlns:a16="http://schemas.microsoft.com/office/drawing/2014/main" id="{62AE5AE4-C496-F357-41E2-642D299CE08D}"/>
                  </a:ext>
                </a:extLst>
              </p:cNvPr>
              <p:cNvSpPr txBox="1">
                <a:spLocks noRot="1" noChangeAspect="1" noMove="1" noResize="1" noEditPoints="1" noAdjustHandles="1" noChangeArrowheads="1" noChangeShapeType="1" noTextEdit="1"/>
              </p:cNvSpPr>
              <p:nvPr/>
            </p:nvSpPr>
            <p:spPr>
              <a:xfrm>
                <a:off x="2317805" y="5200836"/>
                <a:ext cx="2824299" cy="299313"/>
              </a:xfrm>
              <a:prstGeom prst="rect">
                <a:avLst/>
              </a:prstGeom>
              <a:blipFill>
                <a:blip r:embed="rId22"/>
                <a:stretch>
                  <a:fillRect l="-893" t="-4167" r="-893" b="-29167"/>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21547466-47E5-F398-91BE-F06FB4AF42E1}"/>
              </a:ext>
            </a:extLst>
          </p:cNvPr>
          <p:cNvSpPr/>
          <p:nvPr/>
        </p:nvSpPr>
        <p:spPr>
          <a:xfrm>
            <a:off x="2178706" y="2707291"/>
            <a:ext cx="2101933"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099454E-22D3-2476-0AA6-8E25D64CFCED}"/>
              </a:ext>
            </a:extLst>
          </p:cNvPr>
          <p:cNvSpPr/>
          <p:nvPr/>
        </p:nvSpPr>
        <p:spPr>
          <a:xfrm>
            <a:off x="2150051" y="992777"/>
            <a:ext cx="4385652"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749758E-9C6F-3C4A-8B3F-CA0D5CD993DD}"/>
                  </a:ext>
                </a:extLst>
              </p:cNvPr>
              <p:cNvSpPr txBox="1"/>
              <p:nvPr/>
            </p:nvSpPr>
            <p:spPr>
              <a:xfrm>
                <a:off x="0" y="23673"/>
                <a:ext cx="2861232" cy="523220"/>
              </a:xfrm>
              <a:prstGeom prst="rect">
                <a:avLst/>
              </a:prstGeom>
              <a:noFill/>
            </p:spPr>
            <p:txBody>
              <a:bodyPr wrap="none" rtlCol="0">
                <a:spAutoFit/>
              </a:bodyPr>
              <a:lstStyle/>
              <a:p>
                <a:r>
                  <a:rPr lang="en-US" sz="2800" dirty="0"/>
                  <a:t>the </a:t>
                </a:r>
                <a14:m>
                  <m:oMath xmlns:m="http://schemas.openxmlformats.org/officeDocument/2006/math">
                    <m:r>
                      <a:rPr lang="en-US" sz="2800" i="1" smtClean="0">
                        <a:latin typeface="Cambria Math" panose="02040503050406030204" pitchFamily="18" charset="0"/>
                        <a:ea typeface="Cambria Math" panose="02040503050406030204" pitchFamily="18" charset="0"/>
                      </a:rPr>
                      <m:t>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𝑆𝐺𝐴</m:t>
                    </m:r>
                  </m:oMath>
                </a14:m>
                <a:r>
                  <a:rPr lang="en-US" sz="2800" dirty="0"/>
                  <a:t> score</a:t>
                </a:r>
              </a:p>
            </p:txBody>
          </p:sp>
        </mc:Choice>
        <mc:Fallback xmlns="">
          <p:sp>
            <p:nvSpPr>
              <p:cNvPr id="50" name="TextBox 49">
                <a:extLst>
                  <a:ext uri="{FF2B5EF4-FFF2-40B4-BE49-F238E27FC236}">
                    <a16:creationId xmlns:a16="http://schemas.microsoft.com/office/drawing/2014/main" id="{2749758E-9C6F-3C4A-8B3F-CA0D5CD993DD}"/>
                  </a:ext>
                </a:extLst>
              </p:cNvPr>
              <p:cNvSpPr txBox="1">
                <a:spLocks noRot="1" noChangeAspect="1" noMove="1" noResize="1" noEditPoints="1" noAdjustHandles="1" noChangeArrowheads="1" noChangeShapeType="1" noTextEdit="1"/>
              </p:cNvSpPr>
              <p:nvPr/>
            </p:nvSpPr>
            <p:spPr>
              <a:xfrm>
                <a:off x="0" y="23673"/>
                <a:ext cx="2861232" cy="523220"/>
              </a:xfrm>
              <a:prstGeom prst="rect">
                <a:avLst/>
              </a:prstGeom>
              <a:blipFill>
                <a:blip r:embed="rId23"/>
                <a:stretch>
                  <a:fillRect l="-4867" t="-11628" r="-3540" b="-27907"/>
                </a:stretch>
              </a:blipFill>
            </p:spPr>
            <p:txBody>
              <a:bodyPr/>
              <a:lstStyle/>
              <a:p>
                <a:r>
                  <a:rPr lang="en-US">
                    <a:noFill/>
                  </a:rPr>
                  <a:t> </a:t>
                </a:r>
              </a:p>
            </p:txBody>
          </p:sp>
        </mc:Fallback>
      </mc:AlternateContent>
      <p:sp>
        <p:nvSpPr>
          <p:cNvPr id="51" name="Oval 50">
            <a:extLst>
              <a:ext uri="{FF2B5EF4-FFF2-40B4-BE49-F238E27FC236}">
                <a16:creationId xmlns:a16="http://schemas.microsoft.com/office/drawing/2014/main" id="{87F3A54B-9BD3-D4B2-F873-6A18B6712B86}"/>
              </a:ext>
            </a:extLst>
          </p:cNvPr>
          <p:cNvSpPr/>
          <p:nvPr/>
        </p:nvSpPr>
        <p:spPr>
          <a:xfrm>
            <a:off x="4501996" y="4310181"/>
            <a:ext cx="504609" cy="4047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Left Brace 51">
            <a:extLst>
              <a:ext uri="{FF2B5EF4-FFF2-40B4-BE49-F238E27FC236}">
                <a16:creationId xmlns:a16="http://schemas.microsoft.com/office/drawing/2014/main" id="{7B683BCE-AFD7-D5CA-DD03-F8CD9443B67C}"/>
              </a:ext>
            </a:extLst>
          </p:cNvPr>
          <p:cNvSpPr/>
          <p:nvPr/>
        </p:nvSpPr>
        <p:spPr>
          <a:xfrm rot="16200000">
            <a:off x="5292226" y="1246814"/>
            <a:ext cx="216610" cy="193914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D8AEEEE-3CD7-2DEC-1024-017ECE68C2DF}"/>
                  </a:ext>
                </a:extLst>
              </p:cNvPr>
              <p:cNvSpPr txBox="1"/>
              <p:nvPr/>
            </p:nvSpPr>
            <p:spPr>
              <a:xfrm>
                <a:off x="6558109" y="4433299"/>
                <a:ext cx="5754037" cy="2367764"/>
              </a:xfrm>
              <a:prstGeom prst="rect">
                <a:avLst/>
              </a:prstGeom>
              <a:noFill/>
            </p:spPr>
            <p:txBody>
              <a:bodyPr wrap="square" rtlCol="0">
                <a:spAutoFit/>
              </a:bodyPr>
              <a:lstStyle/>
              <a:p>
                <a:r>
                  <a:rPr lang="en-US" sz="1600" b="1" dirty="0"/>
                  <a:t>“we can solve for the </a:t>
                </a:r>
                <a:r>
                  <a:rPr lang="en-US" sz="1600" b="1" dirty="0" err="1"/>
                  <a:t>trigenic</a:t>
                </a:r>
                <a:r>
                  <a:rPr lang="en-US" sz="1600" b="1" dirty="0"/>
                  <a:t> interaction term from known quantities”</a:t>
                </a:r>
              </a:p>
              <a:p>
                <a:pPr marL="171450" indent="-171450">
                  <a:buFont typeface="Arial" panose="020B0604020202020204" pitchFamily="34" charset="0"/>
                  <a:buChar char="•"/>
                </a:pP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𝑒</m:t>
                        </m:r>
                      </m:e>
                      <m:sub>
                        <m:r>
                          <a:rPr lang="en-US" sz="1600" b="0" i="1" smtClean="0">
                            <a:solidFill>
                              <a:schemeClr val="tx1"/>
                            </a:solidFill>
                            <a:latin typeface="Cambria Math" panose="02040503050406030204" pitchFamily="18" charset="0"/>
                          </a:rPr>
                          <m:t>𝑖𝑗</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𝑘</m:t>
                        </m:r>
                      </m:sub>
                    </m:sSub>
                  </m:oMath>
                </a14:m>
                <a:r>
                  <a:rPr lang="en-US" sz="1600" dirty="0"/>
                  <a:t> is the genetic interaction score measured b/t </a:t>
                </a:r>
                <a:r>
                  <a:rPr lang="en-US" sz="1600" dirty="0" err="1"/>
                  <a:t>dbl</a:t>
                </a:r>
                <a:r>
                  <a:rPr lang="en-US" sz="1600" dirty="0"/>
                  <a:t> mutant query and an array k</a:t>
                </a:r>
              </a:p>
              <a:p>
                <a:pPr marL="171450" indent="-1714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r>
                          <a:rPr lang="en-US" sz="1600" b="0" i="1" smtClean="0">
                            <a:latin typeface="Cambria Math" panose="02040503050406030204" pitchFamily="18" charset="0"/>
                          </a:rPr>
                          <m:t>𝑖𝑘</m:t>
                        </m:r>
                      </m:sub>
                    </m:sSub>
                  </m:oMath>
                </a14:m>
                <a:r>
                  <a:rPr lang="en-US" sz="1600"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r>
                          <a:rPr lang="en-US" sz="1600" b="0" i="1" smtClean="0">
                            <a:latin typeface="Cambria Math" panose="02040503050406030204" pitchFamily="18" charset="0"/>
                          </a:rPr>
                          <m:t>𝑗𝑘</m:t>
                        </m:r>
                      </m:sub>
                    </m:sSub>
                  </m:oMath>
                </a14:m>
                <a:r>
                  <a:rPr lang="en-US" sz="1600" dirty="0"/>
                  <a:t> are genetic interaction scores obtained from accompanying single mutant control screens</a:t>
                </a:r>
              </a:p>
              <a:p>
                <a:pPr marL="171450" indent="-1714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𝑖</m:t>
                        </m:r>
                      </m:sub>
                    </m:sSub>
                  </m:oMath>
                </a14:m>
                <a:r>
                  <a:rPr lang="en-US" sz="1600" dirty="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𝑓</m:t>
                        </m:r>
                      </m:e>
                      <m:sub>
                        <m:r>
                          <a:rPr lang="en-US" sz="1600" b="0" i="1" smtClean="0">
                            <a:latin typeface="Cambria Math" panose="02040503050406030204" pitchFamily="18" charset="0"/>
                          </a:rPr>
                          <m:t>𝑗</m:t>
                        </m:r>
                      </m:sub>
                    </m:sSub>
                  </m:oMath>
                </a14:m>
                <a:r>
                  <a:rPr lang="en-US" sz="1600" dirty="0"/>
                  <a:t> are single mutant fitness estimates from a previous study (Costanzo et al 2016)</a:t>
                </a:r>
              </a:p>
              <a:p>
                <a:pPr marL="171450" indent="-171450">
                  <a:buFont typeface="Arial" panose="020B0604020202020204" pitchFamily="34" charset="0"/>
                  <a:buChar char="•"/>
                </a:pPr>
                <a:r>
                  <a:rPr lang="en-US" sz="1600" b="1" dirty="0" err="1"/>
                  <a:t>eqn</a:t>
                </a:r>
                <a:r>
                  <a:rPr lang="en-US" sz="1600" b="1" dirty="0"/>
                  <a:t> 2 and 3 contain measured quantities</a:t>
                </a:r>
              </a:p>
            </p:txBody>
          </p:sp>
        </mc:Choice>
        <mc:Fallback xmlns="">
          <p:sp>
            <p:nvSpPr>
              <p:cNvPr id="55" name="TextBox 54">
                <a:extLst>
                  <a:ext uri="{FF2B5EF4-FFF2-40B4-BE49-F238E27FC236}">
                    <a16:creationId xmlns:a16="http://schemas.microsoft.com/office/drawing/2014/main" id="{3D8AEEEE-3CD7-2DEC-1024-017ECE68C2DF}"/>
                  </a:ext>
                </a:extLst>
              </p:cNvPr>
              <p:cNvSpPr txBox="1">
                <a:spLocks noRot="1" noChangeAspect="1" noMove="1" noResize="1" noEditPoints="1" noAdjustHandles="1" noChangeArrowheads="1" noChangeShapeType="1" noTextEdit="1"/>
              </p:cNvSpPr>
              <p:nvPr/>
            </p:nvSpPr>
            <p:spPr>
              <a:xfrm>
                <a:off x="6558109" y="4433299"/>
                <a:ext cx="5754037" cy="2367764"/>
              </a:xfrm>
              <a:prstGeom prst="rect">
                <a:avLst/>
              </a:prstGeom>
              <a:blipFill>
                <a:blip r:embed="rId24"/>
                <a:stretch>
                  <a:fillRect l="-441" t="-532" b="-2128"/>
                </a:stretch>
              </a:blipFill>
            </p:spPr>
            <p:txBody>
              <a:bodyPr/>
              <a:lstStyle/>
              <a:p>
                <a:r>
                  <a:rPr lang="en-US">
                    <a:noFill/>
                  </a:rPr>
                  <a:t> </a:t>
                </a:r>
              </a:p>
            </p:txBody>
          </p:sp>
        </mc:Fallback>
      </mc:AlternateContent>
      <p:sp>
        <p:nvSpPr>
          <p:cNvPr id="56" name="Freeform 55">
            <a:extLst>
              <a:ext uri="{FF2B5EF4-FFF2-40B4-BE49-F238E27FC236}">
                <a16:creationId xmlns:a16="http://schemas.microsoft.com/office/drawing/2014/main" id="{78F5A9CA-BC7A-B4F8-015C-77E37B350A27}"/>
              </a:ext>
            </a:extLst>
          </p:cNvPr>
          <p:cNvSpPr/>
          <p:nvPr/>
        </p:nvSpPr>
        <p:spPr>
          <a:xfrm>
            <a:off x="5007429" y="2318656"/>
            <a:ext cx="475487" cy="2166257"/>
          </a:xfrm>
          <a:custGeom>
            <a:avLst/>
            <a:gdLst>
              <a:gd name="connsiteX0" fmla="*/ 0 w 475487"/>
              <a:gd name="connsiteY0" fmla="*/ 2166257 h 2166257"/>
              <a:gd name="connsiteX1" fmla="*/ 457200 w 475487"/>
              <a:gd name="connsiteY1" fmla="*/ 1143000 h 2166257"/>
              <a:gd name="connsiteX2" fmla="*/ 391885 w 475487"/>
              <a:gd name="connsiteY2" fmla="*/ 0 h 2166257"/>
              <a:gd name="connsiteX3" fmla="*/ 391885 w 475487"/>
              <a:gd name="connsiteY3" fmla="*/ 0 h 2166257"/>
              <a:gd name="connsiteX4" fmla="*/ 391885 w 475487"/>
              <a:gd name="connsiteY4" fmla="*/ 0 h 2166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487" h="2166257">
                <a:moveTo>
                  <a:pt x="0" y="2166257"/>
                </a:moveTo>
                <a:cubicBezTo>
                  <a:pt x="195943" y="1835150"/>
                  <a:pt x="391886" y="1504043"/>
                  <a:pt x="457200" y="1143000"/>
                </a:cubicBezTo>
                <a:cubicBezTo>
                  <a:pt x="522514" y="781957"/>
                  <a:pt x="391885" y="0"/>
                  <a:pt x="391885" y="0"/>
                </a:cubicBezTo>
                <a:lnTo>
                  <a:pt x="391885" y="0"/>
                </a:lnTo>
                <a:lnTo>
                  <a:pt x="39188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FF101A9-8B89-81A8-EE41-E5367F1092D2}"/>
                  </a:ext>
                </a:extLst>
              </p:cNvPr>
              <p:cNvSpPr txBox="1"/>
              <p:nvPr/>
            </p:nvSpPr>
            <p:spPr>
              <a:xfrm>
                <a:off x="2390661" y="5794456"/>
                <a:ext cx="2750240"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b="0" i="1" smtClean="0">
                          <a:latin typeface="Cambria Math" panose="02040503050406030204" pitchFamily="18" charset="0"/>
                        </a:rPr>
                        <m:t> </m:t>
                      </m:r>
                      <m:r>
                        <a:rPr lang="en-US" i="1" smtClean="0">
                          <a:solidFill>
                            <a:schemeClr val="tx1"/>
                          </a:solidFill>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𝑒</m:t>
                              </m:r>
                            </m:e>
                            <m:sub>
                              <m:r>
                                <a:rPr lang="en-US" b="0" i="1" smtClean="0">
                                  <a:solidFill>
                                    <a:schemeClr val="tx1"/>
                                  </a:solidFill>
                                  <a:latin typeface="Cambria Math" panose="02040503050406030204" pitchFamily="18" charset="0"/>
                                </a:rPr>
                                <m:t>𝑖𝑗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panose="02040503050406030204" pitchFamily="18" charset="0"/>
                            </a:rPr>
                            <m:t> − </m:t>
                          </m:r>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solidFill>
                    <a:schemeClr val="tx1"/>
                  </a:solidFill>
                </a:endParaRPr>
              </a:p>
            </p:txBody>
          </p:sp>
        </mc:Choice>
        <mc:Fallback xmlns="">
          <p:sp>
            <p:nvSpPr>
              <p:cNvPr id="57" name="TextBox 56">
                <a:extLst>
                  <a:ext uri="{FF2B5EF4-FFF2-40B4-BE49-F238E27FC236}">
                    <a16:creationId xmlns:a16="http://schemas.microsoft.com/office/drawing/2014/main" id="{1FF101A9-8B89-81A8-EE41-E5367F1092D2}"/>
                  </a:ext>
                </a:extLst>
              </p:cNvPr>
              <p:cNvSpPr txBox="1">
                <a:spLocks noRot="1" noChangeAspect="1" noMove="1" noResize="1" noEditPoints="1" noAdjustHandles="1" noChangeArrowheads="1" noChangeShapeType="1" noTextEdit="1"/>
              </p:cNvSpPr>
              <p:nvPr/>
            </p:nvSpPr>
            <p:spPr>
              <a:xfrm>
                <a:off x="2390661" y="5794456"/>
                <a:ext cx="2750240" cy="299313"/>
              </a:xfrm>
              <a:prstGeom prst="rect">
                <a:avLst/>
              </a:prstGeom>
              <a:blipFill>
                <a:blip r:embed="rId25"/>
                <a:stretch>
                  <a:fillRect l="-461" t="-8000" r="-922" b="-24000"/>
                </a:stretch>
              </a:blipFill>
            </p:spPr>
            <p:txBody>
              <a:bodyPr/>
              <a:lstStyle/>
              <a:p>
                <a:r>
                  <a:rPr lang="en-US">
                    <a:noFill/>
                  </a:rPr>
                  <a:t> </a:t>
                </a:r>
              </a:p>
            </p:txBody>
          </p:sp>
        </mc:Fallback>
      </mc:AlternateContent>
      <p:sp>
        <p:nvSpPr>
          <p:cNvPr id="58" name="Rectangle 57">
            <a:extLst>
              <a:ext uri="{FF2B5EF4-FFF2-40B4-BE49-F238E27FC236}">
                <a16:creationId xmlns:a16="http://schemas.microsoft.com/office/drawing/2014/main" id="{22A94A10-2041-38CA-BE6E-A76848925E24}"/>
              </a:ext>
            </a:extLst>
          </p:cNvPr>
          <p:cNvSpPr/>
          <p:nvPr/>
        </p:nvSpPr>
        <p:spPr>
          <a:xfrm>
            <a:off x="2314916" y="5676422"/>
            <a:ext cx="2886186" cy="5690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837684C-9007-4D97-1537-D8C8DCBA7F82}"/>
              </a:ext>
            </a:extLst>
          </p:cNvPr>
          <p:cNvSpPr txBox="1"/>
          <p:nvPr/>
        </p:nvSpPr>
        <p:spPr>
          <a:xfrm>
            <a:off x="1602974" y="1058108"/>
            <a:ext cx="442750" cy="369332"/>
          </a:xfrm>
          <a:prstGeom prst="rect">
            <a:avLst/>
          </a:prstGeom>
          <a:noFill/>
        </p:spPr>
        <p:txBody>
          <a:bodyPr wrap="none" rtlCol="0">
            <a:spAutoFit/>
          </a:bodyPr>
          <a:lstStyle/>
          <a:p>
            <a:r>
              <a:rPr lang="en-US" dirty="0"/>
              <a:t>(1)</a:t>
            </a:r>
          </a:p>
        </p:txBody>
      </p:sp>
      <p:sp>
        <p:nvSpPr>
          <p:cNvPr id="60" name="TextBox 59">
            <a:extLst>
              <a:ext uri="{FF2B5EF4-FFF2-40B4-BE49-F238E27FC236}">
                <a16:creationId xmlns:a16="http://schemas.microsoft.com/office/drawing/2014/main" id="{68C5D2A9-943F-BBE0-5948-0ABABA593CA7}"/>
              </a:ext>
            </a:extLst>
          </p:cNvPr>
          <p:cNvSpPr txBox="1"/>
          <p:nvPr/>
        </p:nvSpPr>
        <p:spPr>
          <a:xfrm>
            <a:off x="1628573" y="2820366"/>
            <a:ext cx="442750" cy="369332"/>
          </a:xfrm>
          <a:prstGeom prst="rect">
            <a:avLst/>
          </a:prstGeom>
          <a:noFill/>
        </p:spPr>
        <p:txBody>
          <a:bodyPr wrap="none" rtlCol="0">
            <a:spAutoFit/>
          </a:bodyPr>
          <a:lstStyle/>
          <a:p>
            <a:r>
              <a:rPr lang="en-US" dirty="0"/>
              <a:t>(2)</a:t>
            </a:r>
          </a:p>
        </p:txBody>
      </p:sp>
      <p:sp>
        <p:nvSpPr>
          <p:cNvPr id="61" name="TextBox 60">
            <a:extLst>
              <a:ext uri="{FF2B5EF4-FFF2-40B4-BE49-F238E27FC236}">
                <a16:creationId xmlns:a16="http://schemas.microsoft.com/office/drawing/2014/main" id="{3AE7D031-8C09-F9F2-0AE5-EDA8C453C197}"/>
              </a:ext>
            </a:extLst>
          </p:cNvPr>
          <p:cNvSpPr txBox="1"/>
          <p:nvPr/>
        </p:nvSpPr>
        <p:spPr>
          <a:xfrm>
            <a:off x="1669930" y="5776267"/>
            <a:ext cx="442750"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20372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10402143" cy="523220"/>
          </a:xfrm>
          <a:prstGeom prst="rect">
            <a:avLst/>
          </a:prstGeom>
          <a:noFill/>
        </p:spPr>
        <p:txBody>
          <a:bodyPr wrap="none" rtlCol="0">
            <a:spAutoFit/>
          </a:bodyPr>
          <a:lstStyle/>
          <a:p>
            <a:r>
              <a:rPr lang="en-US" sz="2800" dirty="0"/>
              <a:t>pairwise epistatic coefficients scaled by fitness of noninteracting gene?</a:t>
            </a:r>
          </a:p>
        </p:txBody>
      </p:sp>
      <p:grpSp>
        <p:nvGrpSpPr>
          <p:cNvPr id="22" name="Group 21">
            <a:extLst>
              <a:ext uri="{FF2B5EF4-FFF2-40B4-BE49-F238E27FC236}">
                <a16:creationId xmlns:a16="http://schemas.microsoft.com/office/drawing/2014/main" id="{D6CA1F5F-B8E4-6593-D313-72E76F80B9A9}"/>
              </a:ext>
            </a:extLst>
          </p:cNvPr>
          <p:cNvGrpSpPr/>
          <p:nvPr/>
        </p:nvGrpSpPr>
        <p:grpSpPr>
          <a:xfrm>
            <a:off x="1258143" y="1529617"/>
            <a:ext cx="9144000" cy="4267200"/>
            <a:chOff x="1258143" y="1426029"/>
            <a:chExt cx="9144000" cy="4267200"/>
          </a:xfrm>
        </p:grpSpPr>
        <p:pic>
          <p:nvPicPr>
            <p:cNvPr id="8" name="Picture 7">
              <a:extLst>
                <a:ext uri="{FF2B5EF4-FFF2-40B4-BE49-F238E27FC236}">
                  <a16:creationId xmlns:a16="http://schemas.microsoft.com/office/drawing/2014/main" id="{66D8E0E1-584F-BD66-A843-2A4AB1C9E106}"/>
                </a:ext>
              </a:extLst>
            </p:cNvPr>
            <p:cNvPicPr>
              <a:picLocks noChangeAspect="1"/>
            </p:cNvPicPr>
            <p:nvPr/>
          </p:nvPicPr>
          <p:blipFill>
            <a:blip r:embed="rId2"/>
            <a:stretch>
              <a:fillRect/>
            </a:stretch>
          </p:blipFill>
          <p:spPr>
            <a:xfrm>
              <a:off x="1258143" y="1426029"/>
              <a:ext cx="9144000" cy="4267200"/>
            </a:xfrm>
            <a:prstGeom prst="rect">
              <a:avLst/>
            </a:prstGeom>
          </p:spPr>
        </p:pic>
        <p:sp>
          <p:nvSpPr>
            <p:cNvPr id="13" name="Rectangle 12">
              <a:extLst>
                <a:ext uri="{FF2B5EF4-FFF2-40B4-BE49-F238E27FC236}">
                  <a16:creationId xmlns:a16="http://schemas.microsoft.com/office/drawing/2014/main" id="{29F87ADF-0BAD-B631-53B2-1419CB6DD594}"/>
                </a:ext>
              </a:extLst>
            </p:cNvPr>
            <p:cNvSpPr/>
            <p:nvPr/>
          </p:nvSpPr>
          <p:spPr>
            <a:xfrm>
              <a:off x="1258143" y="1426029"/>
              <a:ext cx="1207471" cy="2884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F81AF0C8-D02E-865E-CA0B-6ADFDBF62C7C}"/>
              </a:ext>
            </a:extLst>
          </p:cNvPr>
          <p:cNvSpPr txBox="1"/>
          <p:nvPr/>
        </p:nvSpPr>
        <p:spPr>
          <a:xfrm>
            <a:off x="0" y="838200"/>
            <a:ext cx="4558043"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t>their verbal derivation of their formula</a:t>
            </a:r>
          </a:p>
        </p:txBody>
      </p:sp>
      <p:sp>
        <p:nvSpPr>
          <p:cNvPr id="62" name="TextBox 61">
            <a:extLst>
              <a:ext uri="{FF2B5EF4-FFF2-40B4-BE49-F238E27FC236}">
                <a16:creationId xmlns:a16="http://schemas.microsoft.com/office/drawing/2014/main" id="{9230D823-27A6-8EFC-B6D1-130CCE12C3FE}"/>
              </a:ext>
            </a:extLst>
          </p:cNvPr>
          <p:cNvSpPr txBox="1"/>
          <p:nvPr/>
        </p:nvSpPr>
        <p:spPr>
          <a:xfrm>
            <a:off x="0" y="6115338"/>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conclusion: combining multiplicative and additive scales at the pairwise interaction level creates strange </a:t>
            </a:r>
            <a:r>
              <a:rPr lang="en-US" sz="2000" dirty="0" err="1"/>
              <a:t>scalings</a:t>
            </a:r>
            <a:r>
              <a:rPr lang="en-US" sz="2000" dirty="0"/>
              <a:t> for higher-order dependencies?</a:t>
            </a:r>
          </a:p>
        </p:txBody>
      </p:sp>
    </p:spTree>
    <p:extLst>
      <p:ext uri="{BB962C8B-B14F-4D97-AF65-F5344CB8AC3E}">
        <p14:creationId xmlns:p14="http://schemas.microsoft.com/office/powerpoint/2010/main" val="277571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B5122A-045A-5E56-E663-05C43A300725}"/>
                  </a:ext>
                </a:extLst>
              </p:cNvPr>
              <p:cNvSpPr txBox="1"/>
              <p:nvPr/>
            </p:nvSpPr>
            <p:spPr>
              <a:xfrm>
                <a:off x="1230537" y="1105483"/>
                <a:ext cx="243483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4" name="TextBox 3">
                <a:extLst>
                  <a:ext uri="{FF2B5EF4-FFF2-40B4-BE49-F238E27FC236}">
                    <a16:creationId xmlns:a16="http://schemas.microsoft.com/office/drawing/2014/main" id="{02B5122A-045A-5E56-E663-05C43A300725}"/>
                  </a:ext>
                </a:extLst>
              </p:cNvPr>
              <p:cNvSpPr txBox="1">
                <a:spLocks noRot="1" noChangeAspect="1" noMove="1" noResize="1" noEditPoints="1" noAdjustHandles="1" noChangeArrowheads="1" noChangeShapeType="1" noTextEdit="1"/>
              </p:cNvSpPr>
              <p:nvPr/>
            </p:nvSpPr>
            <p:spPr>
              <a:xfrm>
                <a:off x="1230537" y="1105483"/>
                <a:ext cx="2434834" cy="299313"/>
              </a:xfrm>
              <a:prstGeom prst="rect">
                <a:avLst/>
              </a:prstGeom>
              <a:blipFill>
                <a:blip r:embed="rId2"/>
                <a:stretch>
                  <a:fillRect l="-2591" r="-1036" b="-28000"/>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91A7B006-2B20-44F3-DD11-C5B0775F0D09}"/>
              </a:ext>
            </a:extLst>
          </p:cNvPr>
          <p:cNvGrpSpPr/>
          <p:nvPr/>
        </p:nvGrpSpPr>
        <p:grpSpPr>
          <a:xfrm>
            <a:off x="9036556" y="-867995"/>
            <a:ext cx="2964129" cy="2858061"/>
            <a:chOff x="8100725" y="1206188"/>
            <a:chExt cx="2964129" cy="2858061"/>
          </a:xfrm>
        </p:grpSpPr>
        <p:sp>
          <p:nvSpPr>
            <p:cNvPr id="15" name="Arc 14">
              <a:extLst>
                <a:ext uri="{FF2B5EF4-FFF2-40B4-BE49-F238E27FC236}">
                  <a16:creationId xmlns:a16="http://schemas.microsoft.com/office/drawing/2014/main" id="{6BEE796D-381D-C178-3F6E-B35835FA3349}"/>
                </a:ext>
              </a:extLst>
            </p:cNvPr>
            <p:cNvSpPr/>
            <p:nvPr/>
          </p:nvSpPr>
          <p:spPr>
            <a:xfrm rot="7985765">
              <a:off x="8232235" y="1147275"/>
              <a:ext cx="2527021" cy="264484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Oval 6">
              <a:extLst>
                <a:ext uri="{FF2B5EF4-FFF2-40B4-BE49-F238E27FC236}">
                  <a16:creationId xmlns:a16="http://schemas.microsoft.com/office/drawing/2014/main" id="{4E9997B3-A7CD-A920-65EC-A14EFC4B42D0}"/>
                </a:ext>
              </a:extLst>
            </p:cNvPr>
            <p:cNvSpPr>
              <a:spLocks noChangeAspect="1"/>
            </p:cNvSpPr>
            <p:nvPr/>
          </p:nvSpPr>
          <p:spPr>
            <a:xfrm>
              <a:off x="834887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7702FB-1F7C-0B8D-E166-4FC8AEFE1F31}"/>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a:extLst>
                    <a:ext uri="{FF2B5EF4-FFF2-40B4-BE49-F238E27FC236}">
                      <a16:creationId xmlns:a16="http://schemas.microsoft.com/office/drawing/2014/main" id="{187702FB-1F7C-0B8D-E166-4FC8AEFE1F31}"/>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3"/>
                  <a:stretch>
                    <a:fillRect b="-16667"/>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5C5E4313-38FC-E816-2629-654EF6055BCD}"/>
                </a:ext>
              </a:extLst>
            </p:cNvPr>
            <p:cNvSpPr>
              <a:spLocks noChangeAspect="1"/>
            </p:cNvSpPr>
            <p:nvPr/>
          </p:nvSpPr>
          <p:spPr>
            <a:xfrm>
              <a:off x="9342645"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1D0CD9-9766-F9B4-F0B1-F13424BC1F4B}"/>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oMath>
                    </m:oMathPara>
                  </a14:m>
                  <a:endParaRPr lang="en-US" dirty="0"/>
                </a:p>
              </p:txBody>
            </p:sp>
          </mc:Choice>
          <mc:Fallback xmlns="">
            <p:sp>
              <p:nvSpPr>
                <p:cNvPr id="11" name="TextBox 10">
                  <a:extLst>
                    <a:ext uri="{FF2B5EF4-FFF2-40B4-BE49-F238E27FC236}">
                      <a16:creationId xmlns:a16="http://schemas.microsoft.com/office/drawing/2014/main" id="{561D0CD9-9766-F9B4-F0B1-F13424BC1F4B}"/>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4"/>
                  <a:stretch>
                    <a:fillRect b="-967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A20EFFC5-8D09-76E2-75F4-E8A2748376E8}"/>
                </a:ext>
              </a:extLst>
            </p:cNvPr>
            <p:cNvSpPr>
              <a:spLocks noChangeAspect="1"/>
            </p:cNvSpPr>
            <p:nvPr/>
          </p:nvSpPr>
          <p:spPr>
            <a:xfrm>
              <a:off x="10336420" y="2938483"/>
              <a:ext cx="457200" cy="438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c 13">
              <a:extLst>
                <a:ext uri="{FF2B5EF4-FFF2-40B4-BE49-F238E27FC236}">
                  <a16:creationId xmlns:a16="http://schemas.microsoft.com/office/drawing/2014/main" id="{EF25BEE3-362A-EE4A-35E7-3D7EFCA889CE}"/>
                </a:ext>
              </a:extLst>
            </p:cNvPr>
            <p:cNvSpPr/>
            <p:nvPr/>
          </p:nvSpPr>
          <p:spPr>
            <a:xfrm rot="18877889">
              <a:off x="8564963" y="2826349"/>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a:extLst>
                <a:ext uri="{FF2B5EF4-FFF2-40B4-BE49-F238E27FC236}">
                  <a16:creationId xmlns:a16="http://schemas.microsoft.com/office/drawing/2014/main" id="{FA909224-77FB-429F-8199-0100129A8196}"/>
                </a:ext>
              </a:extLst>
            </p:cNvPr>
            <p:cNvSpPr/>
            <p:nvPr/>
          </p:nvSpPr>
          <p:spPr>
            <a:xfrm rot="8098124">
              <a:off x="9562821" y="2472724"/>
              <a:ext cx="1010623" cy="103174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383110D5-3739-7EB7-126F-9B65BB05F158}"/>
                </a:ext>
              </a:extLst>
            </p:cNvPr>
            <p:cNvSpPr/>
            <p:nvPr/>
          </p:nvSpPr>
          <p:spPr>
            <a:xfrm>
              <a:off x="8100725" y="2368070"/>
              <a:ext cx="2964129" cy="1696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7B4BAE2-ADA6-6EB3-F19C-0E012B6EDB36}"/>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oMath>
                    </m:oMathPara>
                  </a14:m>
                  <a:endParaRPr lang="en-US" dirty="0"/>
                </a:p>
              </p:txBody>
            </p:sp>
          </mc:Choice>
          <mc:Fallback xmlns="">
            <p:sp>
              <p:nvSpPr>
                <p:cNvPr id="18" name="TextBox 17">
                  <a:extLst>
                    <a:ext uri="{FF2B5EF4-FFF2-40B4-BE49-F238E27FC236}">
                      <a16:creationId xmlns:a16="http://schemas.microsoft.com/office/drawing/2014/main" id="{77B4BAE2-ADA6-6EB3-F19C-0E012B6EDB36}"/>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3C5649D-B0D2-DB77-BDA8-7C1F07BC866F}"/>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oMath>
                    </m:oMathPara>
                  </a14:m>
                  <a:endParaRPr lang="en-US" dirty="0"/>
                </a:p>
              </p:txBody>
            </p:sp>
          </mc:Choice>
          <mc:Fallback xmlns="">
            <p:sp>
              <p:nvSpPr>
                <p:cNvPr id="19" name="TextBox 18">
                  <a:extLst>
                    <a:ext uri="{FF2B5EF4-FFF2-40B4-BE49-F238E27FC236}">
                      <a16:creationId xmlns:a16="http://schemas.microsoft.com/office/drawing/2014/main" id="{53C5649D-B0D2-DB77-BDA8-7C1F07BC866F}"/>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6"/>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434E5B3-BCF5-9CC3-3DE4-580F1E718F0B}"/>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oMath>
                    </m:oMathPara>
                  </a14:m>
                  <a:endParaRPr lang="en-US" dirty="0"/>
                </a:p>
              </p:txBody>
            </p:sp>
          </mc:Choice>
          <mc:Fallback xmlns="">
            <p:sp>
              <p:nvSpPr>
                <p:cNvPr id="20" name="TextBox 19">
                  <a:extLst>
                    <a:ext uri="{FF2B5EF4-FFF2-40B4-BE49-F238E27FC236}">
                      <a16:creationId xmlns:a16="http://schemas.microsoft.com/office/drawing/2014/main" id="{2434E5B3-BCF5-9CC3-3DE4-580F1E718F0B}"/>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7"/>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6D1456-833E-7633-14FC-2789137FADA8}"/>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oMath>
                    </m:oMathPara>
                  </a14:m>
                  <a:endParaRPr lang="en-US" dirty="0"/>
                </a:p>
              </p:txBody>
            </p:sp>
          </mc:Choice>
          <mc:Fallback xmlns="">
            <p:sp>
              <p:nvSpPr>
                <p:cNvPr id="21" name="TextBox 20">
                  <a:extLst>
                    <a:ext uri="{FF2B5EF4-FFF2-40B4-BE49-F238E27FC236}">
                      <a16:creationId xmlns:a16="http://schemas.microsoft.com/office/drawing/2014/main" id="{286D1456-833E-7633-14FC-2789137FADA8}"/>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74DBF37-F26B-0A22-C545-FDAF9565B86D}"/>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oMath>
                    </m:oMathPara>
                  </a14:m>
                  <a:endParaRPr lang="en-US" dirty="0"/>
                </a:p>
              </p:txBody>
            </p:sp>
          </mc:Choice>
          <mc:Fallback xmlns="">
            <p:sp>
              <p:nvSpPr>
                <p:cNvPr id="24" name="TextBox 23">
                  <a:extLst>
                    <a:ext uri="{FF2B5EF4-FFF2-40B4-BE49-F238E27FC236}">
                      <a16:creationId xmlns:a16="http://schemas.microsoft.com/office/drawing/2014/main" id="{774DBF37-F26B-0A22-C545-FDAF9565B86D}"/>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9"/>
                  <a:stretch>
                    <a:fillRect b="-9677"/>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9A3D024C-C436-528A-C4D2-159D8E3CA488}"/>
              </a:ext>
            </a:extLst>
          </p:cNvPr>
          <p:cNvGrpSpPr/>
          <p:nvPr/>
        </p:nvGrpSpPr>
        <p:grpSpPr>
          <a:xfrm>
            <a:off x="8958383" y="1424933"/>
            <a:ext cx="2964129" cy="2858061"/>
            <a:chOff x="8100725" y="1206188"/>
            <a:chExt cx="2964129" cy="2858061"/>
          </a:xfrm>
        </p:grpSpPr>
        <p:sp>
          <p:nvSpPr>
            <p:cNvPr id="29" name="Arc 28">
              <a:extLst>
                <a:ext uri="{FF2B5EF4-FFF2-40B4-BE49-F238E27FC236}">
                  <a16:creationId xmlns:a16="http://schemas.microsoft.com/office/drawing/2014/main" id="{EC1019B7-CC20-6C99-C445-2877780FBB28}"/>
                </a:ext>
              </a:extLst>
            </p:cNvPr>
            <p:cNvSpPr/>
            <p:nvPr/>
          </p:nvSpPr>
          <p:spPr>
            <a:xfrm rot="7985765">
              <a:off x="8232235" y="1147275"/>
              <a:ext cx="2527021" cy="2644848"/>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0" name="Oval 29">
              <a:extLst>
                <a:ext uri="{FF2B5EF4-FFF2-40B4-BE49-F238E27FC236}">
                  <a16:creationId xmlns:a16="http://schemas.microsoft.com/office/drawing/2014/main" id="{F5446441-0DDF-4252-F4B2-C119DC8FE042}"/>
                </a:ext>
              </a:extLst>
            </p:cNvPr>
            <p:cNvSpPr>
              <a:spLocks noChangeAspect="1"/>
            </p:cNvSpPr>
            <p:nvPr/>
          </p:nvSpPr>
          <p:spPr>
            <a:xfrm>
              <a:off x="834887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25214C3-6526-414A-30A6-08550DF5E7C4}"/>
                    </a:ext>
                  </a:extLst>
                </p:cNvPr>
                <p:cNvSpPr txBox="1"/>
                <p:nvPr/>
              </p:nvSpPr>
              <p:spPr>
                <a:xfrm>
                  <a:off x="8352413" y="2936070"/>
                  <a:ext cx="402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𝑖</m:t>
                            </m:r>
                          </m:sub>
                        </m:sSub>
                      </m:oMath>
                    </m:oMathPara>
                  </a14:m>
                  <a:endParaRPr lang="en-US" dirty="0">
                    <a:solidFill>
                      <a:srgbClr val="FF0000"/>
                    </a:solidFill>
                  </a:endParaRPr>
                </a:p>
              </p:txBody>
            </p:sp>
          </mc:Choice>
          <mc:Fallback xmlns="">
            <p:sp>
              <p:nvSpPr>
                <p:cNvPr id="31" name="TextBox 30">
                  <a:extLst>
                    <a:ext uri="{FF2B5EF4-FFF2-40B4-BE49-F238E27FC236}">
                      <a16:creationId xmlns:a16="http://schemas.microsoft.com/office/drawing/2014/main" id="{025214C3-6526-414A-30A6-08550DF5E7C4}"/>
                    </a:ext>
                  </a:extLst>
                </p:cNvPr>
                <p:cNvSpPr txBox="1">
                  <a:spLocks noRot="1" noChangeAspect="1" noMove="1" noResize="1" noEditPoints="1" noAdjustHandles="1" noChangeArrowheads="1" noChangeShapeType="1" noTextEdit="1"/>
                </p:cNvSpPr>
                <p:nvPr/>
              </p:nvSpPr>
              <p:spPr>
                <a:xfrm>
                  <a:off x="8352413" y="2936070"/>
                  <a:ext cx="402803" cy="369332"/>
                </a:xfrm>
                <a:prstGeom prst="rect">
                  <a:avLst/>
                </a:prstGeom>
                <a:blipFill>
                  <a:blip r:embed="rId10"/>
                  <a:stretch>
                    <a:fillRect b="-13333"/>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BB66B5AD-E052-8EA9-8115-745A3437F0ED}"/>
                </a:ext>
              </a:extLst>
            </p:cNvPr>
            <p:cNvSpPr>
              <a:spLocks noChangeAspect="1"/>
            </p:cNvSpPr>
            <p:nvPr/>
          </p:nvSpPr>
          <p:spPr>
            <a:xfrm>
              <a:off x="9342645"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FCF126-7FEC-BAE4-3CA0-CEB90AB273B5}"/>
                    </a:ext>
                  </a:extLst>
                </p:cNvPr>
                <p:cNvSpPr txBox="1"/>
                <p:nvPr/>
              </p:nvSpPr>
              <p:spPr>
                <a:xfrm>
                  <a:off x="9370415" y="2938696"/>
                  <a:ext cx="412997"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𝑗</m:t>
                            </m:r>
                          </m:sub>
                        </m:sSub>
                      </m:oMath>
                    </m:oMathPara>
                  </a14:m>
                  <a:endParaRPr lang="en-US" dirty="0">
                    <a:solidFill>
                      <a:srgbClr val="FF0000"/>
                    </a:solidFill>
                  </a:endParaRPr>
                </a:p>
              </p:txBody>
            </p:sp>
          </mc:Choice>
          <mc:Fallback xmlns="">
            <p:sp>
              <p:nvSpPr>
                <p:cNvPr id="33" name="TextBox 32">
                  <a:extLst>
                    <a:ext uri="{FF2B5EF4-FFF2-40B4-BE49-F238E27FC236}">
                      <a16:creationId xmlns:a16="http://schemas.microsoft.com/office/drawing/2014/main" id="{3AFCF126-7FEC-BAE4-3CA0-CEB90AB273B5}"/>
                    </a:ext>
                  </a:extLst>
                </p:cNvPr>
                <p:cNvSpPr txBox="1">
                  <a:spLocks noRot="1" noChangeAspect="1" noMove="1" noResize="1" noEditPoints="1" noAdjustHandles="1" noChangeArrowheads="1" noChangeShapeType="1" noTextEdit="1"/>
                </p:cNvSpPr>
                <p:nvPr/>
              </p:nvSpPr>
              <p:spPr>
                <a:xfrm>
                  <a:off x="9370415" y="2938696"/>
                  <a:ext cx="412997" cy="391646"/>
                </a:xfrm>
                <a:prstGeom prst="rect">
                  <a:avLst/>
                </a:prstGeom>
                <a:blipFill>
                  <a:blip r:embed="rId11"/>
                  <a:stretch>
                    <a:fillRect b="-937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5B707B05-BE3B-1B14-2C2A-D77B1B45D2CD}"/>
                </a:ext>
              </a:extLst>
            </p:cNvPr>
            <p:cNvSpPr>
              <a:spLocks noChangeAspect="1"/>
            </p:cNvSpPr>
            <p:nvPr/>
          </p:nvSpPr>
          <p:spPr>
            <a:xfrm>
              <a:off x="10336420" y="2938483"/>
              <a:ext cx="457200" cy="4381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c 34">
              <a:extLst>
                <a:ext uri="{FF2B5EF4-FFF2-40B4-BE49-F238E27FC236}">
                  <a16:creationId xmlns:a16="http://schemas.microsoft.com/office/drawing/2014/main" id="{93DBAE84-D102-8BFA-C046-FDEBEA802AC8}"/>
                </a:ext>
              </a:extLst>
            </p:cNvPr>
            <p:cNvSpPr/>
            <p:nvPr/>
          </p:nvSpPr>
          <p:spPr>
            <a:xfrm rot="18877889">
              <a:off x="8564963" y="2826349"/>
              <a:ext cx="1010623" cy="1031749"/>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Arc 35">
              <a:extLst>
                <a:ext uri="{FF2B5EF4-FFF2-40B4-BE49-F238E27FC236}">
                  <a16:creationId xmlns:a16="http://schemas.microsoft.com/office/drawing/2014/main" id="{BDAFF20D-A6E3-EF1D-5249-43439376FB72}"/>
                </a:ext>
              </a:extLst>
            </p:cNvPr>
            <p:cNvSpPr/>
            <p:nvPr/>
          </p:nvSpPr>
          <p:spPr>
            <a:xfrm rot="8098124">
              <a:off x="9562821" y="2472724"/>
              <a:ext cx="1010623" cy="1031749"/>
            </a:xfrm>
            <a:prstGeom prst="arc">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0070C0"/>
                </a:solidFill>
              </a:endParaRPr>
            </a:p>
          </p:txBody>
        </p:sp>
        <p:sp>
          <p:nvSpPr>
            <p:cNvPr id="37" name="Oval 36">
              <a:extLst>
                <a:ext uri="{FF2B5EF4-FFF2-40B4-BE49-F238E27FC236}">
                  <a16:creationId xmlns:a16="http://schemas.microsoft.com/office/drawing/2014/main" id="{3D6F4D6A-B9D6-0B39-98CA-3C342A6399B7}"/>
                </a:ext>
              </a:extLst>
            </p:cNvPr>
            <p:cNvSpPr/>
            <p:nvPr/>
          </p:nvSpPr>
          <p:spPr>
            <a:xfrm>
              <a:off x="8100725" y="2368070"/>
              <a:ext cx="2964129" cy="16961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413A71C-EB83-1773-F53F-0DF36B272870}"/>
                    </a:ext>
                  </a:extLst>
                </p:cNvPr>
                <p:cNvSpPr txBox="1"/>
                <p:nvPr/>
              </p:nvSpPr>
              <p:spPr>
                <a:xfrm>
                  <a:off x="10364582" y="2947625"/>
                  <a:ext cx="4452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𝑓</m:t>
                            </m:r>
                          </m:e>
                          <m:sub>
                            <m:r>
                              <a:rPr lang="en-US" b="0" i="1" smtClean="0">
                                <a:solidFill>
                                  <a:srgbClr val="FF0000"/>
                                </a:solidFill>
                                <a:latin typeface="Cambria Math" panose="02040503050406030204" pitchFamily="18" charset="0"/>
                              </a:rPr>
                              <m:t>𝑘</m:t>
                            </m:r>
                          </m:sub>
                        </m:sSub>
                      </m:oMath>
                    </m:oMathPara>
                  </a14:m>
                  <a:endParaRPr lang="en-US" dirty="0">
                    <a:solidFill>
                      <a:srgbClr val="FF0000"/>
                    </a:solidFill>
                  </a:endParaRPr>
                </a:p>
              </p:txBody>
            </p:sp>
          </mc:Choice>
          <mc:Fallback xmlns="">
            <p:sp>
              <p:nvSpPr>
                <p:cNvPr id="38" name="TextBox 37">
                  <a:extLst>
                    <a:ext uri="{FF2B5EF4-FFF2-40B4-BE49-F238E27FC236}">
                      <a16:creationId xmlns:a16="http://schemas.microsoft.com/office/drawing/2014/main" id="{C413A71C-EB83-1773-F53F-0DF36B272870}"/>
                    </a:ext>
                  </a:extLst>
                </p:cNvPr>
                <p:cNvSpPr txBox="1">
                  <a:spLocks noRot="1" noChangeAspect="1" noMove="1" noResize="1" noEditPoints="1" noAdjustHandles="1" noChangeArrowheads="1" noChangeShapeType="1" noTextEdit="1"/>
                </p:cNvSpPr>
                <p:nvPr/>
              </p:nvSpPr>
              <p:spPr>
                <a:xfrm>
                  <a:off x="10364582" y="2947625"/>
                  <a:ext cx="445250"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0110FBB-57E8-2C1D-DFA9-7F6B7C066A4E}"/>
                    </a:ext>
                  </a:extLst>
                </p:cNvPr>
                <p:cNvSpPr txBox="1"/>
                <p:nvPr/>
              </p:nvSpPr>
              <p:spPr>
                <a:xfrm>
                  <a:off x="8820567" y="2480820"/>
                  <a:ext cx="497829"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𝑒</m:t>
                            </m:r>
                          </m:e>
                          <m:sub>
                            <m:r>
                              <a:rPr lang="en-US" b="0" i="1" smtClean="0">
                                <a:solidFill>
                                  <a:srgbClr val="FF0000"/>
                                </a:solidFill>
                                <a:latin typeface="Cambria Math" panose="02040503050406030204" pitchFamily="18" charset="0"/>
                              </a:rPr>
                              <m:t>𝑖𝑗</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70110FBB-57E8-2C1D-DFA9-7F6B7C066A4E}"/>
                    </a:ext>
                  </a:extLst>
                </p:cNvPr>
                <p:cNvSpPr txBox="1">
                  <a:spLocks noRot="1" noChangeAspect="1" noMove="1" noResize="1" noEditPoints="1" noAdjustHandles="1" noChangeArrowheads="1" noChangeShapeType="1" noTextEdit="1"/>
                </p:cNvSpPr>
                <p:nvPr/>
              </p:nvSpPr>
              <p:spPr>
                <a:xfrm>
                  <a:off x="8820567" y="2480820"/>
                  <a:ext cx="497829" cy="391646"/>
                </a:xfrm>
                <a:prstGeom prst="rect">
                  <a:avLst/>
                </a:prstGeom>
                <a:blipFill>
                  <a:blip r:embed="rId1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1623EBA-AFDA-13EB-F681-71CDF3EFE3DD}"/>
                    </a:ext>
                  </a:extLst>
                </p:cNvPr>
                <p:cNvSpPr txBox="1"/>
                <p:nvPr/>
              </p:nvSpPr>
              <p:spPr>
                <a:xfrm>
                  <a:off x="9504617" y="3282325"/>
                  <a:ext cx="5197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𝑗𝑘</m:t>
                            </m:r>
                          </m:sub>
                        </m:sSub>
                      </m:oMath>
                    </m:oMathPara>
                  </a14:m>
                  <a:endParaRPr lang="en-US" dirty="0">
                    <a:solidFill>
                      <a:srgbClr val="0070C0"/>
                    </a:solidFill>
                  </a:endParaRPr>
                </a:p>
              </p:txBody>
            </p:sp>
          </mc:Choice>
          <mc:Fallback xmlns="">
            <p:sp>
              <p:nvSpPr>
                <p:cNvPr id="40" name="TextBox 39">
                  <a:extLst>
                    <a:ext uri="{FF2B5EF4-FFF2-40B4-BE49-F238E27FC236}">
                      <a16:creationId xmlns:a16="http://schemas.microsoft.com/office/drawing/2014/main" id="{91623EBA-AFDA-13EB-F681-71CDF3EFE3DD}"/>
                    </a:ext>
                  </a:extLst>
                </p:cNvPr>
                <p:cNvSpPr txBox="1">
                  <a:spLocks noRot="1" noChangeAspect="1" noMove="1" noResize="1" noEditPoints="1" noAdjustHandles="1" noChangeArrowheads="1" noChangeShapeType="1" noTextEdit="1"/>
                </p:cNvSpPr>
                <p:nvPr/>
              </p:nvSpPr>
              <p:spPr>
                <a:xfrm>
                  <a:off x="9504617" y="3282325"/>
                  <a:ext cx="519758" cy="391646"/>
                </a:xfrm>
                <a:prstGeom prst="rect">
                  <a:avLst/>
                </a:prstGeom>
                <a:blipFill>
                  <a:blip r:embed="rId14"/>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D3D08D1-D193-EB70-71E8-D033764FA3F2}"/>
                    </a:ext>
                  </a:extLst>
                </p:cNvPr>
                <p:cNvSpPr txBox="1"/>
                <p:nvPr/>
              </p:nvSpPr>
              <p:spPr>
                <a:xfrm>
                  <a:off x="8586791" y="3458681"/>
                  <a:ext cx="5210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𝑒</m:t>
                            </m:r>
                          </m:e>
                          <m:sub>
                            <m:r>
                              <a:rPr lang="en-US" b="0" i="1" smtClean="0">
                                <a:solidFill>
                                  <a:srgbClr val="0070C0"/>
                                </a:solidFill>
                                <a:latin typeface="Cambria Math" panose="02040503050406030204" pitchFamily="18" charset="0"/>
                              </a:rPr>
                              <m:t>𝑖𝑘</m:t>
                            </m:r>
                          </m:sub>
                        </m:sSub>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ED3D08D1-D193-EB70-71E8-D033764FA3F2}"/>
                    </a:ext>
                  </a:extLst>
                </p:cNvPr>
                <p:cNvSpPr txBox="1">
                  <a:spLocks noRot="1" noChangeAspect="1" noMove="1" noResize="1" noEditPoints="1" noAdjustHandles="1" noChangeArrowheads="1" noChangeShapeType="1" noTextEdit="1"/>
                </p:cNvSpPr>
                <p:nvPr/>
              </p:nvSpPr>
              <p:spPr>
                <a:xfrm>
                  <a:off x="8586791" y="3458681"/>
                  <a:ext cx="52104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98E9744-BEEA-A8F6-58AF-F24674BEA579}"/>
                    </a:ext>
                  </a:extLst>
                </p:cNvPr>
                <p:cNvSpPr txBox="1"/>
                <p:nvPr/>
              </p:nvSpPr>
              <p:spPr>
                <a:xfrm>
                  <a:off x="9285563" y="1999643"/>
                  <a:ext cx="598305"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𝑖𝑗𝑘</m:t>
                            </m:r>
                          </m:sub>
                        </m:sSub>
                      </m:oMath>
                    </m:oMathPara>
                  </a14:m>
                  <a:endParaRPr lang="en-US" dirty="0">
                    <a:solidFill>
                      <a:srgbClr val="0070C0"/>
                    </a:solidFill>
                  </a:endParaRPr>
                </a:p>
              </p:txBody>
            </p:sp>
          </mc:Choice>
          <mc:Fallback xmlns="">
            <p:sp>
              <p:nvSpPr>
                <p:cNvPr id="42" name="TextBox 41">
                  <a:extLst>
                    <a:ext uri="{FF2B5EF4-FFF2-40B4-BE49-F238E27FC236}">
                      <a16:creationId xmlns:a16="http://schemas.microsoft.com/office/drawing/2014/main" id="{C98E9744-BEEA-A8F6-58AF-F24674BEA579}"/>
                    </a:ext>
                  </a:extLst>
                </p:cNvPr>
                <p:cNvSpPr txBox="1">
                  <a:spLocks noRot="1" noChangeAspect="1" noMove="1" noResize="1" noEditPoints="1" noAdjustHandles="1" noChangeArrowheads="1" noChangeShapeType="1" noTextEdit="1"/>
                </p:cNvSpPr>
                <p:nvPr/>
              </p:nvSpPr>
              <p:spPr>
                <a:xfrm>
                  <a:off x="9285563" y="1999643"/>
                  <a:ext cx="598305" cy="391646"/>
                </a:xfrm>
                <a:prstGeom prst="rect">
                  <a:avLst/>
                </a:prstGeom>
                <a:blipFill>
                  <a:blip r:embed="rId16"/>
                  <a:stretch>
                    <a:fillRect b="-9375"/>
                  </a:stretch>
                </a:blipFill>
              </p:spPr>
              <p:txBody>
                <a:bodyPr/>
                <a:lstStyle/>
                <a:p>
                  <a:r>
                    <a:rPr lang="en-US">
                      <a:noFill/>
                    </a:rPr>
                    <a:t> </a:t>
                  </a:r>
                </a:p>
              </p:txBody>
            </p:sp>
          </mc:Fallback>
        </mc:AlternateContent>
      </p:grpSp>
      <p:sp>
        <p:nvSpPr>
          <p:cNvPr id="50" name="TextBox 49">
            <a:extLst>
              <a:ext uri="{FF2B5EF4-FFF2-40B4-BE49-F238E27FC236}">
                <a16:creationId xmlns:a16="http://schemas.microsoft.com/office/drawing/2014/main" id="{2749758E-9C6F-3C4A-8B3F-CA0D5CD993DD}"/>
              </a:ext>
            </a:extLst>
          </p:cNvPr>
          <p:cNvSpPr txBox="1"/>
          <p:nvPr/>
        </p:nvSpPr>
        <p:spPr>
          <a:xfrm>
            <a:off x="0" y="23673"/>
            <a:ext cx="5285165" cy="523220"/>
          </a:xfrm>
          <a:prstGeom prst="rect">
            <a:avLst/>
          </a:prstGeom>
          <a:noFill/>
        </p:spPr>
        <p:txBody>
          <a:bodyPr wrap="none" rtlCol="0">
            <a:spAutoFit/>
          </a:bodyPr>
          <a:lstStyle/>
          <a:p>
            <a:r>
              <a:rPr lang="en-US" sz="2800" dirty="0"/>
              <a:t>multiplicative version, from scratch</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491EF40-6CD4-360C-E113-5132278B98DD}"/>
                  </a:ext>
                </a:extLst>
              </p:cNvPr>
              <p:cNvSpPr txBox="1"/>
              <p:nvPr/>
            </p:nvSpPr>
            <p:spPr>
              <a:xfrm>
                <a:off x="1230198" y="2751777"/>
                <a:ext cx="2089290"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den>
                      </m:f>
                    </m:oMath>
                  </m:oMathPara>
                </a14:m>
                <a:endParaRPr lang="en-US" dirty="0"/>
              </a:p>
            </p:txBody>
          </p:sp>
        </mc:Choice>
        <mc:Fallback xmlns="">
          <p:sp>
            <p:nvSpPr>
              <p:cNvPr id="53" name="TextBox 52">
                <a:extLst>
                  <a:ext uri="{FF2B5EF4-FFF2-40B4-BE49-F238E27FC236}">
                    <a16:creationId xmlns:a16="http://schemas.microsoft.com/office/drawing/2014/main" id="{D491EF40-6CD4-360C-E113-5132278B98DD}"/>
                  </a:ext>
                </a:extLst>
              </p:cNvPr>
              <p:cNvSpPr txBox="1">
                <a:spLocks noRot="1" noChangeAspect="1" noMove="1" noResize="1" noEditPoints="1" noAdjustHandles="1" noChangeArrowheads="1" noChangeShapeType="1" noTextEdit="1"/>
              </p:cNvSpPr>
              <p:nvPr/>
            </p:nvSpPr>
            <p:spPr>
              <a:xfrm>
                <a:off x="1230198" y="2751777"/>
                <a:ext cx="2089290" cy="612668"/>
              </a:xfrm>
              <a:prstGeom prst="rect">
                <a:avLst/>
              </a:prstGeom>
              <a:blipFill>
                <a:blip r:embed="rId17"/>
                <a:stretch>
                  <a:fillRect l="-602" r="-1205"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78C591B-5952-F8F7-A48A-1BD09F36673F}"/>
                  </a:ext>
                </a:extLst>
              </p:cNvPr>
              <p:cNvSpPr txBox="1"/>
              <p:nvPr/>
            </p:nvSpPr>
            <p:spPr>
              <a:xfrm>
                <a:off x="3544463" y="3945406"/>
                <a:ext cx="1006494"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den>
                      </m:f>
                    </m:oMath>
                  </m:oMathPara>
                </a14:m>
                <a:endParaRPr lang="en-US" dirty="0"/>
              </a:p>
            </p:txBody>
          </p:sp>
        </mc:Choice>
        <mc:Fallback xmlns="">
          <p:sp>
            <p:nvSpPr>
              <p:cNvPr id="54" name="TextBox 53">
                <a:extLst>
                  <a:ext uri="{FF2B5EF4-FFF2-40B4-BE49-F238E27FC236}">
                    <a16:creationId xmlns:a16="http://schemas.microsoft.com/office/drawing/2014/main" id="{778C591B-5952-F8F7-A48A-1BD09F36673F}"/>
                  </a:ext>
                </a:extLst>
              </p:cNvPr>
              <p:cNvSpPr txBox="1">
                <a:spLocks noRot="1" noChangeAspect="1" noMove="1" noResize="1" noEditPoints="1" noAdjustHandles="1" noChangeArrowheads="1" noChangeShapeType="1" noTextEdit="1"/>
              </p:cNvSpPr>
              <p:nvPr/>
            </p:nvSpPr>
            <p:spPr>
              <a:xfrm>
                <a:off x="3544463" y="3945406"/>
                <a:ext cx="1006494" cy="612668"/>
              </a:xfrm>
              <a:prstGeom prst="rect">
                <a:avLst/>
              </a:prstGeom>
              <a:blipFill>
                <a:blip r:embed="rId18"/>
                <a:stretch>
                  <a:fillRect l="-2469" r="-2469"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402A84B-400B-BB13-0D5A-76394CB85738}"/>
                  </a:ext>
                </a:extLst>
              </p:cNvPr>
              <p:cNvSpPr txBox="1"/>
              <p:nvPr/>
            </p:nvSpPr>
            <p:spPr>
              <a:xfrm>
                <a:off x="1230198" y="5139849"/>
                <a:ext cx="1608902"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𝑖𝑗𝑘</m:t>
                          </m:r>
                        </m:sub>
                      </m:sSub>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den>
                      </m:f>
                    </m:oMath>
                  </m:oMathPara>
                </a14:m>
                <a:endParaRPr lang="en-US" dirty="0"/>
              </a:p>
            </p:txBody>
          </p:sp>
        </mc:Choice>
        <mc:Fallback xmlns="">
          <p:sp>
            <p:nvSpPr>
              <p:cNvPr id="57" name="TextBox 56">
                <a:extLst>
                  <a:ext uri="{FF2B5EF4-FFF2-40B4-BE49-F238E27FC236}">
                    <a16:creationId xmlns:a16="http://schemas.microsoft.com/office/drawing/2014/main" id="{9402A84B-400B-BB13-0D5A-76394CB85738}"/>
                  </a:ext>
                </a:extLst>
              </p:cNvPr>
              <p:cNvSpPr txBox="1">
                <a:spLocks noRot="1" noChangeAspect="1" noMove="1" noResize="1" noEditPoints="1" noAdjustHandles="1" noChangeArrowheads="1" noChangeShapeType="1" noTextEdit="1"/>
              </p:cNvSpPr>
              <p:nvPr/>
            </p:nvSpPr>
            <p:spPr>
              <a:xfrm>
                <a:off x="1230198" y="5139849"/>
                <a:ext cx="1608902" cy="612668"/>
              </a:xfrm>
              <a:prstGeom prst="rect">
                <a:avLst/>
              </a:prstGeom>
              <a:blipFill>
                <a:blip r:embed="rId19"/>
                <a:stretch>
                  <a:fillRect l="-781" r="-781"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071C868-64F4-861C-F817-4767368737F7}"/>
                  </a:ext>
                </a:extLst>
              </p:cNvPr>
              <p:cNvSpPr txBox="1"/>
              <p:nvPr/>
            </p:nvSpPr>
            <p:spPr>
              <a:xfrm>
                <a:off x="4870216" y="3945406"/>
                <a:ext cx="1061957"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𝑖𝑘</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en>
                      </m:f>
                    </m:oMath>
                  </m:oMathPara>
                </a14:m>
                <a:endParaRPr lang="en-US" dirty="0"/>
              </a:p>
            </p:txBody>
          </p:sp>
        </mc:Choice>
        <mc:Fallback xmlns="">
          <p:sp>
            <p:nvSpPr>
              <p:cNvPr id="58" name="TextBox 57">
                <a:extLst>
                  <a:ext uri="{FF2B5EF4-FFF2-40B4-BE49-F238E27FC236}">
                    <a16:creationId xmlns:a16="http://schemas.microsoft.com/office/drawing/2014/main" id="{C071C868-64F4-861C-F817-4767368737F7}"/>
                  </a:ext>
                </a:extLst>
              </p:cNvPr>
              <p:cNvSpPr txBox="1">
                <a:spLocks noRot="1" noChangeAspect="1" noMove="1" noResize="1" noEditPoints="1" noAdjustHandles="1" noChangeArrowheads="1" noChangeShapeType="1" noTextEdit="1"/>
              </p:cNvSpPr>
              <p:nvPr/>
            </p:nvSpPr>
            <p:spPr>
              <a:xfrm>
                <a:off x="4870216" y="3945406"/>
                <a:ext cx="1061957" cy="575157"/>
              </a:xfrm>
              <a:prstGeom prst="rect">
                <a:avLst/>
              </a:prstGeom>
              <a:blipFill>
                <a:blip r:embed="rId20"/>
                <a:stretch>
                  <a:fillRect l="-2353" t="-4255" b="-17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3908938-A20C-17A1-46EA-FFD01292C5FC}"/>
                  </a:ext>
                </a:extLst>
              </p:cNvPr>
              <p:cNvSpPr txBox="1"/>
              <p:nvPr/>
            </p:nvSpPr>
            <p:spPr>
              <a:xfrm>
                <a:off x="6295501" y="3914462"/>
                <a:ext cx="1070870" cy="612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𝑗𝑘</m:t>
                          </m:r>
                        </m:sub>
                      </m:sSub>
                      <m:r>
                        <a:rPr lang="en-US" b="0" i="1" smtClean="0">
                          <a:latin typeface="Cambria Math" panose="02040503050406030204" pitchFamily="18" charset="0"/>
                        </a:rPr>
                        <m:t> </m:t>
                      </m:r>
                      <m:r>
                        <a:rPr lang="en-US"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𝑗𝑘</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en>
                      </m:f>
                    </m:oMath>
                  </m:oMathPara>
                </a14:m>
                <a:endParaRPr lang="en-US" dirty="0"/>
              </a:p>
            </p:txBody>
          </p:sp>
        </mc:Choice>
        <mc:Fallback xmlns="">
          <p:sp>
            <p:nvSpPr>
              <p:cNvPr id="59" name="TextBox 58">
                <a:extLst>
                  <a:ext uri="{FF2B5EF4-FFF2-40B4-BE49-F238E27FC236}">
                    <a16:creationId xmlns:a16="http://schemas.microsoft.com/office/drawing/2014/main" id="{13908938-A20C-17A1-46EA-FFD01292C5FC}"/>
                  </a:ext>
                </a:extLst>
              </p:cNvPr>
              <p:cNvSpPr txBox="1">
                <a:spLocks noRot="1" noChangeAspect="1" noMove="1" noResize="1" noEditPoints="1" noAdjustHandles="1" noChangeArrowheads="1" noChangeShapeType="1" noTextEdit="1"/>
              </p:cNvSpPr>
              <p:nvPr/>
            </p:nvSpPr>
            <p:spPr>
              <a:xfrm>
                <a:off x="6295501" y="3914462"/>
                <a:ext cx="1070870" cy="612668"/>
              </a:xfrm>
              <a:prstGeom prst="rect">
                <a:avLst/>
              </a:prstGeom>
              <a:blipFill>
                <a:blip r:embed="rId21"/>
                <a:stretch>
                  <a:fillRect l="-2353" t="-2041" r="-1176" b="-1428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EF30717-639D-D14A-49AC-C98EBF625BDA}"/>
              </a:ext>
            </a:extLst>
          </p:cNvPr>
          <p:cNvSpPr txBox="1"/>
          <p:nvPr/>
        </p:nvSpPr>
        <p:spPr>
          <a:xfrm>
            <a:off x="190500" y="2033722"/>
            <a:ext cx="1346522" cy="369332"/>
          </a:xfrm>
          <a:prstGeom prst="rect">
            <a:avLst/>
          </a:prstGeom>
          <a:noFill/>
        </p:spPr>
        <p:txBody>
          <a:bodyPr wrap="none" rtlCol="0">
            <a:spAutoFit/>
          </a:bodyPr>
          <a:lstStyle/>
          <a:p>
            <a:r>
              <a:rPr lang="en-US" dirty="0"/>
              <a:t>solve for tau</a:t>
            </a:r>
          </a:p>
        </p:txBody>
      </p:sp>
      <p:sp>
        <p:nvSpPr>
          <p:cNvPr id="60" name="TextBox 59">
            <a:extLst>
              <a:ext uri="{FF2B5EF4-FFF2-40B4-BE49-F238E27FC236}">
                <a16:creationId xmlns:a16="http://schemas.microsoft.com/office/drawing/2014/main" id="{50901491-3FC7-7CF0-57A3-8C315F751178}"/>
              </a:ext>
            </a:extLst>
          </p:cNvPr>
          <p:cNvSpPr txBox="1"/>
          <p:nvPr/>
        </p:nvSpPr>
        <p:spPr>
          <a:xfrm>
            <a:off x="43888" y="4085615"/>
            <a:ext cx="2986267" cy="369332"/>
          </a:xfrm>
          <a:prstGeom prst="rect">
            <a:avLst/>
          </a:prstGeom>
          <a:noFill/>
        </p:spPr>
        <p:txBody>
          <a:bodyPr wrap="none" rtlCol="0">
            <a:spAutoFit/>
          </a:bodyPr>
          <a:lstStyle/>
          <a:p>
            <a:r>
              <a:rPr lang="en-US" dirty="0"/>
              <a:t>plug in multiplicative epistasis</a:t>
            </a:r>
          </a:p>
        </p:txBody>
      </p:sp>
    </p:spTree>
    <p:extLst>
      <p:ext uri="{BB962C8B-B14F-4D97-AF65-F5344CB8AC3E}">
        <p14:creationId xmlns:p14="http://schemas.microsoft.com/office/powerpoint/2010/main" val="292874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99F5-2188-BC93-1C2D-A8185A0B2020}"/>
              </a:ext>
            </a:extLst>
          </p:cNvPr>
          <p:cNvSpPr>
            <a:spLocks noGrp="1"/>
          </p:cNvSpPr>
          <p:nvPr>
            <p:ph type="title"/>
          </p:nvPr>
        </p:nvSpPr>
        <p:spPr/>
        <p:txBody>
          <a:bodyPr/>
          <a:lstStyle/>
          <a:p>
            <a:r>
              <a:rPr lang="en-US" dirty="0"/>
              <a:t>part 1</a:t>
            </a:r>
          </a:p>
        </p:txBody>
      </p:sp>
      <p:sp>
        <p:nvSpPr>
          <p:cNvPr id="3" name="Content Placeholder 2">
            <a:extLst>
              <a:ext uri="{FF2B5EF4-FFF2-40B4-BE49-F238E27FC236}">
                <a16:creationId xmlns:a16="http://schemas.microsoft.com/office/drawing/2014/main" id="{9BDD7AEB-7AEC-CB7B-071B-C92B0A9FF670}"/>
              </a:ext>
            </a:extLst>
          </p:cNvPr>
          <p:cNvSpPr>
            <a:spLocks noGrp="1"/>
          </p:cNvSpPr>
          <p:nvPr>
            <p:ph idx="1"/>
          </p:nvPr>
        </p:nvSpPr>
        <p:spPr/>
        <p:txBody>
          <a:bodyPr/>
          <a:lstStyle/>
          <a:p>
            <a:r>
              <a:rPr lang="en-US" dirty="0"/>
              <a:t>replicate their results to prove we understand their data</a:t>
            </a:r>
          </a:p>
        </p:txBody>
      </p:sp>
    </p:spTree>
    <p:extLst>
      <p:ext uri="{BB962C8B-B14F-4D97-AF65-F5344CB8AC3E}">
        <p14:creationId xmlns:p14="http://schemas.microsoft.com/office/powerpoint/2010/main" val="402774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749758E-9C6F-3C4A-8B3F-CA0D5CD993DD}"/>
              </a:ext>
            </a:extLst>
          </p:cNvPr>
          <p:cNvSpPr txBox="1"/>
          <p:nvPr/>
        </p:nvSpPr>
        <p:spPr>
          <a:xfrm>
            <a:off x="0" y="23673"/>
            <a:ext cx="6625340" cy="523220"/>
          </a:xfrm>
          <a:prstGeom prst="rect">
            <a:avLst/>
          </a:prstGeom>
          <a:noFill/>
        </p:spPr>
        <p:txBody>
          <a:bodyPr wrap="none" rtlCol="0">
            <a:spAutoFit/>
          </a:bodyPr>
          <a:lstStyle/>
          <a:p>
            <a:r>
              <a:rPr lang="en-US" sz="2800" dirty="0"/>
              <a:t>I can’t replicate their results, but I get close?</a:t>
            </a:r>
          </a:p>
        </p:txBody>
      </p:sp>
      <p:graphicFrame>
        <p:nvGraphicFramePr>
          <p:cNvPr id="5" name="Table 5">
            <a:extLst>
              <a:ext uri="{FF2B5EF4-FFF2-40B4-BE49-F238E27FC236}">
                <a16:creationId xmlns:a16="http://schemas.microsoft.com/office/drawing/2014/main" id="{1BAFB61F-EB18-2003-00C7-1C775F42282C}"/>
              </a:ext>
            </a:extLst>
          </p:cNvPr>
          <p:cNvGraphicFramePr>
            <a:graphicFrameLocks noGrp="1"/>
          </p:cNvGraphicFramePr>
          <p:nvPr>
            <p:extLst>
              <p:ext uri="{D42A27DB-BD31-4B8C-83A1-F6EECF244321}">
                <p14:modId xmlns:p14="http://schemas.microsoft.com/office/powerpoint/2010/main" val="1309906293"/>
              </p:ext>
            </p:extLst>
          </p:nvPr>
        </p:nvGraphicFramePr>
        <p:xfrm>
          <a:off x="479205" y="718262"/>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00012502"/>
                    </a:ext>
                  </a:extLst>
                </a:gridCol>
                <a:gridCol w="2709333">
                  <a:extLst>
                    <a:ext uri="{9D8B030D-6E8A-4147-A177-3AD203B41FA5}">
                      <a16:colId xmlns:a16="http://schemas.microsoft.com/office/drawing/2014/main" val="260473047"/>
                    </a:ext>
                  </a:extLst>
                </a:gridCol>
                <a:gridCol w="2709333">
                  <a:extLst>
                    <a:ext uri="{9D8B030D-6E8A-4147-A177-3AD203B41FA5}">
                      <a16:colId xmlns:a16="http://schemas.microsoft.com/office/drawing/2014/main" val="785468259"/>
                    </a:ext>
                  </a:extLst>
                </a:gridCol>
              </a:tblGrid>
              <a:tr h="370840">
                <a:tc>
                  <a:txBody>
                    <a:bodyPr/>
                    <a:lstStyle/>
                    <a:p>
                      <a:pPr algn="ctr"/>
                      <a:r>
                        <a:rPr lang="en-US" dirty="0"/>
                        <a:t>statistic</a:t>
                      </a:r>
                    </a:p>
                  </a:txBody>
                  <a:tcPr/>
                </a:tc>
                <a:tc>
                  <a:txBody>
                    <a:bodyPr/>
                    <a:lstStyle/>
                    <a:p>
                      <a:pPr algn="ctr"/>
                      <a:r>
                        <a:rPr lang="en-US" dirty="0" err="1"/>
                        <a:t>tau_reported</a:t>
                      </a:r>
                      <a:endParaRPr lang="en-US" dirty="0"/>
                    </a:p>
                  </a:txBody>
                  <a:tcPr/>
                </a:tc>
                <a:tc>
                  <a:txBody>
                    <a:bodyPr/>
                    <a:lstStyle/>
                    <a:p>
                      <a:pPr algn="ctr"/>
                      <a:r>
                        <a:rPr lang="en-US" dirty="0" err="1"/>
                        <a:t>tau_by_hand</a:t>
                      </a:r>
                      <a:endParaRPr lang="en-US" dirty="0"/>
                    </a:p>
                  </a:txBody>
                  <a:tcPr/>
                </a:tc>
                <a:extLst>
                  <a:ext uri="{0D108BD9-81ED-4DB2-BD59-A6C34878D82A}">
                    <a16:rowId xmlns:a16="http://schemas.microsoft.com/office/drawing/2014/main" val="2058219579"/>
                  </a:ext>
                </a:extLst>
              </a:tr>
              <a:tr h="370840">
                <a:tc>
                  <a:txBody>
                    <a:bodyPr/>
                    <a:lstStyle/>
                    <a:p>
                      <a:pPr algn="ctr"/>
                      <a:r>
                        <a:rPr lang="en-US" b="1" dirty="0"/>
                        <a:t>mean</a:t>
                      </a:r>
                    </a:p>
                  </a:txBody>
                  <a:tcPr/>
                </a:tc>
                <a:tc>
                  <a:txBody>
                    <a:bodyPr/>
                    <a:lstStyle/>
                    <a:p>
                      <a:pPr algn="ctr"/>
                      <a:r>
                        <a:rPr lang="en-US" sz="1800" b="0" i="0" kern="1200" dirty="0">
                          <a:solidFill>
                            <a:schemeClr val="dk1"/>
                          </a:solidFill>
                          <a:effectLst/>
                          <a:latin typeface="+mn-lt"/>
                          <a:ea typeface="+mn-ea"/>
                          <a:cs typeface="+mn-cs"/>
                        </a:rPr>
                        <a:t>-0.046795</a:t>
                      </a:r>
                      <a:endParaRPr lang="en-US" dirty="0"/>
                    </a:p>
                  </a:txBody>
                  <a:tcPr/>
                </a:tc>
                <a:tc>
                  <a:txBody>
                    <a:bodyPr/>
                    <a:lstStyle/>
                    <a:p>
                      <a:pPr algn="ctr"/>
                      <a:r>
                        <a:rPr lang="en-US" sz="1800" b="0" i="0" kern="1200" dirty="0">
                          <a:solidFill>
                            <a:schemeClr val="dk1"/>
                          </a:solidFill>
                          <a:effectLst/>
                          <a:latin typeface="+mn-lt"/>
                          <a:ea typeface="+mn-ea"/>
                          <a:cs typeface="+mn-cs"/>
                        </a:rPr>
                        <a:t>-0.043689</a:t>
                      </a:r>
                      <a:endParaRPr lang="en-US" dirty="0"/>
                    </a:p>
                  </a:txBody>
                  <a:tcPr/>
                </a:tc>
                <a:extLst>
                  <a:ext uri="{0D108BD9-81ED-4DB2-BD59-A6C34878D82A}">
                    <a16:rowId xmlns:a16="http://schemas.microsoft.com/office/drawing/2014/main" val="125614809"/>
                  </a:ext>
                </a:extLst>
              </a:tr>
              <a:tr h="370840">
                <a:tc>
                  <a:txBody>
                    <a:bodyPr/>
                    <a:lstStyle/>
                    <a:p>
                      <a:pPr algn="ctr"/>
                      <a:r>
                        <a:rPr lang="en-US" b="1" dirty="0"/>
                        <a:t>median</a:t>
                      </a:r>
                    </a:p>
                  </a:txBody>
                  <a:tcPr/>
                </a:tc>
                <a:tc>
                  <a:txBody>
                    <a:bodyPr/>
                    <a:lstStyle/>
                    <a:p>
                      <a:pPr algn="ctr"/>
                      <a:r>
                        <a:rPr lang="en-US" sz="1800" b="0" i="0" kern="1200" dirty="0">
                          <a:solidFill>
                            <a:schemeClr val="dk1"/>
                          </a:solidFill>
                          <a:effectLst/>
                          <a:latin typeface="+mn-lt"/>
                          <a:ea typeface="+mn-ea"/>
                          <a:cs typeface="+mn-cs"/>
                        </a:rPr>
                        <a:t>-0.032901</a:t>
                      </a:r>
                      <a:endParaRPr lang="en-US" dirty="0"/>
                    </a:p>
                  </a:txBody>
                  <a:tcPr/>
                </a:tc>
                <a:tc>
                  <a:txBody>
                    <a:bodyPr/>
                    <a:lstStyle/>
                    <a:p>
                      <a:pPr algn="ctr"/>
                      <a:r>
                        <a:rPr lang="en-US" sz="1800" b="0" i="0" kern="1200" dirty="0">
                          <a:solidFill>
                            <a:schemeClr val="dk1"/>
                          </a:solidFill>
                          <a:effectLst/>
                          <a:latin typeface="+mn-lt"/>
                          <a:ea typeface="+mn-ea"/>
                          <a:cs typeface="+mn-cs"/>
                        </a:rPr>
                        <a:t>-0.031430</a:t>
                      </a:r>
                      <a:endParaRPr lang="en-US" dirty="0"/>
                    </a:p>
                  </a:txBody>
                  <a:tcPr/>
                </a:tc>
                <a:extLst>
                  <a:ext uri="{0D108BD9-81ED-4DB2-BD59-A6C34878D82A}">
                    <a16:rowId xmlns:a16="http://schemas.microsoft.com/office/drawing/2014/main" val="1350235585"/>
                  </a:ext>
                </a:extLst>
              </a:tr>
              <a:tr h="370840">
                <a:tc>
                  <a:txBody>
                    <a:bodyPr/>
                    <a:lstStyle/>
                    <a:p>
                      <a:pPr algn="ctr"/>
                      <a:r>
                        <a:rPr lang="en-US" b="1" dirty="0"/>
                        <a:t>std</a:t>
                      </a:r>
                    </a:p>
                  </a:txBody>
                  <a:tcPr/>
                </a:tc>
                <a:tc>
                  <a:txBody>
                    <a:bodyPr/>
                    <a:lstStyle/>
                    <a:p>
                      <a:pPr algn="ctr"/>
                      <a:r>
                        <a:rPr lang="en-US" sz="1800" b="0" i="0" kern="1200" dirty="0">
                          <a:solidFill>
                            <a:schemeClr val="dk1"/>
                          </a:solidFill>
                          <a:effectLst/>
                          <a:latin typeface="+mn-lt"/>
                          <a:ea typeface="+mn-ea"/>
                          <a:cs typeface="+mn-cs"/>
                        </a:rPr>
                        <a:t>0.0521378</a:t>
                      </a:r>
                      <a:endParaRPr lang="en-US" dirty="0"/>
                    </a:p>
                  </a:txBody>
                  <a:tcPr/>
                </a:tc>
                <a:tc>
                  <a:txBody>
                    <a:bodyPr/>
                    <a:lstStyle/>
                    <a:p>
                      <a:pPr algn="ctr"/>
                      <a:r>
                        <a:rPr lang="en-US" sz="1800" b="0" i="0" kern="1200" dirty="0">
                          <a:solidFill>
                            <a:schemeClr val="dk1"/>
                          </a:solidFill>
                          <a:effectLst/>
                          <a:latin typeface="+mn-lt"/>
                          <a:ea typeface="+mn-ea"/>
                          <a:cs typeface="+mn-cs"/>
                        </a:rPr>
                        <a:t>0.0485061</a:t>
                      </a:r>
                      <a:endParaRPr lang="en-US" dirty="0"/>
                    </a:p>
                  </a:txBody>
                  <a:tcPr/>
                </a:tc>
                <a:extLst>
                  <a:ext uri="{0D108BD9-81ED-4DB2-BD59-A6C34878D82A}">
                    <a16:rowId xmlns:a16="http://schemas.microsoft.com/office/drawing/2014/main" val="236949927"/>
                  </a:ext>
                </a:extLst>
              </a:tr>
            </a:tbl>
          </a:graphicData>
        </a:graphic>
      </p:graphicFrame>
      <p:sp>
        <p:nvSpPr>
          <p:cNvPr id="6" name="TextBox 5">
            <a:extLst>
              <a:ext uri="{FF2B5EF4-FFF2-40B4-BE49-F238E27FC236}">
                <a16:creationId xmlns:a16="http://schemas.microsoft.com/office/drawing/2014/main" id="{3770233C-D936-A126-F7C2-C5BA22FA59AA}"/>
              </a:ext>
            </a:extLst>
          </p:cNvPr>
          <p:cNvSpPr txBox="1"/>
          <p:nvPr/>
        </p:nvSpPr>
        <p:spPr>
          <a:xfrm>
            <a:off x="9553272" y="3429000"/>
            <a:ext cx="2372028" cy="1200329"/>
          </a:xfrm>
          <a:prstGeom prst="rect">
            <a:avLst/>
          </a:prstGeom>
          <a:noFill/>
        </p:spPr>
        <p:txBody>
          <a:bodyPr wrap="square" rtlCol="0">
            <a:spAutoFit/>
          </a:bodyPr>
          <a:lstStyle/>
          <a:p>
            <a:pPr algn="ctr"/>
            <a:r>
              <a:rPr lang="en-US" dirty="0"/>
              <a:t>Pearson correlation b/t reported results and my re-calculations: </a:t>
            </a:r>
            <a:r>
              <a:rPr lang="en-US" b="1" dirty="0"/>
              <a:t>0.962393</a:t>
            </a:r>
          </a:p>
        </p:txBody>
      </p:sp>
      <p:sp>
        <p:nvSpPr>
          <p:cNvPr id="8" name="TextBox 7">
            <a:extLst>
              <a:ext uri="{FF2B5EF4-FFF2-40B4-BE49-F238E27FC236}">
                <a16:creationId xmlns:a16="http://schemas.microsoft.com/office/drawing/2014/main" id="{E1E40E44-F035-65C0-B7B5-06D63B69104D}"/>
              </a:ext>
            </a:extLst>
          </p:cNvPr>
          <p:cNvSpPr txBox="1"/>
          <p:nvPr/>
        </p:nvSpPr>
        <p:spPr>
          <a:xfrm>
            <a:off x="9276735" y="1016800"/>
            <a:ext cx="2915265" cy="2031325"/>
          </a:xfrm>
          <a:prstGeom prst="rect">
            <a:avLst/>
          </a:prstGeom>
          <a:noFill/>
        </p:spPr>
        <p:txBody>
          <a:bodyPr wrap="square" rtlCol="0">
            <a:spAutoFit/>
          </a:bodyPr>
          <a:lstStyle/>
          <a:p>
            <a:r>
              <a:rPr lang="en-US" b="1" dirty="0" err="1"/>
              <a:t>tau_reported</a:t>
            </a:r>
            <a:r>
              <a:rPr lang="en-US" dirty="0"/>
              <a:t>: a column in their data table S1</a:t>
            </a:r>
          </a:p>
          <a:p>
            <a:r>
              <a:rPr lang="en-US" b="1" dirty="0" err="1"/>
              <a:t>tau_by_hand</a:t>
            </a:r>
            <a:r>
              <a:rPr lang="en-US" dirty="0"/>
              <a:t>: me calculating tau according to description in supplement, grabbing some quantities from Costanzo et al2016</a:t>
            </a:r>
          </a:p>
        </p:txBody>
      </p:sp>
      <p:sp>
        <p:nvSpPr>
          <p:cNvPr id="13" name="TextBox 12">
            <a:extLst>
              <a:ext uri="{FF2B5EF4-FFF2-40B4-BE49-F238E27FC236}">
                <a16:creationId xmlns:a16="http://schemas.microsoft.com/office/drawing/2014/main" id="{DC7B050F-98FB-9D88-ADDC-4E0504F207E2}"/>
              </a:ext>
            </a:extLst>
          </p:cNvPr>
          <p:cNvSpPr txBox="1"/>
          <p:nvPr/>
        </p:nvSpPr>
        <p:spPr>
          <a:xfrm>
            <a:off x="9276735" y="5841200"/>
            <a:ext cx="3254530" cy="923330"/>
          </a:xfrm>
          <a:prstGeom prst="rect">
            <a:avLst/>
          </a:prstGeom>
          <a:noFill/>
        </p:spPr>
        <p:txBody>
          <a:bodyPr wrap="square" rtlCol="0">
            <a:spAutoFit/>
          </a:bodyPr>
          <a:lstStyle/>
          <a:p>
            <a:r>
              <a:rPr lang="en-US" dirty="0"/>
              <a:t>*all measurements have variability, I might be pulling values from diff table</a:t>
            </a:r>
          </a:p>
        </p:txBody>
      </p:sp>
      <p:pic>
        <p:nvPicPr>
          <p:cNvPr id="3" name="Picture 2">
            <a:extLst>
              <a:ext uri="{FF2B5EF4-FFF2-40B4-BE49-F238E27FC236}">
                <a16:creationId xmlns:a16="http://schemas.microsoft.com/office/drawing/2014/main" id="{7FCFB4C2-51C0-2B50-D49B-C9DAABA0B219}"/>
              </a:ext>
            </a:extLst>
          </p:cNvPr>
          <p:cNvPicPr>
            <a:picLocks noChangeAspect="1"/>
          </p:cNvPicPr>
          <p:nvPr/>
        </p:nvPicPr>
        <p:blipFill>
          <a:blip r:embed="rId2"/>
          <a:stretch>
            <a:fillRect/>
          </a:stretch>
        </p:blipFill>
        <p:spPr>
          <a:xfrm>
            <a:off x="479205" y="2655340"/>
            <a:ext cx="7902795" cy="4109190"/>
          </a:xfrm>
          <a:prstGeom prst="rect">
            <a:avLst/>
          </a:prstGeom>
        </p:spPr>
      </p:pic>
      <p:sp>
        <p:nvSpPr>
          <p:cNvPr id="4" name="TextBox 3">
            <a:extLst>
              <a:ext uri="{FF2B5EF4-FFF2-40B4-BE49-F238E27FC236}">
                <a16:creationId xmlns:a16="http://schemas.microsoft.com/office/drawing/2014/main" id="{21A87C96-88AA-6FD5-2798-D2534AF974C8}"/>
              </a:ext>
            </a:extLst>
          </p:cNvPr>
          <p:cNvSpPr txBox="1"/>
          <p:nvPr/>
        </p:nvSpPr>
        <p:spPr>
          <a:xfrm>
            <a:off x="1193801" y="3368224"/>
            <a:ext cx="1981200" cy="830997"/>
          </a:xfrm>
          <a:prstGeom prst="rect">
            <a:avLst/>
          </a:prstGeom>
          <a:noFill/>
        </p:spPr>
        <p:txBody>
          <a:bodyPr wrap="square" rtlCol="0">
            <a:spAutoFit/>
          </a:bodyPr>
          <a:lstStyle/>
          <a:p>
            <a:r>
              <a:rPr lang="en-US" sz="1200" dirty="0"/>
              <a:t>note: blue (reported results) and red (my recalculation) curves overlap too much to be useful here</a:t>
            </a:r>
          </a:p>
        </p:txBody>
      </p:sp>
    </p:spTree>
    <p:extLst>
      <p:ext uri="{BB962C8B-B14F-4D97-AF65-F5344CB8AC3E}">
        <p14:creationId xmlns:p14="http://schemas.microsoft.com/office/powerpoint/2010/main" val="179263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99F5-2188-BC93-1C2D-A8185A0B2020}"/>
              </a:ext>
            </a:extLst>
          </p:cNvPr>
          <p:cNvSpPr>
            <a:spLocks noGrp="1"/>
          </p:cNvSpPr>
          <p:nvPr>
            <p:ph type="title"/>
          </p:nvPr>
        </p:nvSpPr>
        <p:spPr/>
        <p:txBody>
          <a:bodyPr/>
          <a:lstStyle/>
          <a:p>
            <a:r>
              <a:rPr lang="en-US" dirty="0"/>
              <a:t>part 3</a:t>
            </a:r>
          </a:p>
        </p:txBody>
      </p:sp>
      <p:sp>
        <p:nvSpPr>
          <p:cNvPr id="3" name="Content Placeholder 2">
            <a:extLst>
              <a:ext uri="{FF2B5EF4-FFF2-40B4-BE49-F238E27FC236}">
                <a16:creationId xmlns:a16="http://schemas.microsoft.com/office/drawing/2014/main" id="{9BDD7AEB-7AEC-CB7B-071B-C92B0A9FF670}"/>
              </a:ext>
            </a:extLst>
          </p:cNvPr>
          <p:cNvSpPr>
            <a:spLocks noGrp="1"/>
          </p:cNvSpPr>
          <p:nvPr>
            <p:ph idx="1"/>
          </p:nvPr>
        </p:nvSpPr>
        <p:spPr/>
        <p:txBody>
          <a:bodyPr/>
          <a:lstStyle/>
          <a:p>
            <a:r>
              <a:rPr lang="en-US" dirty="0"/>
              <a:t>comparing results using their formula and standard multiplicative/additive formula</a:t>
            </a:r>
          </a:p>
        </p:txBody>
      </p:sp>
    </p:spTree>
    <p:extLst>
      <p:ext uri="{BB962C8B-B14F-4D97-AF65-F5344CB8AC3E}">
        <p14:creationId xmlns:p14="http://schemas.microsoft.com/office/powerpoint/2010/main" val="488541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60292</TotalTime>
  <Words>3249</Words>
  <Application>Microsoft Macintosh PowerPoint</Application>
  <PresentationFormat>Widescreen</PresentationFormat>
  <Paragraphs>453</Paragraphs>
  <Slides>39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Cambria Math</vt:lpstr>
      <vt:lpstr>Office Theme</vt:lpstr>
      <vt:lpstr>yeast knockout analyses</vt:lpstr>
      <vt:lpstr>PowerPoint Presentation</vt:lpstr>
      <vt:lpstr>PowerPoint Presentation</vt:lpstr>
      <vt:lpstr>PowerPoint Presentation</vt:lpstr>
      <vt:lpstr>PowerPoint Presentation</vt:lpstr>
      <vt:lpstr>PowerPoint Presentation</vt:lpstr>
      <vt:lpstr>part 1</vt:lpstr>
      <vt:lpstr>PowerPoint Presentation</vt:lpstr>
      <vt:lpstr>part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Kuzmin 2020 paper</vt:lpstr>
      <vt:lpstr>PowerPoint Presentation</vt:lpstr>
      <vt:lpstr>PowerPoint Presentation</vt:lpstr>
      <vt:lpstr>PowerPoint Presentation</vt:lpstr>
      <vt:lpstr>PowerPoint Presentation</vt:lpstr>
      <vt:lpstr>7/6/2022 update</vt:lpstr>
      <vt:lpstr>PowerPoint Presentation</vt:lpstr>
      <vt:lpstr>PowerPoint Presentation</vt:lpstr>
      <vt:lpstr>PowerPoint Presentation</vt:lpstr>
      <vt:lpstr>PowerPoint Presentation</vt:lpstr>
      <vt:lpstr>PowerPoint Presentation</vt:lpstr>
      <vt:lpstr>7/20/22 update</vt:lpstr>
      <vt:lpstr>Kuzmin 2020 outlier analyses</vt:lpstr>
      <vt:lpstr>PowerPoint Presentation</vt:lpstr>
      <vt:lpstr>PowerPoint Presentation</vt:lpstr>
      <vt:lpstr>PowerPoint Presentation</vt:lpstr>
      <vt:lpstr>PowerPoint Presentation</vt:lpstr>
      <vt:lpstr>Kuzmin 2020 outlier analyses</vt:lpstr>
      <vt:lpstr>Kuzmin 2020 summary</vt:lpstr>
      <vt:lpstr>Kuzmin 2020 summary</vt:lpstr>
      <vt:lpstr>Kuzmin 2020 summary</vt:lpstr>
      <vt:lpstr>Understand negative interactions biologically </vt:lpstr>
      <vt:lpstr>Understand positive interactions biologically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brianjohnarnold@gmail.com</dc:creator>
  <cp:lastModifiedBy>brianjohnarnold@gmail.com</cp:lastModifiedBy>
  <cp:revision>97</cp:revision>
  <dcterms:created xsi:type="dcterms:W3CDTF">2022-05-17T15:15:32Z</dcterms:created>
  <dcterms:modified xsi:type="dcterms:W3CDTF">2022-07-28T22:02:00Z</dcterms:modified>
</cp:coreProperties>
</file>