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46304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15"/>
    <p:restoredTop sz="94643"/>
  </p:normalViewPr>
  <p:slideViewPr>
    <p:cSldViewPr snapToGrid="0" snapToObjects="1">
      <p:cViewPr>
        <p:scale>
          <a:sx n="110" d="100"/>
          <a:sy n="110" d="100"/>
        </p:scale>
        <p:origin x="6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4683E-ABC3-894F-BF74-5D30C60DFDE0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1143000"/>
            <a:ext cx="6581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0809D-8540-6C4F-B08F-60C5A73E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5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10809D-8540-6C4F-B08F-60C5A73E0A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10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122363"/>
            <a:ext cx="109728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2038"/>
            <a:ext cx="109728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3F6-E1F0-274F-9542-F76C7726947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8BCA-0C45-8A41-A91D-E15020B1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3F6-E1F0-274F-9542-F76C7726947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8BCA-0C45-8A41-A91D-E15020B1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365125"/>
            <a:ext cx="315468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365125"/>
            <a:ext cx="928116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3F6-E1F0-274F-9542-F76C7726947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8BCA-0C45-8A41-A91D-E15020B1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68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3F6-E1F0-274F-9542-F76C7726947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8BCA-0C45-8A41-A91D-E15020B1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1709739"/>
            <a:ext cx="1261872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4589464"/>
            <a:ext cx="1261872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3F6-E1F0-274F-9542-F76C7726947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8BCA-0C45-8A41-A91D-E15020B1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1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1825625"/>
            <a:ext cx="6217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1825625"/>
            <a:ext cx="621792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3F6-E1F0-274F-9542-F76C7726947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8BCA-0C45-8A41-A91D-E15020B1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2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365126"/>
            <a:ext cx="1261872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1681163"/>
            <a:ext cx="61893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2505075"/>
            <a:ext cx="6189344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1681163"/>
            <a:ext cx="62198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2505075"/>
            <a:ext cx="621982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3F6-E1F0-274F-9542-F76C7726947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8BCA-0C45-8A41-A91D-E15020B1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5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3F6-E1F0-274F-9542-F76C7726947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8BCA-0C45-8A41-A91D-E15020B1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4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3F6-E1F0-274F-9542-F76C7726947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8BCA-0C45-8A41-A91D-E15020B1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7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987426"/>
            <a:ext cx="740664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3F6-E1F0-274F-9542-F76C7726947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8BCA-0C45-8A41-A91D-E15020B1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46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57200"/>
            <a:ext cx="471868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987426"/>
            <a:ext cx="740664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057400"/>
            <a:ext cx="471868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983F6-E1F0-274F-9542-F76C7726947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8BCA-0C45-8A41-A91D-E15020B1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7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365126"/>
            <a:ext cx="12618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1825625"/>
            <a:ext cx="126187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983F6-E1F0-274F-9542-F76C77269475}" type="datetimeFigureOut">
              <a:rPr lang="en-US" smtClean="0"/>
              <a:t>7/21/16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6356351"/>
            <a:ext cx="49377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6356351"/>
            <a:ext cx="3291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8BCA-0C45-8A41-A91D-E15020B1B5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124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9.png"/><Relationship Id="rId12" Type="http://schemas.openxmlformats.org/officeDocument/2006/relationships/image" Target="../media/image10.emf"/><Relationship Id="rId13" Type="http://schemas.openxmlformats.org/officeDocument/2006/relationships/image" Target="../media/image11.png"/><Relationship Id="rId14" Type="http://schemas.openxmlformats.org/officeDocument/2006/relationships/image" Target="../media/image12.emf"/><Relationship Id="rId1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0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8943672" y="646176"/>
            <a:ext cx="4263685" cy="4104294"/>
            <a:chOff x="8816349" y="646176"/>
            <a:chExt cx="4263685" cy="410429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00910" y="646176"/>
              <a:ext cx="4159415" cy="3958754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 rot="16200000">
              <a:off x="7294425" y="2312082"/>
              <a:ext cx="338240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Weighted-Row </a:t>
              </a:r>
              <a:r>
                <a:rPr lang="en-US" sz="1600" i="1" dirty="0" smtClean="0">
                  <a:latin typeface="Helvetica" charset="0"/>
                  <a:ea typeface="Helvetica" charset="0"/>
                  <a:cs typeface="Helvetica" charset="0"/>
                </a:rPr>
                <a:t>p</a:t>
              </a:r>
              <a:r>
                <a:rPr lang="en-US" sz="1600" dirty="0" smtClean="0">
                  <a:latin typeface="Helvetica" charset="0"/>
                  <a:ea typeface="Helvetica" charset="0"/>
                  <a:cs typeface="Helvetica" charset="0"/>
                </a:rPr>
                <a:t>-value </a:t>
              </a:r>
              <a:r>
                <a:rPr lang="en-US" sz="1600" dirty="0">
                  <a:latin typeface="Helvetica" charset="0"/>
                  <a:ea typeface="Helvetica" charset="0"/>
                  <a:cs typeface="Helvetica" charset="0"/>
                </a:rPr>
                <a:t>(</a:t>
              </a:r>
              <a:r>
                <a:rPr lang="en-US" sz="1600" dirty="0" err="1">
                  <a:latin typeface="Helvetica" charset="0"/>
                  <a:ea typeface="Helvetica" charset="0"/>
                  <a:cs typeface="Helvetica" charset="0"/>
                </a:rPr>
                <a:t>sadlepoint</a:t>
              </a:r>
              <a:r>
                <a:rPr lang="en-US" sz="1600" dirty="0">
                  <a:latin typeface="Helvetica" charset="0"/>
                  <a:ea typeface="Helvetica" charset="0"/>
                  <a:cs typeface="Helvetica" charset="0"/>
                </a:rPr>
                <a:t>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9502387" y="4411916"/>
                  <a:ext cx="3577647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>
                      <a:latin typeface="Helvetica Neue" charset="0"/>
                      <a:ea typeface="Helvetica Neue" charset="0"/>
                      <a:cs typeface="Helvetica Neue" charset="0"/>
                    </a:rPr>
                    <a:t>Row-Column </a:t>
                  </a:r>
                  <a:r>
                    <a:rPr lang="en-US" sz="1600" i="1" dirty="0" smtClean="0">
                      <a:latin typeface="Helvetica Neue" charset="0"/>
                      <a:ea typeface="Helvetica Neue" charset="0"/>
                      <a:cs typeface="Helvetica Neue" charset="0"/>
                    </a:rPr>
                    <a:t>p</a:t>
                  </a:r>
                  <a:r>
                    <a:rPr lang="en-US" sz="1600" dirty="0" smtClean="0">
                      <a:latin typeface="Helvetica Neue" charset="0"/>
                      <a:ea typeface="Helvetica Neue" charset="0"/>
                      <a:cs typeface="Helvetica Neue" charset="0"/>
                    </a:rPr>
                    <a:t>-value </a:t>
                  </a:r>
                  <a:r>
                    <a:rPr lang="en-US" sz="1600" dirty="0">
                      <a:latin typeface="Helvetica Neue" charset="0"/>
                      <a:ea typeface="Helvetica Neue" charset="0"/>
                      <a:cs typeface="Helvetica Neue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b="0" i="0" dirty="0" smtClean="0">
                          <a:latin typeface="Helvetica Neue" charset="0"/>
                          <a:ea typeface="Helvetica Neue" charset="0"/>
                          <a:cs typeface="Helvetica Neue" charset="0"/>
                        </a:rPr>
                        <m:t>permutations</m:t>
                      </m:r>
                    </m:oMath>
                  </a14:m>
                  <a:r>
                    <a:rPr lang="en-US" sz="1600" dirty="0">
                      <a:latin typeface="Helvetica Neue" charset="0"/>
                      <a:ea typeface="Helvetica Neue" charset="0"/>
                      <a:cs typeface="Helvetica Neue" charset="0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2387" y="4411916"/>
                  <a:ext cx="3577647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67180"/>
              </p:ext>
            </p:extLst>
          </p:nvPr>
        </p:nvGraphicFramePr>
        <p:xfrm>
          <a:off x="614300" y="720927"/>
          <a:ext cx="3362040" cy="2975210"/>
        </p:xfrm>
        <a:graphic>
          <a:graphicData uri="http://schemas.openxmlformats.org/drawingml/2006/table">
            <a:tbl>
              <a:tblPr/>
              <a:tblGrid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  <a:gridCol w="93390"/>
              </a:tblGrid>
              <a:tr h="297521"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97521"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97521"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97521"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97521"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3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11993"/>
                    </a:solidFill>
                  </a:tcPr>
                </a:tc>
              </a:tr>
              <a:tr h="297521"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97521"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97521"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solidFill>
                            <a:schemeClr val="tx1"/>
                          </a:solidFill>
                          <a:effectLst/>
                          <a:latin typeface="Helvetica" charset="0"/>
                        </a:rPr>
                      </a:b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97521"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noFill/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noFill/>
                          <a:effectLst/>
                          <a:latin typeface="Helvetica" charset="0"/>
                        </a:rPr>
                      </a:br>
                      <a:endParaRPr lang="en-US" sz="100" dirty="0">
                        <a:noFill/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  <a:tr h="297521"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>
                          <a:effectLst/>
                          <a:latin typeface="Helvetica" charset="0"/>
                        </a:rPr>
                      </a:br>
                      <a:endParaRPr lang="en-US" sz="10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" dirty="0">
                          <a:effectLst/>
                          <a:latin typeface="Helvetica" charset="0"/>
                        </a:rPr>
                        <a:t/>
                      </a:r>
                      <a:br>
                        <a:rPr lang="en-US" sz="100" dirty="0">
                          <a:effectLst/>
                          <a:latin typeface="Helvetica" charset="0"/>
                        </a:rPr>
                      </a:br>
                      <a:endParaRPr lang="en-US" sz="100" dirty="0">
                        <a:effectLst/>
                        <a:latin typeface="Helvetica" charset="0"/>
                      </a:endParaRPr>
                    </a:p>
                  </a:txBody>
                  <a:tcPr marL="33995" marR="33995" marT="33995" marB="3399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207627" y="1267614"/>
                <a:ext cx="4587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FF0000"/>
                          </a:solidFill>
                          <a:latin typeface="Cambria Math" charset="0"/>
                          <a:ea typeface="Helvetica Neue" charset="0"/>
                          <a:cs typeface="Helvetica Neue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27" y="1267614"/>
                <a:ext cx="458779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ounded Rectangle 24"/>
          <p:cNvSpPr/>
          <p:nvPr/>
        </p:nvSpPr>
        <p:spPr>
          <a:xfrm>
            <a:off x="609446" y="1300729"/>
            <a:ext cx="3371748" cy="9378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/>
          <p:cNvGrpSpPr/>
          <p:nvPr/>
        </p:nvGrpSpPr>
        <p:grpSpPr>
          <a:xfrm>
            <a:off x="614300" y="4258963"/>
            <a:ext cx="3324249" cy="569209"/>
            <a:chOff x="614300" y="4032607"/>
            <a:chExt cx="3324249" cy="569209"/>
          </a:xfrm>
        </p:grpSpPr>
        <p:grpSp>
          <p:nvGrpSpPr>
            <p:cNvPr id="44" name="Group 43"/>
            <p:cNvGrpSpPr/>
            <p:nvPr/>
          </p:nvGrpSpPr>
          <p:grpSpPr>
            <a:xfrm>
              <a:off x="1729138" y="4032607"/>
              <a:ext cx="1935298" cy="276999"/>
              <a:chOff x="609446" y="4081032"/>
              <a:chExt cx="1935298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740468" y="4081032"/>
                    <a:ext cx="180427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Exclusive mutation in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latin typeface="Helvetica Neue" charset="0"/>
                            <a:ea typeface="Helvetica Neue" charset="0"/>
                            <a:cs typeface="Helvetica Neue" charset="0"/>
                          </a:rPr>
                          <m:t>𝑀</m:t>
                        </m:r>
                      </m:oMath>
                    </a14:m>
                    <a:endParaRPr lang="en-US" sz="1200" dirty="0">
                      <a:latin typeface="Helvetica Neue" charset="0"/>
                      <a:ea typeface="Helvetica Neue" charset="0"/>
                      <a:cs typeface="Helvetica Neue" charset="0"/>
                    </a:endParaRPr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468" y="4081032"/>
                    <a:ext cx="1804276" cy="27699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22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3" name="Rectangle 22"/>
              <p:cNvSpPr/>
              <p:nvPr/>
            </p:nvSpPr>
            <p:spPr>
              <a:xfrm>
                <a:off x="609446" y="4097760"/>
                <a:ext cx="122830" cy="228600"/>
              </a:xfrm>
              <a:prstGeom prst="rect">
                <a:avLst/>
              </a:prstGeom>
              <a:solidFill>
                <a:srgbClr val="0A269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729138" y="4324817"/>
              <a:ext cx="2209411" cy="276999"/>
              <a:chOff x="609446" y="4440007"/>
              <a:chExt cx="2209411" cy="27699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740468" y="4440007"/>
                    <a:ext cx="2078389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a:t>Co-occurring mutation in </a:t>
                    </a:r>
                    <a14:m>
                      <m:oMath xmlns:m="http://schemas.openxmlformats.org/officeDocument/2006/math">
                        <m:r>
                          <a:rPr lang="en-US" sz="1200" i="1" dirty="0" smtClean="0">
                            <a:latin typeface="Helvetica Neue" charset="0"/>
                            <a:ea typeface="Helvetica Neue" charset="0"/>
                            <a:cs typeface="Helvetica Neue" charset="0"/>
                          </a:rPr>
                          <m:t>𝑀</m:t>
                        </m:r>
                      </m:oMath>
                    </a14:m>
                    <a:endParaRPr lang="en-US" sz="1200" dirty="0">
                      <a:latin typeface="Helvetica Neue" charset="0"/>
                      <a:ea typeface="Helvetica Neue" charset="0"/>
                      <a:cs typeface="Helvetica Neue" charset="0"/>
                    </a:endParaRPr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0468" y="4440007"/>
                    <a:ext cx="2033505" cy="276999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t="-222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ectangle 23"/>
              <p:cNvSpPr/>
              <p:nvPr/>
            </p:nvSpPr>
            <p:spPr>
              <a:xfrm>
                <a:off x="609446" y="4456735"/>
                <a:ext cx="122830" cy="228600"/>
              </a:xfrm>
              <a:prstGeom prst="rect">
                <a:avLst/>
              </a:prstGeom>
              <a:solidFill>
                <a:srgbClr val="F191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14300" y="4324817"/>
              <a:ext cx="1173607" cy="276999"/>
              <a:chOff x="1621661" y="3731228"/>
              <a:chExt cx="1173607" cy="276999"/>
            </a:xfrm>
          </p:grpSpPr>
          <p:sp>
            <p:nvSpPr>
              <p:cNvPr id="31" name="TextBox 30"/>
              <p:cNvSpPr txBox="1"/>
              <p:nvPr/>
            </p:nvSpPr>
            <p:spPr>
              <a:xfrm>
                <a:off x="1749789" y="3731228"/>
                <a:ext cx="10454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 Neue" charset="0"/>
                    <a:ea typeface="Helvetica Neue" charset="0"/>
                    <a:cs typeface="Helvetica Neue" charset="0"/>
                  </a:rPr>
                  <a:t>Not mutated</a:t>
                </a:r>
                <a:endParaRPr lang="en-US" sz="12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621661" y="3747956"/>
                <a:ext cx="122830" cy="228600"/>
              </a:xfrm>
              <a:prstGeom prst="rect">
                <a:avLst/>
              </a:prstGeom>
              <a:solidFill>
                <a:srgbClr val="D7D7D7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19212" y="4032607"/>
              <a:ext cx="889563" cy="276999"/>
              <a:chOff x="609446" y="3731228"/>
              <a:chExt cx="889563" cy="276999"/>
            </a:xfrm>
          </p:grpSpPr>
          <p:sp>
            <p:nvSpPr>
              <p:cNvPr id="30" name="TextBox 29"/>
              <p:cNvSpPr txBox="1"/>
              <p:nvPr/>
            </p:nvSpPr>
            <p:spPr>
              <a:xfrm>
                <a:off x="740468" y="3731228"/>
                <a:ext cx="75854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>
                    <a:latin typeface="Helvetica Neue" charset="0"/>
                    <a:ea typeface="Helvetica Neue" charset="0"/>
                    <a:cs typeface="Helvetica Neue" charset="0"/>
                  </a:rPr>
                  <a:t>Mutated</a:t>
                </a:r>
                <a:endParaRPr lang="en-US" sz="12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09446" y="3747956"/>
                <a:ext cx="122830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p:grpSp>
      </p:grpSp>
      <p:grpSp>
        <p:nvGrpSpPr>
          <p:cNvPr id="56" name="Group 55"/>
          <p:cNvGrpSpPr/>
          <p:nvPr/>
        </p:nvGrpSpPr>
        <p:grpSpPr>
          <a:xfrm>
            <a:off x="3901060" y="756046"/>
            <a:ext cx="325731" cy="2927320"/>
            <a:chOff x="3925125" y="579443"/>
            <a:chExt cx="325731" cy="2927320"/>
          </a:xfrm>
        </p:grpSpPr>
        <p:sp>
          <p:nvSpPr>
            <p:cNvPr id="46" name="TextBox 45"/>
            <p:cNvSpPr txBox="1"/>
            <p:nvPr/>
          </p:nvSpPr>
          <p:spPr>
            <a:xfrm>
              <a:off x="3960391" y="57944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5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925125" y="877343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14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925125" y="1175243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15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5125" y="1473143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14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925125" y="1771043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10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0390" y="206894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5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960391" y="236684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7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925125" y="2664743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14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925125" y="2962643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12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960390" y="3260542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9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25820" y="3641603"/>
            <a:ext cx="3528776" cy="246221"/>
            <a:chOff x="525820" y="3575699"/>
            <a:chExt cx="3528776" cy="246221"/>
          </a:xfrm>
        </p:grpSpPr>
        <p:sp>
          <p:nvSpPr>
            <p:cNvPr id="57" name="TextBox 56"/>
            <p:cNvSpPr txBox="1"/>
            <p:nvPr/>
          </p:nvSpPr>
          <p:spPr>
            <a:xfrm>
              <a:off x="525820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9351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12882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806413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899944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993475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087006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7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274068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180537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67599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461130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554661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6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1648192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41723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4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1835254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928785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022316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15847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209378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302909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4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396440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489971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583502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Helvetica Neue" charset="0"/>
                  <a:ea typeface="Helvetica Neue" charset="0"/>
                  <a:cs typeface="Helvetica Neue" charset="0"/>
                </a:rPr>
                <a:t>7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677033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770564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864095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2957626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051157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4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144688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38219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3331750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425281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3518812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12343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3705874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799398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/>
              <p:cNvSpPr txBox="1"/>
              <p:nvPr/>
            </p:nvSpPr>
            <p:spPr>
              <a:xfrm>
                <a:off x="1409436" y="374936"/>
                <a:ext cx="18072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Helvetica Neue" charset="0"/>
                    <a:ea typeface="Helvetica Neue" charset="0"/>
                    <a:cs typeface="Helvetica Neue" charset="0"/>
                  </a:rPr>
                  <a:t>Mutation matrix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m:t>𝐴</m:t>
                    </m:r>
                  </m:oMath>
                </a14:m>
                <a:endParaRPr lang="en-US" sz="16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436" y="374936"/>
                <a:ext cx="1807290" cy="338554"/>
              </a:xfrm>
              <a:prstGeom prst="rect">
                <a:avLst/>
              </a:prstGeom>
              <a:blipFill rotWithShape="0">
                <a:blip r:embed="rId8"/>
                <a:stretch>
                  <a:fillRect l="-1684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/>
              <p:cNvSpPr txBox="1"/>
              <p:nvPr/>
            </p:nvSpPr>
            <p:spPr>
              <a:xfrm>
                <a:off x="4911872" y="374936"/>
                <a:ext cx="32026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>
                    <a:latin typeface="Helvetica Neue" charset="0"/>
                    <a:ea typeface="Helvetica Neue" charset="0"/>
                    <a:cs typeface="Helvetica Neue" charset="0"/>
                  </a:rPr>
                  <a:t>M</a:t>
                </a:r>
                <a:r>
                  <a:rPr lang="en-US" sz="1600" smtClean="0">
                    <a:latin typeface="Helvetica Neue" charset="0"/>
                    <a:ea typeface="Helvetica Neue" charset="0"/>
                    <a:cs typeface="Helvetica Neue" charset="0"/>
                  </a:rPr>
                  <a:t>utation weights/probabilities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Helvetica Neue" charset="0"/>
                        <a:ea typeface="Helvetica Neue" charset="0"/>
                        <a:cs typeface="Helvetica Neue" charset="0"/>
                      </a:rPr>
                      <m:t>𝑊</m:t>
                    </m:r>
                  </m:oMath>
                </a14:m>
                <a:endParaRPr lang="en-US" sz="1600" b="1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72" y="374936"/>
                <a:ext cx="3202608" cy="338554"/>
              </a:xfrm>
              <a:prstGeom prst="rect">
                <a:avLst/>
              </a:prstGeom>
              <a:blipFill rotWithShape="0">
                <a:blip r:embed="rId9"/>
                <a:stretch>
                  <a:fillRect l="-762"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/>
              <p:cNvSpPr txBox="1"/>
              <p:nvPr/>
            </p:nvSpPr>
            <p:spPr>
              <a:xfrm>
                <a:off x="5855760" y="3835721"/>
                <a:ext cx="1082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𝑛</m:t>
                    </m:r>
                    <m:r>
                      <a:rPr lang="en-US" sz="16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Helvetica Neue" charset="0"/>
                    <a:ea typeface="Helvetica Neue" charset="0"/>
                    <a:cs typeface="Helvetica Neue" charset="0"/>
                  </a:rPr>
                  <a:t>patients</a:t>
                </a:r>
                <a:endParaRPr lang="en-US" sz="16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60" y="3835721"/>
                <a:ext cx="1082669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83929" r="-226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/>
              <p:cNvSpPr txBox="1"/>
              <p:nvPr/>
            </p:nvSpPr>
            <p:spPr>
              <a:xfrm rot="16200000">
                <a:off x="4146601" y="2013651"/>
                <a:ext cx="9608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600" dirty="0" smtClean="0">
                    <a:latin typeface="Helvetica Neue" charset="0"/>
                    <a:ea typeface="Helvetica Neue" charset="0"/>
                    <a:cs typeface="Helvetica Neue" charset="0"/>
                  </a:rPr>
                  <a:t>genes</a:t>
                </a:r>
                <a:endParaRPr lang="en-US" sz="16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146601" y="2013651"/>
                <a:ext cx="960840" cy="338554"/>
              </a:xfrm>
              <a:prstGeom prst="rect">
                <a:avLst/>
              </a:prstGeom>
              <a:blipFill rotWithShape="0">
                <a:blip r:embed="rId11"/>
                <a:stretch>
                  <a:fillRect l="-7143" t="-3797" r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811620" y="4191656"/>
            <a:ext cx="3382261" cy="636516"/>
            <a:chOff x="4545400" y="4145356"/>
            <a:chExt cx="3382261" cy="636516"/>
          </a:xfrm>
        </p:grpSpPr>
        <p:sp>
          <p:nvSpPr>
            <p:cNvPr id="112" name="TextBox 111"/>
            <p:cNvSpPr txBox="1"/>
            <p:nvPr/>
          </p:nvSpPr>
          <p:spPr>
            <a:xfrm>
              <a:off x="4545400" y="4465439"/>
              <a:ext cx="5629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1E-3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7643609" y="4465439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Helvetica Neue" charset="0"/>
                  <a:ea typeface="Helvetica Neue" charset="0"/>
                  <a:cs typeface="Helvetica Neue" charset="0"/>
                </a:rPr>
                <a:t>1</a:t>
              </a:r>
              <a:endParaRPr lang="en-US" sz="14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pic>
          <p:nvPicPr>
            <p:cNvPr id="114" name="Picture 113"/>
            <p:cNvPicPr>
              <a:picLocks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86" t="1414" r="10552" b="4494"/>
            <a:stretch/>
          </p:blipFill>
          <p:spPr>
            <a:xfrm rot="5400000">
              <a:off x="6091796" y="2654335"/>
              <a:ext cx="344843" cy="3326886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/>
                <p:cNvSpPr txBox="1"/>
                <p:nvPr/>
              </p:nvSpPr>
              <p:spPr>
                <a:xfrm>
                  <a:off x="6047759" y="4456783"/>
                  <a:ext cx="471155" cy="3250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15" name="TextBox 1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7759" y="4456783"/>
                  <a:ext cx="471155" cy="32508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/>
          <p:cNvGrpSpPr/>
          <p:nvPr/>
        </p:nvGrpSpPr>
        <p:grpSpPr>
          <a:xfrm>
            <a:off x="4773428" y="3699478"/>
            <a:ext cx="3528776" cy="246221"/>
            <a:chOff x="525820" y="3575699"/>
            <a:chExt cx="3528776" cy="246221"/>
          </a:xfrm>
        </p:grpSpPr>
        <p:sp>
          <p:nvSpPr>
            <p:cNvPr id="117" name="TextBox 116"/>
            <p:cNvSpPr txBox="1"/>
            <p:nvPr/>
          </p:nvSpPr>
          <p:spPr>
            <a:xfrm>
              <a:off x="525820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19351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12882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06413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99944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993475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087006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7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1274068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1180537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67599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461130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54661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6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648192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741723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4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1835254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928785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022316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2115847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209378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302909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4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396440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489971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583502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smtClean="0">
                  <a:latin typeface="Helvetica Neue" charset="0"/>
                  <a:ea typeface="Helvetica Neue" charset="0"/>
                  <a:cs typeface="Helvetica Neue" charset="0"/>
                </a:rPr>
                <a:t>7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2677033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770564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2864095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2957626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051157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4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144688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3238219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3331750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425281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3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3518812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612343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3705874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2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799398" y="3575699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995" y="720928"/>
            <a:ext cx="3326850" cy="3049924"/>
          </a:xfrm>
          <a:prstGeom prst="rect">
            <a:avLst/>
          </a:prstGeom>
        </p:spPr>
      </p:pic>
      <p:grpSp>
        <p:nvGrpSpPr>
          <p:cNvPr id="154" name="Group 153"/>
          <p:cNvGrpSpPr/>
          <p:nvPr/>
        </p:nvGrpSpPr>
        <p:grpSpPr>
          <a:xfrm>
            <a:off x="8160812" y="746543"/>
            <a:ext cx="325731" cy="2927320"/>
            <a:chOff x="3925125" y="579443"/>
            <a:chExt cx="325731" cy="2927320"/>
          </a:xfrm>
        </p:grpSpPr>
        <p:sp>
          <p:nvSpPr>
            <p:cNvPr id="155" name="TextBox 154"/>
            <p:cNvSpPr txBox="1"/>
            <p:nvPr/>
          </p:nvSpPr>
          <p:spPr>
            <a:xfrm>
              <a:off x="3960391" y="579443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5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3925125" y="877343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14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3925125" y="1175243"/>
              <a:ext cx="32573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15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3925125" y="1473143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14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3925125" y="1771043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10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3960390" y="206894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5</a:t>
              </a: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3960391" y="2366843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7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2" name="TextBox 161"/>
            <p:cNvSpPr txBox="1"/>
            <p:nvPr/>
          </p:nvSpPr>
          <p:spPr>
            <a:xfrm>
              <a:off x="3925125" y="2664743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14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3" name="TextBox 162"/>
            <p:cNvSpPr txBox="1"/>
            <p:nvPr/>
          </p:nvSpPr>
          <p:spPr>
            <a:xfrm>
              <a:off x="3925125" y="2962643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>
                  <a:latin typeface="Helvetica Neue" charset="0"/>
                  <a:ea typeface="Helvetica Neue" charset="0"/>
                  <a:cs typeface="Helvetica Neue" charset="0"/>
                </a:rPr>
                <a:t>12</a:t>
              </a:r>
              <a:endParaRPr lang="en-US" sz="1000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960390" y="3260542"/>
              <a:ext cx="2551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latin typeface="Helvetica Neue" charset="0"/>
                  <a:ea typeface="Helvetica Neue" charset="0"/>
                  <a:cs typeface="Helvetica Neue" charset="0"/>
                </a:rPr>
                <a:t>9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TextBox 164"/>
              <p:cNvSpPr txBox="1"/>
              <p:nvPr/>
            </p:nvSpPr>
            <p:spPr>
              <a:xfrm>
                <a:off x="1644498" y="3835721"/>
                <a:ext cx="1082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𝑛</m:t>
                    </m:r>
                    <m:r>
                      <a:rPr lang="en-US" sz="16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 </m:t>
                    </m:r>
                  </m:oMath>
                </a14:m>
                <a:r>
                  <a:rPr lang="en-US" sz="1600" dirty="0" smtClean="0">
                    <a:latin typeface="Helvetica Neue" charset="0"/>
                    <a:ea typeface="Helvetica Neue" charset="0"/>
                    <a:cs typeface="Helvetica Neue" charset="0"/>
                  </a:rPr>
                  <a:t>patients</a:t>
                </a:r>
                <a:endParaRPr lang="en-US" sz="16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65" name="TextBox 1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498" y="3835721"/>
                <a:ext cx="1082669" cy="338554"/>
              </a:xfrm>
              <a:prstGeom prst="rect">
                <a:avLst/>
              </a:prstGeom>
              <a:blipFill rotWithShape="0">
                <a:blip r:embed="rId10"/>
                <a:stretch>
                  <a:fillRect t="-83929" r="-2260" b="-1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TextBox 165"/>
              <p:cNvSpPr txBox="1"/>
              <p:nvPr/>
            </p:nvSpPr>
            <p:spPr>
              <a:xfrm rot="16200000">
                <a:off x="-64661" y="2130902"/>
                <a:ext cx="96084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charset="0"/>
                        <a:ea typeface="Calibri" charset="0"/>
                        <a:cs typeface="Calibri" charset="0"/>
                      </a:rPr>
                      <m:t>𝑚</m:t>
                    </m:r>
                  </m:oMath>
                </a14:m>
                <a:r>
                  <a:rPr lang="en-US" sz="1600" dirty="0" smtClean="0">
                    <a:latin typeface="Calibri" charset="0"/>
                    <a:ea typeface="Calibri" charset="0"/>
                    <a:cs typeface="Calibri" charset="0"/>
                  </a:rPr>
                  <a:t> </a:t>
                </a:r>
                <a:r>
                  <a:rPr lang="en-US" sz="1600" dirty="0" smtClean="0">
                    <a:latin typeface="Helvetica Neue" charset="0"/>
                    <a:ea typeface="Helvetica Neue" charset="0"/>
                    <a:cs typeface="Helvetica Neue" charset="0"/>
                  </a:rPr>
                  <a:t>genes</a:t>
                </a:r>
                <a:endParaRPr lang="en-US" sz="1600" dirty="0">
                  <a:latin typeface="Helvetica Neue" charset="0"/>
                  <a:ea typeface="Helvetica Neue" charset="0"/>
                  <a:cs typeface="Helvetica Neue" charset="0"/>
                </a:endParaRPr>
              </a:p>
            </p:txBody>
          </p:sp>
        </mc:Choice>
        <mc:Fallback>
          <p:sp>
            <p:nvSpPr>
              <p:cNvPr id="166" name="TextBox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64661" y="2130902"/>
                <a:ext cx="960840" cy="338554"/>
              </a:xfrm>
              <a:prstGeom prst="rect">
                <a:avLst/>
              </a:prstGeom>
              <a:blipFill rotWithShape="0">
                <a:blip r:embed="rId15"/>
                <a:stretch>
                  <a:fillRect l="-7143" t="-3822" r="-19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/>
          <p:cNvCxnSpPr/>
          <p:nvPr/>
        </p:nvCxnSpPr>
        <p:spPr>
          <a:xfrm flipH="1">
            <a:off x="4155136" y="1027089"/>
            <a:ext cx="221077" cy="123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3974744" y="502415"/>
            <a:ext cx="10330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 smtClean="0">
                <a:latin typeface="Helvetica Neue" charset="0"/>
                <a:ea typeface="Helvetica Neue" charset="0"/>
                <a:cs typeface="Helvetica Neue" charset="0"/>
              </a:rPr>
              <a:t>Row </a:t>
            </a:r>
            <a:r>
              <a:rPr lang="en-US" sz="1000" i="1" dirty="0" smtClean="0">
                <a:latin typeface="Helvetica Neue" charset="0"/>
                <a:ea typeface="Helvetica Neue" charset="0"/>
                <a:cs typeface="Helvetica Neue" charset="0"/>
              </a:rPr>
              <a:t>sum </a:t>
            </a:r>
            <a:r>
              <a:rPr lang="en-US" sz="1000" i="1" dirty="0" smtClean="0">
                <a:latin typeface="Helvetica Neue" charset="0"/>
                <a:ea typeface="Helvetica Neue" charset="0"/>
                <a:cs typeface="Helvetica Neue" charset="0"/>
              </a:rPr>
              <a:t>=</a:t>
            </a:r>
          </a:p>
          <a:p>
            <a:pPr algn="ctr"/>
            <a:r>
              <a:rPr lang="en-US" sz="1000" i="1" dirty="0" smtClean="0">
                <a:latin typeface="Helvetica Neue" charset="0"/>
                <a:ea typeface="Helvetica Neue" charset="0"/>
                <a:cs typeface="Helvetica Neue" charset="0"/>
              </a:rPr>
              <a:t># mutations per gene</a:t>
            </a:r>
            <a:endParaRPr lang="en-US" sz="1000" i="1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grpSp>
        <p:nvGrpSpPr>
          <p:cNvPr id="170" name="Group 169"/>
          <p:cNvGrpSpPr/>
          <p:nvPr/>
        </p:nvGrpSpPr>
        <p:grpSpPr>
          <a:xfrm>
            <a:off x="3003724" y="3824134"/>
            <a:ext cx="1528293" cy="484327"/>
            <a:chOff x="3226341" y="3939162"/>
            <a:chExt cx="1650990" cy="484327"/>
          </a:xfrm>
        </p:grpSpPr>
        <p:sp>
          <p:nvSpPr>
            <p:cNvPr id="171" name="TextBox 170"/>
            <p:cNvSpPr txBox="1"/>
            <p:nvPr/>
          </p:nvSpPr>
          <p:spPr>
            <a:xfrm>
              <a:off x="3226341" y="4023379"/>
              <a:ext cx="165099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i="1" dirty="0" smtClean="0">
                  <a:latin typeface="Helvetica Neue" charset="0"/>
                  <a:ea typeface="Helvetica Neue" charset="0"/>
                  <a:cs typeface="Helvetica Neue" charset="0"/>
                </a:rPr>
                <a:t>Column </a:t>
              </a:r>
              <a:r>
                <a:rPr lang="en-US" sz="1000" i="1" dirty="0" smtClean="0">
                  <a:latin typeface="Helvetica Neue" charset="0"/>
                  <a:ea typeface="Helvetica Neue" charset="0"/>
                  <a:cs typeface="Helvetica Neue" charset="0"/>
                </a:rPr>
                <a:t>sum </a:t>
              </a:r>
              <a:r>
                <a:rPr lang="en-US" sz="1000" i="1" dirty="0" smtClean="0">
                  <a:latin typeface="Helvetica Neue" charset="0"/>
                  <a:ea typeface="Helvetica Neue" charset="0"/>
                  <a:cs typeface="Helvetica Neue" charset="0"/>
                </a:rPr>
                <a:t>= </a:t>
              </a:r>
              <a:endParaRPr lang="en-US" sz="1000" i="1" dirty="0" smtClean="0">
                <a:latin typeface="Helvetica Neue" charset="0"/>
                <a:ea typeface="Helvetica Neue" charset="0"/>
                <a:cs typeface="Helvetica Neue" charset="0"/>
              </a:endParaRPr>
            </a:p>
            <a:p>
              <a:pPr algn="ctr"/>
              <a:r>
                <a:rPr lang="en-US" sz="1000" i="1" dirty="0" smtClean="0">
                  <a:latin typeface="Helvetica Neue" charset="0"/>
                  <a:ea typeface="Helvetica Neue" charset="0"/>
                  <a:cs typeface="Helvetica Neue" charset="0"/>
                </a:rPr>
                <a:t># mutations </a:t>
              </a:r>
              <a:r>
                <a:rPr lang="en-US" sz="1000" i="1" dirty="0" smtClean="0">
                  <a:latin typeface="Helvetica Neue" charset="0"/>
                  <a:ea typeface="Helvetica Neue" charset="0"/>
                  <a:cs typeface="Helvetica Neue" charset="0"/>
                </a:rPr>
                <a:t>per patient</a:t>
              </a:r>
              <a:endParaRPr lang="en-US" sz="1000" i="1" dirty="0">
                <a:latin typeface="Helvetica Neue" charset="0"/>
                <a:ea typeface="Helvetica Neue" charset="0"/>
                <a:cs typeface="Helvetica Neue" charset="0"/>
              </a:endParaRPr>
            </a:p>
          </p:txBody>
        </p:sp>
        <p:cxnSp>
          <p:nvCxnSpPr>
            <p:cNvPr id="172" name="Straight Arrow Connector 171"/>
            <p:cNvCxnSpPr/>
            <p:nvPr/>
          </p:nvCxnSpPr>
          <p:spPr>
            <a:xfrm flipH="1" flipV="1">
              <a:off x="3701975" y="3939162"/>
              <a:ext cx="76958" cy="1406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20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145</Words>
  <Application>Microsoft Macintosh PowerPoint</Application>
  <PresentationFormat>Custom</PresentationFormat>
  <Paragraphs>473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Calibri Light</vt:lpstr>
      <vt:lpstr>Cambria Math</vt:lpstr>
      <vt:lpstr>Helvetica</vt:lpstr>
      <vt:lpstr>Helvetica Neue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Leiserson, Mark</dc:creator>
  <cp:lastModifiedBy>Max Leiserson</cp:lastModifiedBy>
  <cp:revision>25</cp:revision>
  <dcterms:created xsi:type="dcterms:W3CDTF">2016-04-05T01:01:13Z</dcterms:created>
  <dcterms:modified xsi:type="dcterms:W3CDTF">2016-07-21T13:59:05Z</dcterms:modified>
</cp:coreProperties>
</file>