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Open Sauce Light" charset="1" panose="00000400000000000000"/>
      <p:regular r:id="rId20"/>
    </p:embeddedFont>
    <p:embeddedFont>
      <p:font typeface="Open Sauce" charset="1" panose="00000500000000000000"/>
      <p:regular r:id="rId21"/>
    </p:embeddedFont>
    <p:embeddedFont>
      <p:font typeface="Open Sauce Semi-Bold" charset="1" panose="00000700000000000000"/>
      <p:regular r:id="rId22"/>
    </p:embeddedFont>
    <p:embeddedFont>
      <p:font typeface="Open Sauce Bold" charset="1" panose="000008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4124068" y="8061960"/>
            <a:ext cx="18486" cy="1196340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5965521" y="1879948"/>
            <a:ext cx="6356958" cy="5858448"/>
          </a:xfrm>
          <a:custGeom>
            <a:avLst/>
            <a:gdLst/>
            <a:ahLst/>
            <a:cxnLst/>
            <a:rect r="r" b="b" t="t" l="l"/>
            <a:pathLst>
              <a:path h="5858448" w="6356958">
                <a:moveTo>
                  <a:pt x="0" y="0"/>
                </a:moveTo>
                <a:lnTo>
                  <a:pt x="6356958" y="0"/>
                </a:lnTo>
                <a:lnTo>
                  <a:pt x="6356958" y="5858449"/>
                </a:lnTo>
                <a:lnTo>
                  <a:pt x="0" y="58584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509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9010209"/>
            <a:ext cx="7192957" cy="248091"/>
            <a:chOff x="0" y="0"/>
            <a:chExt cx="9590610" cy="330788"/>
          </a:xfrm>
        </p:grpSpPr>
        <p:sp>
          <p:nvSpPr>
            <p:cNvPr name="AutoShape 5" id="5"/>
            <p:cNvSpPr/>
            <p:nvPr/>
          </p:nvSpPr>
          <p:spPr>
            <a:xfrm rot="0">
              <a:off x="0" y="172507"/>
              <a:ext cx="9590610" cy="29633"/>
            </a:xfrm>
            <a:prstGeom prst="rect">
              <a:avLst/>
            </a:prstGeom>
            <a:solidFill>
              <a:srgbClr val="000000"/>
            </a:solidFill>
          </p:spPr>
        </p:sp>
        <p:grpSp>
          <p:nvGrpSpPr>
            <p:cNvPr name="Group 6" id="6"/>
            <p:cNvGrpSpPr/>
            <p:nvPr/>
          </p:nvGrpSpPr>
          <p:grpSpPr>
            <a:xfrm rot="0">
              <a:off x="0" y="0"/>
              <a:ext cx="330788" cy="330788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</p:grpSp>
      <p:sp>
        <p:nvSpPr>
          <p:cNvPr name="TextBox 9" id="9"/>
          <p:cNvSpPr txBox="true"/>
          <p:nvPr/>
        </p:nvSpPr>
        <p:spPr>
          <a:xfrm rot="0">
            <a:off x="1028700" y="981075"/>
            <a:ext cx="8775291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spc="315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LABORATÓR</a:t>
            </a:r>
            <a:r>
              <a:rPr lang="en-US" sz="2100" spc="315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IO DE DESENVOLVIMENTO DE SOFTWARE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822355" y="8223885"/>
            <a:ext cx="1625437" cy="82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P</a:t>
            </a:r>
            <a:r>
              <a:rPr lang="en-US" sz="240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rof. João Aramuni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815651" y="8014335"/>
            <a:ext cx="2443649" cy="124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Alunos: Isaac Portela - Raphael Sena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-285271"/>
            <a:ext cx="10126099" cy="9785605"/>
          </a:xfrm>
          <a:custGeom>
            <a:avLst/>
            <a:gdLst/>
            <a:ahLst/>
            <a:cxnLst/>
            <a:rect r="r" b="b" t="t" l="l"/>
            <a:pathLst>
              <a:path h="9785605" w="10126099">
                <a:moveTo>
                  <a:pt x="0" y="0"/>
                </a:moveTo>
                <a:lnTo>
                  <a:pt x="10126099" y="0"/>
                </a:lnTo>
                <a:lnTo>
                  <a:pt x="10126099" y="9785604"/>
                </a:lnTo>
                <a:lnTo>
                  <a:pt x="0" y="97856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</a:blip>
            <a:stretch>
              <a:fillRect l="-19051" t="-13459" r="-22023" b="-3252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791435" y="4092540"/>
            <a:ext cx="10467865" cy="2234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8717"/>
              </a:lnSpc>
            </a:pPr>
            <a:r>
              <a:rPr lang="en-US" b="true" sz="7925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CRUDs</a:t>
            </a:r>
            <a:r>
              <a:rPr lang="en-US" b="true" sz="7925" u="none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 Desenvolvidos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809825" y="6836728"/>
            <a:ext cx="10449475" cy="347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989"/>
              </a:lnSpc>
              <a:spcBef>
                <a:spcPct val="0"/>
              </a:spcBef>
            </a:pPr>
            <a:r>
              <a:rPr lang="en-US" sz="2135" spc="32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-</a:t>
            </a:r>
            <a:r>
              <a:rPr lang="en-US" sz="2135" spc="320" u="none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CADASTRO, LEITURA, ATUALIZAÇÃO E EXCLUSÃO DE ALUNO.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181100"/>
            <a:ext cx="5387985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 spc="27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L</a:t>
            </a:r>
            <a:r>
              <a:rPr lang="en-US" sz="1800" spc="270" u="none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AB. DES. SOFT.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501746" y="7408072"/>
            <a:ext cx="12757554" cy="347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989"/>
              </a:lnSpc>
              <a:spcBef>
                <a:spcPct val="0"/>
              </a:spcBef>
            </a:pPr>
            <a:r>
              <a:rPr lang="en-US" sz="2135" spc="32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-</a:t>
            </a:r>
            <a:r>
              <a:rPr lang="en-US" sz="2135" spc="320" u="none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CADASTRO, LEITURA, ATUALIZAÇÃO E EXCLUSÃO DE EMPRESA PARCEIRA.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57486" y="1095375"/>
            <a:ext cx="8407920" cy="226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00"/>
              </a:lnSpc>
            </a:pPr>
            <a:r>
              <a:rPr lang="en-US" b="true" sz="8000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Arqu</a:t>
            </a:r>
            <a:r>
              <a:rPr lang="en-US" b="true" sz="8000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itetura e Persistência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4963285" y="1028700"/>
            <a:ext cx="22225" cy="8229600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1028700" y="1181100"/>
            <a:ext cx="5387985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 spc="27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L</a:t>
            </a:r>
            <a:r>
              <a:rPr lang="en-US" sz="1800" spc="270" u="none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AB. DES. SOFT.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4839240" y="1028700"/>
            <a:ext cx="248091" cy="24809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857486" y="3931683"/>
            <a:ext cx="10187401" cy="1517495"/>
            <a:chOff x="0" y="0"/>
            <a:chExt cx="13583201" cy="2023326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3583201" cy="2023326"/>
              <a:chOff x="0" y="0"/>
              <a:chExt cx="23445200" cy="349235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3445200" cy="3492350"/>
              </a:xfrm>
              <a:custGeom>
                <a:avLst/>
                <a:gdLst/>
                <a:ahLst/>
                <a:cxnLst/>
                <a:rect r="r" b="b" t="t" l="l"/>
                <a:pathLst>
                  <a:path h="3492350" w="23445200">
                    <a:moveTo>
                      <a:pt x="0" y="0"/>
                    </a:moveTo>
                    <a:lnTo>
                      <a:pt x="0" y="3492350"/>
                    </a:lnTo>
                    <a:lnTo>
                      <a:pt x="23445200" y="3492350"/>
                    </a:lnTo>
                    <a:lnTo>
                      <a:pt x="23445200" y="0"/>
                    </a:lnTo>
                    <a:lnTo>
                      <a:pt x="0" y="0"/>
                    </a:lnTo>
                    <a:close/>
                    <a:moveTo>
                      <a:pt x="23384241" y="3431390"/>
                    </a:moveTo>
                    <a:lnTo>
                      <a:pt x="59690" y="3431390"/>
                    </a:lnTo>
                    <a:lnTo>
                      <a:pt x="59690" y="59690"/>
                    </a:lnTo>
                    <a:lnTo>
                      <a:pt x="23384241" y="59690"/>
                    </a:lnTo>
                    <a:lnTo>
                      <a:pt x="23384241" y="343139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1" id="11"/>
            <p:cNvSpPr txBox="true"/>
            <p:nvPr/>
          </p:nvSpPr>
          <p:spPr>
            <a:xfrm rot="0">
              <a:off x="610079" y="794342"/>
              <a:ext cx="9415458" cy="3965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507"/>
                </a:lnSpc>
                <a:spcBef>
                  <a:spcPct val="0"/>
                </a:spcBef>
              </a:pPr>
              <a:r>
                <a:rPr lang="en-US" sz="1791" spc="268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-</a:t>
              </a:r>
              <a:r>
                <a:rPr lang="en-US" sz="1791" spc="268" u="none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 UTILIZAÇÃO DO PADRÃO ARQUITETURAL MVC.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857486" y="5677777"/>
            <a:ext cx="10187401" cy="1517495"/>
            <a:chOff x="0" y="0"/>
            <a:chExt cx="13583201" cy="2023326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3583201" cy="2023326"/>
              <a:chOff x="0" y="0"/>
              <a:chExt cx="23445200" cy="349235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3445200" cy="3492350"/>
              </a:xfrm>
              <a:custGeom>
                <a:avLst/>
                <a:gdLst/>
                <a:ahLst/>
                <a:cxnLst/>
                <a:rect r="r" b="b" t="t" l="l"/>
                <a:pathLst>
                  <a:path h="3492350" w="23445200">
                    <a:moveTo>
                      <a:pt x="0" y="0"/>
                    </a:moveTo>
                    <a:lnTo>
                      <a:pt x="0" y="3492350"/>
                    </a:lnTo>
                    <a:lnTo>
                      <a:pt x="23445200" y="3492350"/>
                    </a:lnTo>
                    <a:lnTo>
                      <a:pt x="23445200" y="0"/>
                    </a:lnTo>
                    <a:lnTo>
                      <a:pt x="0" y="0"/>
                    </a:lnTo>
                    <a:close/>
                    <a:moveTo>
                      <a:pt x="23384241" y="3431390"/>
                    </a:moveTo>
                    <a:lnTo>
                      <a:pt x="59690" y="3431390"/>
                    </a:lnTo>
                    <a:lnTo>
                      <a:pt x="59690" y="59690"/>
                    </a:lnTo>
                    <a:lnTo>
                      <a:pt x="23384241" y="59690"/>
                    </a:lnTo>
                    <a:lnTo>
                      <a:pt x="23384241" y="343139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15" id="15"/>
            <p:cNvSpPr txBox="true"/>
            <p:nvPr/>
          </p:nvSpPr>
          <p:spPr>
            <a:xfrm rot="0">
              <a:off x="610079" y="584792"/>
              <a:ext cx="12118564" cy="8156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507"/>
                </a:lnSpc>
                <a:spcBef>
                  <a:spcPct val="0"/>
                </a:spcBef>
              </a:pPr>
              <a:r>
                <a:rPr lang="en-US" sz="1791" spc="268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-</a:t>
              </a:r>
              <a:r>
                <a:rPr lang="en-US" sz="1791" spc="268" u="none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 CAMADA DE PERSISTÊNCIA IMPLEMENTADA COM SPRING DATA JPA E HIBERNATE.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857486" y="7422670"/>
            <a:ext cx="10187401" cy="1517495"/>
            <a:chOff x="0" y="0"/>
            <a:chExt cx="23445200" cy="34923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3445200" cy="3492350"/>
            </a:xfrm>
            <a:custGeom>
              <a:avLst/>
              <a:gdLst/>
              <a:ahLst/>
              <a:cxnLst/>
              <a:rect r="r" b="b" t="t" l="l"/>
              <a:pathLst>
                <a:path h="3492350" w="23445200">
                  <a:moveTo>
                    <a:pt x="0" y="0"/>
                  </a:moveTo>
                  <a:lnTo>
                    <a:pt x="0" y="3492350"/>
                  </a:lnTo>
                  <a:lnTo>
                    <a:pt x="23445200" y="3492350"/>
                  </a:lnTo>
                  <a:lnTo>
                    <a:pt x="23445200" y="0"/>
                  </a:lnTo>
                  <a:lnTo>
                    <a:pt x="0" y="0"/>
                  </a:lnTo>
                  <a:close/>
                  <a:moveTo>
                    <a:pt x="23384241" y="3431390"/>
                  </a:moveTo>
                  <a:lnTo>
                    <a:pt x="59690" y="3431390"/>
                  </a:lnTo>
                  <a:lnTo>
                    <a:pt x="59690" y="59690"/>
                  </a:lnTo>
                  <a:lnTo>
                    <a:pt x="23384241" y="59690"/>
                  </a:lnTo>
                  <a:lnTo>
                    <a:pt x="23384241" y="34313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7315045" y="8008902"/>
            <a:ext cx="9336258" cy="306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07"/>
              </a:lnSpc>
              <a:spcBef>
                <a:spcPct val="0"/>
              </a:spcBef>
            </a:pPr>
            <a:r>
              <a:rPr lang="en-US" sz="1791" spc="268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-</a:t>
            </a:r>
            <a:r>
              <a:rPr lang="en-US" sz="1791" spc="268" u="none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BANCO POSTGRESQL VERSIONADO E GERENCIADO POR DOCKER.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74791" y="4044950"/>
            <a:ext cx="6223117" cy="226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00"/>
              </a:lnSpc>
            </a:pPr>
            <a:r>
              <a:rPr lang="en-US" b="true" sz="8000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Avaliação da Sprint 03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1006475" y="1028700"/>
            <a:ext cx="22225" cy="8229600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11871315" y="1181100"/>
            <a:ext cx="5387985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 spc="27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L</a:t>
            </a:r>
            <a:r>
              <a:rPr lang="en-US" sz="1800" spc="270" u="none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AB. DES. SOFT.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904655" y="1028700"/>
            <a:ext cx="248091" cy="24809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144000" y="4244846"/>
            <a:ext cx="7838899" cy="486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5"/>
              </a:lnSpc>
            </a:pPr>
            <a:r>
              <a:rPr lang="en-US" sz="2832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- Protótipo final sprint 03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4997769"/>
            <a:ext cx="7838899" cy="98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5"/>
              </a:lnSpc>
            </a:pPr>
            <a:r>
              <a:rPr lang="en-US" sz="2832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- Alterações e melhorias implementadas conforme evolução do projeto.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096215" y="5519961"/>
            <a:ext cx="6326171" cy="6113450"/>
          </a:xfrm>
          <a:custGeom>
            <a:avLst/>
            <a:gdLst/>
            <a:ahLst/>
            <a:cxnLst/>
            <a:rect r="r" b="b" t="t" l="l"/>
            <a:pathLst>
              <a:path h="6113450" w="6326171">
                <a:moveTo>
                  <a:pt x="0" y="0"/>
                </a:moveTo>
                <a:lnTo>
                  <a:pt x="6326170" y="0"/>
                </a:lnTo>
                <a:lnTo>
                  <a:pt x="6326170" y="6113451"/>
                </a:lnTo>
                <a:lnTo>
                  <a:pt x="0" y="61134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</a:blip>
            <a:stretch>
              <a:fillRect l="-19051" t="-13459" r="-22023" b="-32525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660829"/>
            <a:ext cx="7867209" cy="1931215"/>
            <a:chOff x="0" y="0"/>
            <a:chExt cx="18105531" cy="444448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105531" cy="4444481"/>
            </a:xfrm>
            <a:custGeom>
              <a:avLst/>
              <a:gdLst/>
              <a:ahLst/>
              <a:cxnLst/>
              <a:rect r="r" b="b" t="t" l="l"/>
              <a:pathLst>
                <a:path h="4444481" w="18105531">
                  <a:moveTo>
                    <a:pt x="0" y="0"/>
                  </a:moveTo>
                  <a:lnTo>
                    <a:pt x="0" y="4444481"/>
                  </a:lnTo>
                  <a:lnTo>
                    <a:pt x="18105531" y="4444481"/>
                  </a:lnTo>
                  <a:lnTo>
                    <a:pt x="18105531" y="0"/>
                  </a:lnTo>
                  <a:lnTo>
                    <a:pt x="0" y="0"/>
                  </a:lnTo>
                  <a:close/>
                  <a:moveTo>
                    <a:pt x="18044571" y="4383521"/>
                  </a:moveTo>
                  <a:lnTo>
                    <a:pt x="59690" y="4383521"/>
                  </a:lnTo>
                  <a:lnTo>
                    <a:pt x="59690" y="59690"/>
                  </a:lnTo>
                  <a:lnTo>
                    <a:pt x="18044571" y="59690"/>
                  </a:lnTo>
                  <a:lnTo>
                    <a:pt x="18044571" y="4383521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1156335"/>
            <a:ext cx="10814199" cy="226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00"/>
              </a:lnSpc>
            </a:pPr>
            <a:r>
              <a:rPr lang="en-US" b="true" sz="8000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Repos</a:t>
            </a:r>
            <a:r>
              <a:rPr lang="en-US" b="true" sz="8000" u="none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itório e Versionamento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1028700" y="9139590"/>
            <a:ext cx="10814199" cy="21906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1712383" y="5296871"/>
            <a:ext cx="6499843" cy="62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 spc="27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- REPOSITÓRIO GIT</a:t>
            </a:r>
            <a:r>
              <a:rPr lang="en-US" sz="1800" spc="27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HUB ATUALIZADO COM TODO O HISTÓRICO DO PROJETO.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871315" y="1181100"/>
            <a:ext cx="5387985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 spc="27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L</a:t>
            </a:r>
            <a:r>
              <a:rPr lang="en-US" sz="1800" spc="270" u="none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AB. DES. SOFT.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28700" y="9010209"/>
            <a:ext cx="248091" cy="24809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392091" y="4660829"/>
            <a:ext cx="7867209" cy="1931215"/>
            <a:chOff x="0" y="0"/>
            <a:chExt cx="18105531" cy="444448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8105531" cy="4444481"/>
            </a:xfrm>
            <a:custGeom>
              <a:avLst/>
              <a:gdLst/>
              <a:ahLst/>
              <a:cxnLst/>
              <a:rect r="r" b="b" t="t" l="l"/>
              <a:pathLst>
                <a:path h="4444481" w="18105531">
                  <a:moveTo>
                    <a:pt x="0" y="0"/>
                  </a:moveTo>
                  <a:lnTo>
                    <a:pt x="0" y="4444481"/>
                  </a:lnTo>
                  <a:lnTo>
                    <a:pt x="18105531" y="4444481"/>
                  </a:lnTo>
                  <a:lnTo>
                    <a:pt x="18105531" y="0"/>
                  </a:lnTo>
                  <a:lnTo>
                    <a:pt x="0" y="0"/>
                  </a:lnTo>
                  <a:close/>
                  <a:moveTo>
                    <a:pt x="18044571" y="4383521"/>
                  </a:moveTo>
                  <a:lnTo>
                    <a:pt x="59690" y="4383521"/>
                  </a:lnTo>
                  <a:lnTo>
                    <a:pt x="59690" y="59690"/>
                  </a:lnTo>
                  <a:lnTo>
                    <a:pt x="18044571" y="59690"/>
                  </a:lnTo>
                  <a:lnTo>
                    <a:pt x="18044571" y="4383521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0075774" y="5296871"/>
            <a:ext cx="6499843" cy="62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 spc="27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- INCLUI CÓDIGO-FONTE,</a:t>
            </a:r>
            <a:r>
              <a:rPr lang="en-US" sz="1800" spc="27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DIAGRAMAS UML E DOCUMENTAÇÃO DE USUÁRIO.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-4270642" y="6424847"/>
            <a:ext cx="10814199" cy="21906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3" id="3"/>
          <p:cNvGrpSpPr/>
          <p:nvPr/>
        </p:nvGrpSpPr>
        <p:grpSpPr>
          <a:xfrm rot="5400000">
            <a:off x="1028700" y="1028700"/>
            <a:ext cx="248091" cy="24809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rot="-5400000">
            <a:off x="11744443" y="3840247"/>
            <a:ext cx="10814199" cy="21906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7" id="7"/>
          <p:cNvGrpSpPr/>
          <p:nvPr/>
        </p:nvGrpSpPr>
        <p:grpSpPr>
          <a:xfrm rot="-5400000">
            <a:off x="17011209" y="9010209"/>
            <a:ext cx="248091" cy="24809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3540952" y="378779"/>
            <a:ext cx="11206096" cy="9529443"/>
          </a:xfrm>
          <a:custGeom>
            <a:avLst/>
            <a:gdLst/>
            <a:ahLst/>
            <a:cxnLst/>
            <a:rect r="r" b="b" t="t" l="l"/>
            <a:pathLst>
              <a:path h="9529443" w="11206096">
                <a:moveTo>
                  <a:pt x="0" y="0"/>
                </a:moveTo>
                <a:lnTo>
                  <a:pt x="11206096" y="0"/>
                </a:lnTo>
                <a:lnTo>
                  <a:pt x="11206096" y="9529442"/>
                </a:lnTo>
                <a:lnTo>
                  <a:pt x="0" y="95294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</a:blip>
            <a:stretch>
              <a:fillRect l="-19051" t="-28935" r="-22023" b="-36961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105043" y="4282561"/>
            <a:ext cx="10077914" cy="1845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251"/>
              </a:lnSpc>
            </a:pPr>
            <a:r>
              <a:rPr lang="en-US" b="true" sz="12955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Obrigado!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010209"/>
            <a:ext cx="7192957" cy="248091"/>
            <a:chOff x="0" y="0"/>
            <a:chExt cx="9590610" cy="330788"/>
          </a:xfrm>
        </p:grpSpPr>
        <p:sp>
          <p:nvSpPr>
            <p:cNvPr name="AutoShape 3" id="3"/>
            <p:cNvSpPr/>
            <p:nvPr/>
          </p:nvSpPr>
          <p:spPr>
            <a:xfrm rot="0">
              <a:off x="0" y="172507"/>
              <a:ext cx="9590610" cy="29633"/>
            </a:xfrm>
            <a:prstGeom prst="rect">
              <a:avLst/>
            </a:prstGeom>
            <a:solidFill>
              <a:srgbClr val="000000"/>
            </a:solidFill>
          </p:spPr>
        </p:sp>
        <p:grpSp>
          <p:nvGrpSpPr>
            <p:cNvPr name="Group 4" id="4"/>
            <p:cNvGrpSpPr/>
            <p:nvPr/>
          </p:nvGrpSpPr>
          <p:grpSpPr>
            <a:xfrm rot="0">
              <a:off x="0" y="0"/>
              <a:ext cx="330788" cy="330788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</p:grpSp>
      <p:grpSp>
        <p:nvGrpSpPr>
          <p:cNvPr name="Group 7" id="7"/>
          <p:cNvGrpSpPr/>
          <p:nvPr/>
        </p:nvGrpSpPr>
        <p:grpSpPr>
          <a:xfrm rot="0">
            <a:off x="9590929" y="4009198"/>
            <a:ext cx="7694594" cy="2376924"/>
            <a:chOff x="0" y="0"/>
            <a:chExt cx="17708275" cy="54702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708274" cy="5470233"/>
            </a:xfrm>
            <a:custGeom>
              <a:avLst/>
              <a:gdLst/>
              <a:ahLst/>
              <a:cxnLst/>
              <a:rect r="r" b="b" t="t" l="l"/>
              <a:pathLst>
                <a:path h="5470233" w="17708274">
                  <a:moveTo>
                    <a:pt x="0" y="0"/>
                  </a:moveTo>
                  <a:lnTo>
                    <a:pt x="0" y="5470233"/>
                  </a:lnTo>
                  <a:lnTo>
                    <a:pt x="17708274" y="5470233"/>
                  </a:lnTo>
                  <a:lnTo>
                    <a:pt x="17708274" y="0"/>
                  </a:lnTo>
                  <a:lnTo>
                    <a:pt x="0" y="0"/>
                  </a:lnTo>
                  <a:close/>
                  <a:moveTo>
                    <a:pt x="17647315" y="5409273"/>
                  </a:moveTo>
                  <a:lnTo>
                    <a:pt x="59690" y="5409273"/>
                  </a:lnTo>
                  <a:lnTo>
                    <a:pt x="59690" y="59690"/>
                  </a:lnTo>
                  <a:lnTo>
                    <a:pt x="17647315" y="59690"/>
                  </a:lnTo>
                  <a:lnTo>
                    <a:pt x="17647315" y="540927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3930015"/>
            <a:ext cx="9353108" cy="226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 b="true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Tecnologias</a:t>
            </a:r>
          </a:p>
          <a:p>
            <a:pPr algn="l" marL="0" indent="0" lvl="0">
              <a:lnSpc>
                <a:spcPts val="8800"/>
              </a:lnSpc>
            </a:pPr>
            <a:r>
              <a:rPr lang="en-US" b="true" sz="8000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utilizadas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0344644" y="4683063"/>
            <a:ext cx="1050879" cy="1050879"/>
          </a:xfrm>
          <a:custGeom>
            <a:avLst/>
            <a:gdLst/>
            <a:ahLst/>
            <a:cxnLst/>
            <a:rect r="r" b="b" t="t" l="l"/>
            <a:pathLst>
              <a:path h="1050879" w="1050879">
                <a:moveTo>
                  <a:pt x="0" y="0"/>
                </a:moveTo>
                <a:lnTo>
                  <a:pt x="1050879" y="0"/>
                </a:lnTo>
                <a:lnTo>
                  <a:pt x="1050879" y="1050879"/>
                </a:lnTo>
                <a:lnTo>
                  <a:pt x="0" y="10508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801126" y="7128188"/>
            <a:ext cx="1274200" cy="1274200"/>
          </a:xfrm>
          <a:custGeom>
            <a:avLst/>
            <a:gdLst/>
            <a:ahLst/>
            <a:cxnLst/>
            <a:rect r="r" b="b" t="t" l="l"/>
            <a:pathLst>
              <a:path h="1274200" w="1274200">
                <a:moveTo>
                  <a:pt x="0" y="0"/>
                </a:moveTo>
                <a:lnTo>
                  <a:pt x="1274200" y="0"/>
                </a:lnTo>
                <a:lnTo>
                  <a:pt x="1274200" y="1274200"/>
                </a:lnTo>
                <a:lnTo>
                  <a:pt x="0" y="1274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438948" y="7286294"/>
            <a:ext cx="856934" cy="957988"/>
          </a:xfrm>
          <a:custGeom>
            <a:avLst/>
            <a:gdLst/>
            <a:ahLst/>
            <a:cxnLst/>
            <a:rect r="r" b="b" t="t" l="l"/>
            <a:pathLst>
              <a:path h="957988" w="856934">
                <a:moveTo>
                  <a:pt x="0" y="0"/>
                </a:moveTo>
                <a:lnTo>
                  <a:pt x="856935" y="0"/>
                </a:lnTo>
                <a:lnTo>
                  <a:pt x="856935" y="957988"/>
                </a:lnTo>
                <a:lnTo>
                  <a:pt x="0" y="9579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966708" y="7263913"/>
            <a:ext cx="1002749" cy="1002749"/>
          </a:xfrm>
          <a:custGeom>
            <a:avLst/>
            <a:gdLst/>
            <a:ahLst/>
            <a:cxnLst/>
            <a:rect r="r" b="b" t="t" l="l"/>
            <a:pathLst>
              <a:path h="1002749" w="1002749">
                <a:moveTo>
                  <a:pt x="0" y="0"/>
                </a:moveTo>
                <a:lnTo>
                  <a:pt x="1002749" y="0"/>
                </a:lnTo>
                <a:lnTo>
                  <a:pt x="1002749" y="1002749"/>
                </a:lnTo>
                <a:lnTo>
                  <a:pt x="0" y="100274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1181100"/>
            <a:ext cx="5387985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 spc="27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L</a:t>
            </a:r>
            <a:r>
              <a:rPr lang="en-US" sz="1800" spc="270" u="none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AB. DES. SOFT.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966708" y="5924422"/>
            <a:ext cx="1806752" cy="275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26"/>
              </a:lnSpc>
              <a:spcBef>
                <a:spcPct val="0"/>
              </a:spcBef>
            </a:pPr>
            <a:r>
              <a:rPr lang="en-US" sz="1590" spc="238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POSTGRESQL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564706" y="8457142"/>
            <a:ext cx="1806752" cy="553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6"/>
              </a:lnSpc>
            </a:pPr>
            <a:r>
              <a:rPr lang="en-US" sz="1590" spc="238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ANGULAR</a:t>
            </a:r>
          </a:p>
          <a:p>
            <a:pPr algn="ctr" marL="0" indent="0" lvl="0">
              <a:lnSpc>
                <a:spcPts val="2226"/>
              </a:lnSpc>
              <a:spcBef>
                <a:spcPct val="0"/>
              </a:spcBef>
            </a:pPr>
            <a:r>
              <a:rPr lang="en-US" sz="1590" spc="238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19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964040" y="8477337"/>
            <a:ext cx="1806752" cy="275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26"/>
              </a:lnSpc>
              <a:spcBef>
                <a:spcPct val="0"/>
              </a:spcBef>
            </a:pPr>
            <a:r>
              <a:rPr lang="en-US" sz="1590" spc="23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NODE.JS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534850" y="8457142"/>
            <a:ext cx="1806752" cy="275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26"/>
              </a:lnSpc>
              <a:spcBef>
                <a:spcPct val="0"/>
              </a:spcBef>
            </a:pPr>
            <a:r>
              <a:rPr lang="en-US" sz="1590" spc="23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HTML/CSS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9856645" y="1783753"/>
            <a:ext cx="1002443" cy="1235684"/>
          </a:xfrm>
          <a:custGeom>
            <a:avLst/>
            <a:gdLst/>
            <a:ahLst/>
            <a:cxnLst/>
            <a:rect r="r" b="b" t="t" l="l"/>
            <a:pathLst>
              <a:path h="1235684" w="1002443">
                <a:moveTo>
                  <a:pt x="0" y="0"/>
                </a:moveTo>
                <a:lnTo>
                  <a:pt x="1002442" y="0"/>
                </a:lnTo>
                <a:lnTo>
                  <a:pt x="1002442" y="1235684"/>
                </a:lnTo>
                <a:lnTo>
                  <a:pt x="0" y="12356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1438948" y="1968558"/>
            <a:ext cx="867768" cy="866073"/>
          </a:xfrm>
          <a:custGeom>
            <a:avLst/>
            <a:gdLst/>
            <a:ahLst/>
            <a:cxnLst/>
            <a:rect r="r" b="b" t="t" l="l"/>
            <a:pathLst>
              <a:path h="866073" w="867768">
                <a:moveTo>
                  <a:pt x="0" y="0"/>
                </a:moveTo>
                <a:lnTo>
                  <a:pt x="867769" y="0"/>
                </a:lnTo>
                <a:lnTo>
                  <a:pt x="867769" y="866073"/>
                </a:lnTo>
                <a:lnTo>
                  <a:pt x="0" y="86607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2925647" y="1968558"/>
            <a:ext cx="1201706" cy="866073"/>
          </a:xfrm>
          <a:custGeom>
            <a:avLst/>
            <a:gdLst/>
            <a:ahLst/>
            <a:cxnLst/>
            <a:rect r="r" b="b" t="t" l="l"/>
            <a:pathLst>
              <a:path h="866073" w="1201706">
                <a:moveTo>
                  <a:pt x="0" y="0"/>
                </a:moveTo>
                <a:lnTo>
                  <a:pt x="1201706" y="0"/>
                </a:lnTo>
                <a:lnTo>
                  <a:pt x="1201706" y="866073"/>
                </a:lnTo>
                <a:lnTo>
                  <a:pt x="0" y="86607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4649052" y="1876155"/>
            <a:ext cx="1050879" cy="1050879"/>
          </a:xfrm>
          <a:custGeom>
            <a:avLst/>
            <a:gdLst/>
            <a:ahLst/>
            <a:cxnLst/>
            <a:rect r="r" b="b" t="t" l="l"/>
            <a:pathLst>
              <a:path h="1050879" w="1050879">
                <a:moveTo>
                  <a:pt x="0" y="0"/>
                </a:moveTo>
                <a:lnTo>
                  <a:pt x="1050879" y="0"/>
                </a:lnTo>
                <a:lnTo>
                  <a:pt x="1050879" y="1050879"/>
                </a:lnTo>
                <a:lnTo>
                  <a:pt x="0" y="105087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0035902" y="3244022"/>
            <a:ext cx="691814" cy="275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26"/>
              </a:lnSpc>
              <a:spcBef>
                <a:spcPct val="0"/>
              </a:spcBef>
            </a:pPr>
            <a:r>
              <a:rPr lang="en-US" sz="1590" spc="238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JAVA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383007" y="3209917"/>
            <a:ext cx="979651" cy="553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6"/>
              </a:lnSpc>
            </a:pPr>
            <a:r>
              <a:rPr lang="en-US" sz="1590" spc="238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SPRING</a:t>
            </a:r>
          </a:p>
          <a:p>
            <a:pPr algn="ctr" marL="0" indent="0" lvl="0">
              <a:lnSpc>
                <a:spcPts val="2226"/>
              </a:lnSpc>
              <a:spcBef>
                <a:spcPct val="0"/>
              </a:spcBef>
            </a:pPr>
            <a:r>
              <a:rPr lang="en-US" sz="1590" spc="238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BOOT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55248" y="3244022"/>
            <a:ext cx="1342505" cy="275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26"/>
              </a:lnSpc>
              <a:spcBef>
                <a:spcPct val="0"/>
              </a:spcBef>
            </a:pPr>
            <a:r>
              <a:rPr lang="en-US" sz="1590" spc="23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DOCKER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4503239" y="3244022"/>
            <a:ext cx="1342505" cy="275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26"/>
              </a:lnSpc>
              <a:spcBef>
                <a:spcPct val="0"/>
              </a:spcBef>
            </a:pPr>
            <a:r>
              <a:rPr lang="en-US" sz="1590" spc="238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RABBITMQ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9564706" y="1028700"/>
            <a:ext cx="7694594" cy="2890389"/>
            <a:chOff x="0" y="0"/>
            <a:chExt cx="17708275" cy="665191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7708274" cy="6651918"/>
            </a:xfrm>
            <a:custGeom>
              <a:avLst/>
              <a:gdLst/>
              <a:ahLst/>
              <a:cxnLst/>
              <a:rect r="r" b="b" t="t" l="l"/>
              <a:pathLst>
                <a:path h="6651918" w="17708274">
                  <a:moveTo>
                    <a:pt x="0" y="0"/>
                  </a:moveTo>
                  <a:lnTo>
                    <a:pt x="0" y="6651918"/>
                  </a:lnTo>
                  <a:lnTo>
                    <a:pt x="17708274" y="6651918"/>
                  </a:lnTo>
                  <a:lnTo>
                    <a:pt x="17708274" y="0"/>
                  </a:lnTo>
                  <a:lnTo>
                    <a:pt x="0" y="0"/>
                  </a:lnTo>
                  <a:close/>
                  <a:moveTo>
                    <a:pt x="17647315" y="6590958"/>
                  </a:moveTo>
                  <a:lnTo>
                    <a:pt x="59690" y="6590958"/>
                  </a:lnTo>
                  <a:lnTo>
                    <a:pt x="59690" y="59690"/>
                  </a:lnTo>
                  <a:lnTo>
                    <a:pt x="17647315" y="59690"/>
                  </a:lnTo>
                  <a:lnTo>
                    <a:pt x="17647315" y="659095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9856645" y="1324928"/>
            <a:ext cx="2701495" cy="305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7"/>
              </a:lnSpc>
            </a:pPr>
            <a:r>
              <a:rPr lang="en-US" b="true" sz="1855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BACKEND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882867" y="4233414"/>
            <a:ext cx="2701495" cy="305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7"/>
              </a:lnSpc>
            </a:pPr>
            <a:r>
              <a:rPr lang="en-US" b="true" sz="1855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BANCO DE DADOS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9590929" y="6490897"/>
            <a:ext cx="7694594" cy="2643357"/>
            <a:chOff x="0" y="0"/>
            <a:chExt cx="17708275" cy="6083401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7708274" cy="6083401"/>
            </a:xfrm>
            <a:custGeom>
              <a:avLst/>
              <a:gdLst/>
              <a:ahLst/>
              <a:cxnLst/>
              <a:rect r="r" b="b" t="t" l="l"/>
              <a:pathLst>
                <a:path h="6083401" w="17708274">
                  <a:moveTo>
                    <a:pt x="0" y="0"/>
                  </a:moveTo>
                  <a:lnTo>
                    <a:pt x="0" y="6083401"/>
                  </a:lnTo>
                  <a:lnTo>
                    <a:pt x="17708274" y="6083401"/>
                  </a:lnTo>
                  <a:lnTo>
                    <a:pt x="17708274" y="0"/>
                  </a:lnTo>
                  <a:lnTo>
                    <a:pt x="0" y="0"/>
                  </a:lnTo>
                  <a:close/>
                  <a:moveTo>
                    <a:pt x="17647315" y="6022441"/>
                  </a:moveTo>
                  <a:lnTo>
                    <a:pt x="59690" y="6022441"/>
                  </a:lnTo>
                  <a:lnTo>
                    <a:pt x="59690" y="59690"/>
                  </a:lnTo>
                  <a:lnTo>
                    <a:pt x="17647315" y="59690"/>
                  </a:lnTo>
                  <a:lnTo>
                    <a:pt x="17647315" y="6022441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9882867" y="6787125"/>
            <a:ext cx="2701495" cy="305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7"/>
              </a:lnSpc>
            </a:pPr>
            <a:r>
              <a:rPr lang="en-US" b="true" sz="1855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FRONTEND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960317" y="1028700"/>
            <a:ext cx="9298983" cy="8229600"/>
          </a:xfrm>
          <a:custGeom>
            <a:avLst/>
            <a:gdLst/>
            <a:ahLst/>
            <a:cxnLst/>
            <a:rect r="r" b="b" t="t" l="l"/>
            <a:pathLst>
              <a:path h="8229600" w="9298983">
                <a:moveTo>
                  <a:pt x="0" y="0"/>
                </a:moveTo>
                <a:lnTo>
                  <a:pt x="9298983" y="0"/>
                </a:lnTo>
                <a:lnTo>
                  <a:pt x="929898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750836"/>
            <a:ext cx="39343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b="true" sz="210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DIAG</a:t>
            </a:r>
            <a:r>
              <a:rPr lang="en-US" b="true" sz="210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RAMA DE CASO DE USO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181100"/>
            <a:ext cx="5387985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 spc="27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L</a:t>
            </a:r>
            <a:r>
              <a:rPr lang="en-US" sz="1800" spc="270" u="none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AB. DES. SOFT.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246604"/>
            <a:ext cx="10467865" cy="1129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717"/>
              </a:lnSpc>
            </a:pPr>
            <a:r>
              <a:rPr lang="en-US" b="true" sz="7925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Diagramas</a:t>
            </a:r>
          </a:p>
        </p:txBody>
      </p:sp>
      <p:sp>
        <p:nvSpPr>
          <p:cNvPr name="AutoShape 6" id="6"/>
          <p:cNvSpPr/>
          <p:nvPr/>
        </p:nvSpPr>
        <p:spPr>
          <a:xfrm rot="0">
            <a:off x="1028700" y="5577799"/>
            <a:ext cx="3192457" cy="20637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5577799"/>
            <a:ext cx="3192457" cy="20637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6554122" y="1141604"/>
            <a:ext cx="10705178" cy="8003793"/>
          </a:xfrm>
          <a:custGeom>
            <a:avLst/>
            <a:gdLst/>
            <a:ahLst/>
            <a:cxnLst/>
            <a:rect r="r" b="b" t="t" l="l"/>
            <a:pathLst>
              <a:path h="8003793" w="10705178">
                <a:moveTo>
                  <a:pt x="0" y="0"/>
                </a:moveTo>
                <a:lnTo>
                  <a:pt x="10705178" y="0"/>
                </a:lnTo>
                <a:lnTo>
                  <a:pt x="10705178" y="8003792"/>
                </a:lnTo>
                <a:lnTo>
                  <a:pt x="0" y="80037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5750836"/>
            <a:ext cx="39343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b="true" sz="210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DIAG</a:t>
            </a:r>
            <a:r>
              <a:rPr lang="en-US" b="true" sz="210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RAMA DE CLASSES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181100"/>
            <a:ext cx="5387985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 spc="27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L</a:t>
            </a:r>
            <a:r>
              <a:rPr lang="en-US" sz="1800" spc="270" u="none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AB. DES. SOFT.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246604"/>
            <a:ext cx="10467865" cy="1129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717"/>
              </a:lnSpc>
            </a:pPr>
            <a:r>
              <a:rPr lang="en-US" b="true" sz="7925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Diagramas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5577799"/>
            <a:ext cx="3192457" cy="20637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7218468" y="1028700"/>
            <a:ext cx="10040832" cy="8240170"/>
          </a:xfrm>
          <a:custGeom>
            <a:avLst/>
            <a:gdLst/>
            <a:ahLst/>
            <a:cxnLst/>
            <a:rect r="r" b="b" t="t" l="l"/>
            <a:pathLst>
              <a:path h="8240170" w="10040832">
                <a:moveTo>
                  <a:pt x="0" y="0"/>
                </a:moveTo>
                <a:lnTo>
                  <a:pt x="10040832" y="0"/>
                </a:lnTo>
                <a:lnTo>
                  <a:pt x="10040832" y="8240170"/>
                </a:lnTo>
                <a:lnTo>
                  <a:pt x="0" y="82401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5750836"/>
            <a:ext cx="463998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b="true" sz="210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DIAG</a:t>
            </a:r>
            <a:r>
              <a:rPr lang="en-US" b="true" sz="210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RAMA DE COMPONENTES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181100"/>
            <a:ext cx="5387985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 spc="27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L</a:t>
            </a:r>
            <a:r>
              <a:rPr lang="en-US" sz="1800" spc="270" u="none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AB. DES. SOFT.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246604"/>
            <a:ext cx="10467865" cy="1129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717"/>
              </a:lnSpc>
            </a:pPr>
            <a:r>
              <a:rPr lang="en-US" b="true" sz="7925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Diagramas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5577799"/>
            <a:ext cx="3192457" cy="20637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7672116" y="1028700"/>
            <a:ext cx="9587184" cy="8229600"/>
          </a:xfrm>
          <a:custGeom>
            <a:avLst/>
            <a:gdLst/>
            <a:ahLst/>
            <a:cxnLst/>
            <a:rect r="r" b="b" t="t" l="l"/>
            <a:pathLst>
              <a:path h="8229600" w="9587184">
                <a:moveTo>
                  <a:pt x="0" y="0"/>
                </a:moveTo>
                <a:lnTo>
                  <a:pt x="9587184" y="0"/>
                </a:lnTo>
                <a:lnTo>
                  <a:pt x="958718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5750836"/>
            <a:ext cx="39343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b="true" sz="210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DIAG</a:t>
            </a:r>
            <a:r>
              <a:rPr lang="en-US" b="true" sz="210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RAMA 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181100"/>
            <a:ext cx="5387985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 spc="27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L</a:t>
            </a:r>
            <a:r>
              <a:rPr lang="en-US" sz="1800" spc="270" u="none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AB. DES. SOFT.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246604"/>
            <a:ext cx="10467865" cy="1129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717"/>
              </a:lnSpc>
            </a:pPr>
            <a:r>
              <a:rPr lang="en-US" b="true" sz="7925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Diagramas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11497" y="4044950"/>
            <a:ext cx="5550420" cy="226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00"/>
              </a:lnSpc>
            </a:pPr>
            <a:r>
              <a:rPr lang="en-US" b="true" sz="8000">
                <a:solidFill>
                  <a:srgbClr val="000000"/>
                </a:solidFill>
                <a:latin typeface="Open Sauce Semi-Bold"/>
                <a:ea typeface="Open Sauce Semi-Bold"/>
                <a:cs typeface="Open Sauce Semi-Bold"/>
                <a:sym typeface="Open Sauce Semi-Bold"/>
              </a:rPr>
              <a:t>O que é Angular?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1006475" y="1028700"/>
            <a:ext cx="22225" cy="8229600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11871315" y="1181100"/>
            <a:ext cx="5387985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 spc="27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L</a:t>
            </a:r>
            <a:r>
              <a:rPr lang="en-US" sz="1800" spc="270" u="none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AB. DES. SOFT.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904655" y="1028700"/>
            <a:ext cx="248091" cy="24809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144000" y="3364315"/>
            <a:ext cx="7838899" cy="486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5"/>
              </a:lnSpc>
            </a:pPr>
            <a:r>
              <a:rPr lang="en-US" sz="2832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- Framework front-end do Google.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4120545"/>
            <a:ext cx="7838899" cy="486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5"/>
              </a:lnSpc>
            </a:pPr>
            <a:r>
              <a:rPr lang="en-US" sz="2832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- Construído em TypeScript.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4873467"/>
            <a:ext cx="7838899" cy="486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5"/>
              </a:lnSpc>
            </a:pPr>
            <a:r>
              <a:rPr lang="en-US" sz="2832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- Utiliza Programação Orientada a Objetos.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44000" y="5626390"/>
            <a:ext cx="7838899" cy="486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5"/>
              </a:lnSpc>
            </a:pPr>
            <a:r>
              <a:rPr lang="en-US" sz="2832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- Aplicações web dinâmicas e escaláveis.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44000" y="6379312"/>
            <a:ext cx="7838899" cy="486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5"/>
              </a:lnSpc>
            </a:pPr>
            <a:r>
              <a:rPr lang="en-US" sz="2832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- Aplicações de página única (SPA).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4096215" y="5519961"/>
            <a:ext cx="6326171" cy="6113450"/>
          </a:xfrm>
          <a:custGeom>
            <a:avLst/>
            <a:gdLst/>
            <a:ahLst/>
            <a:cxnLst/>
            <a:rect r="r" b="b" t="t" l="l"/>
            <a:pathLst>
              <a:path h="6113450" w="6326171">
                <a:moveTo>
                  <a:pt x="0" y="0"/>
                </a:moveTo>
                <a:lnTo>
                  <a:pt x="6326170" y="0"/>
                </a:lnTo>
                <a:lnTo>
                  <a:pt x="6326170" y="6113451"/>
                </a:lnTo>
                <a:lnTo>
                  <a:pt x="0" y="61134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</a:blip>
            <a:stretch>
              <a:fillRect l="-19051" t="-13459" r="-22023" b="-32525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5344285" y="1028700"/>
            <a:ext cx="22225" cy="8229600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AutoShape 3" id="3"/>
          <p:cNvSpPr/>
          <p:nvPr/>
        </p:nvSpPr>
        <p:spPr>
          <a:xfrm rot="0">
            <a:off x="5366510" y="2597471"/>
            <a:ext cx="11897200" cy="21388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AutoShape 4" id="4"/>
          <p:cNvSpPr/>
          <p:nvPr/>
        </p:nvSpPr>
        <p:spPr>
          <a:xfrm rot="0">
            <a:off x="5355397" y="4247638"/>
            <a:ext cx="11897200" cy="21388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1028700" y="4103370"/>
            <a:ext cx="3420611" cy="2042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420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Tutorial Básico Angular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181100"/>
            <a:ext cx="5387985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 spc="27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L</a:t>
            </a:r>
            <a:r>
              <a:rPr lang="en-US" sz="1800" spc="270" u="none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AB. DES. SOFT.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5231352" y="1028700"/>
            <a:ext cx="248091" cy="24809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008078" y="1487805"/>
            <a:ext cx="5602725" cy="590554"/>
            <a:chOff x="0" y="0"/>
            <a:chExt cx="7470300" cy="787405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38100"/>
              <a:ext cx="7470300" cy="4295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18"/>
                </a:lnSpc>
                <a:spcBef>
                  <a:spcPct val="0"/>
                </a:spcBef>
              </a:pPr>
              <a:r>
                <a:rPr lang="en-US" b="true" sz="1941" spc="291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1. Instalar Angular CLI: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357856"/>
              <a:ext cx="7470300" cy="4295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18"/>
                </a:lnSpc>
                <a:spcBef>
                  <a:spcPct val="0"/>
                </a:spcBef>
              </a:pPr>
              <a:r>
                <a:rPr lang="en-US" sz="1941" spc="291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npm install -g @angular/cli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008078" y="3137972"/>
            <a:ext cx="5602725" cy="590554"/>
            <a:chOff x="0" y="0"/>
            <a:chExt cx="7470300" cy="787405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38100"/>
              <a:ext cx="7470300" cy="4295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18"/>
                </a:lnSpc>
                <a:spcBef>
                  <a:spcPct val="0"/>
                </a:spcBef>
              </a:pPr>
              <a:r>
                <a:rPr lang="en-US" b="true" sz="1941" spc="291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2. Criar projeto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357856"/>
              <a:ext cx="7470300" cy="4295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18"/>
                </a:lnSpc>
                <a:spcBef>
                  <a:spcPct val="0"/>
                </a:spcBef>
              </a:pPr>
              <a:r>
                <a:rPr lang="en-US" sz="1941" spc="291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ng new moeda-estudantil-frontend</a:t>
              </a:r>
            </a:p>
          </p:txBody>
        </p:sp>
      </p:grpSp>
      <p:sp>
        <p:nvSpPr>
          <p:cNvPr name="AutoShape 16" id="16"/>
          <p:cNvSpPr/>
          <p:nvPr/>
        </p:nvSpPr>
        <p:spPr>
          <a:xfrm rot="0">
            <a:off x="5366510" y="5897805"/>
            <a:ext cx="11897200" cy="21388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17" id="17"/>
          <p:cNvGrpSpPr/>
          <p:nvPr/>
        </p:nvGrpSpPr>
        <p:grpSpPr>
          <a:xfrm rot="0">
            <a:off x="6019190" y="4616688"/>
            <a:ext cx="5602725" cy="933454"/>
            <a:chOff x="0" y="0"/>
            <a:chExt cx="7470300" cy="1244605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38100"/>
              <a:ext cx="7470300" cy="4295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18"/>
                </a:lnSpc>
                <a:spcBef>
                  <a:spcPct val="0"/>
                </a:spcBef>
              </a:pPr>
              <a:r>
                <a:rPr lang="en-US" b="true" sz="1941" spc="291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3. Executar projeto: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357856"/>
              <a:ext cx="7470300" cy="8867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18"/>
                </a:lnSpc>
              </a:pPr>
              <a:r>
                <a:rPr lang="en-US" sz="1941" spc="291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  cd moeda-estudantil-frontend</a:t>
              </a:r>
            </a:p>
            <a:p>
              <a:pPr algn="l">
                <a:lnSpc>
                  <a:spcPts val="2718"/>
                </a:lnSpc>
                <a:spcBef>
                  <a:spcPct val="0"/>
                </a:spcBef>
              </a:pPr>
              <a:r>
                <a:rPr lang="en-US" sz="1941" spc="291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  ng serve ou npm run start</a:t>
              </a:r>
            </a:p>
          </p:txBody>
        </p:sp>
      </p:grpSp>
      <p:sp>
        <p:nvSpPr>
          <p:cNvPr name="AutoShape 20" id="20"/>
          <p:cNvSpPr/>
          <p:nvPr/>
        </p:nvSpPr>
        <p:spPr>
          <a:xfrm rot="0">
            <a:off x="5366510" y="7547972"/>
            <a:ext cx="11897200" cy="21388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21" id="21"/>
          <p:cNvGrpSpPr/>
          <p:nvPr/>
        </p:nvGrpSpPr>
        <p:grpSpPr>
          <a:xfrm rot="0">
            <a:off x="6008078" y="6443068"/>
            <a:ext cx="7894648" cy="590554"/>
            <a:chOff x="0" y="0"/>
            <a:chExt cx="10526198" cy="787405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-38100"/>
              <a:ext cx="10526198" cy="4295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18"/>
                </a:lnSpc>
                <a:spcBef>
                  <a:spcPct val="0"/>
                </a:spcBef>
              </a:pPr>
              <a:r>
                <a:rPr lang="en-US" b="true" sz="1941" spc="291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4. Criar componente standalone: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357856"/>
              <a:ext cx="10526198" cy="4295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18"/>
                </a:lnSpc>
                <a:spcBef>
                  <a:spcPct val="0"/>
                </a:spcBef>
              </a:pPr>
              <a:r>
                <a:rPr lang="en-US" sz="1941" spc="291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ng generate component dashboard --standalone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008078" y="8088472"/>
            <a:ext cx="8665209" cy="590554"/>
            <a:chOff x="0" y="0"/>
            <a:chExt cx="11553612" cy="787405"/>
          </a:xfrm>
        </p:grpSpPr>
        <p:sp>
          <p:nvSpPr>
            <p:cNvPr name="TextBox 25" id="25"/>
            <p:cNvSpPr txBox="true"/>
            <p:nvPr/>
          </p:nvSpPr>
          <p:spPr>
            <a:xfrm rot="0">
              <a:off x="0" y="-38100"/>
              <a:ext cx="11553612" cy="4295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18"/>
                </a:lnSpc>
                <a:spcBef>
                  <a:spcPct val="0"/>
                </a:spcBef>
              </a:pPr>
              <a:r>
                <a:rPr lang="en-US" b="true" sz="1941" spc="291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5. Utilizar o componenteno app.component.html: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0" y="357856"/>
              <a:ext cx="11553612" cy="4295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18"/>
                </a:lnSpc>
                <a:spcBef>
                  <a:spcPct val="0"/>
                </a:spcBef>
              </a:pPr>
              <a:r>
                <a:rPr lang="en-US" sz="1941" spc="291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  &lt;app-dashboard&gt;&lt;/app-dashboard&gt;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044950"/>
            <a:ext cx="7192957" cy="226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00"/>
              </a:lnSpc>
            </a:pPr>
            <a:r>
              <a:rPr lang="en-US" b="true" sz="800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Estrutura do projeto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1028700" y="9139590"/>
            <a:ext cx="7192957" cy="22225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9583783" y="1219200"/>
            <a:ext cx="6576564" cy="1795405"/>
            <a:chOff x="0" y="0"/>
            <a:chExt cx="8768752" cy="2393874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38100"/>
              <a:ext cx="8768752" cy="17596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347"/>
                </a:lnSpc>
              </a:pPr>
              <a:r>
                <a:rPr lang="en-US" sz="4113" b="true">
                  <a:solidFill>
                    <a:srgbClr val="000000"/>
                  </a:solidFill>
                  <a:latin typeface="Open Sauce Semi-Bold"/>
                  <a:ea typeface="Open Sauce Semi-Bold"/>
                  <a:cs typeface="Open Sauce Semi-Bold"/>
                  <a:sym typeface="Open Sauce Semi-Bold"/>
                </a:rPr>
                <a:t>Frontend organizado com Angular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014521"/>
              <a:ext cx="8768752" cy="3793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468"/>
                </a:lnSpc>
                <a:spcBef>
                  <a:spcPct val="0"/>
                </a:spcBef>
              </a:pPr>
              <a:r>
                <a:rPr lang="en-US" sz="1762" spc="264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(componente</a:t>
              </a:r>
              <a:r>
                <a:rPr lang="en-US" sz="1762" spc="264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s, serviços, rotas)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1181100"/>
            <a:ext cx="5387985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20"/>
              </a:lnSpc>
              <a:spcBef>
                <a:spcPct val="0"/>
              </a:spcBef>
            </a:pPr>
            <a:r>
              <a:rPr lang="en-US" sz="1800" spc="27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L</a:t>
            </a:r>
            <a:r>
              <a:rPr lang="en-US" sz="1800" spc="270" u="none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AB. DES. SOFT.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28700" y="9010209"/>
            <a:ext cx="248091" cy="24809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583783" y="3415488"/>
            <a:ext cx="6576564" cy="2545549"/>
            <a:chOff x="0" y="0"/>
            <a:chExt cx="8768752" cy="3394065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38100"/>
              <a:ext cx="8768752" cy="17596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347"/>
                </a:lnSpc>
              </a:pPr>
              <a:r>
                <a:rPr lang="en-US" sz="4113" b="true">
                  <a:solidFill>
                    <a:srgbClr val="000000"/>
                  </a:solidFill>
                  <a:latin typeface="Open Sauce Semi-Bold"/>
                  <a:ea typeface="Open Sauce Semi-Bold"/>
                  <a:cs typeface="Open Sauce Semi-Bold"/>
                  <a:sym typeface="Open Sauce Semi-Bold"/>
                </a:rPr>
                <a:t>Backend dividido em microsserviços: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2014521"/>
              <a:ext cx="8768752" cy="3793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468"/>
                </a:lnSpc>
                <a:spcBef>
                  <a:spcPct val="0"/>
                </a:spcBef>
              </a:pPr>
              <a:r>
                <a:rPr lang="en-US" sz="1762" spc="264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- user-service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2514668"/>
              <a:ext cx="8768752" cy="3793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468"/>
                </a:lnSpc>
                <a:spcBef>
                  <a:spcPct val="0"/>
                </a:spcBef>
              </a:pPr>
              <a:r>
                <a:rPr lang="en-US" sz="1762" spc="264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- notification-service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3014713"/>
              <a:ext cx="8768752" cy="3793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468"/>
                </a:lnSpc>
                <a:spcBef>
                  <a:spcPct val="0"/>
                </a:spcBef>
              </a:pPr>
              <a:r>
                <a:rPr lang="en-US" sz="1762" spc="264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- studentmoney-gateway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583783" y="6361920"/>
            <a:ext cx="7517729" cy="1123703"/>
            <a:chOff x="0" y="0"/>
            <a:chExt cx="10023639" cy="1498271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38100"/>
              <a:ext cx="10023639" cy="8640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347"/>
                </a:lnSpc>
              </a:pPr>
              <a:r>
                <a:rPr lang="en-US" sz="4113" b="true">
                  <a:solidFill>
                    <a:srgbClr val="000000"/>
                  </a:solidFill>
                  <a:latin typeface="Open Sauce Semi-Bold"/>
                  <a:ea typeface="Open Sauce Semi-Bold"/>
                  <a:cs typeface="Open Sauce Semi-Bold"/>
                  <a:sym typeface="Open Sauce Semi-Bold"/>
                </a:rPr>
                <a:t>Banco de dados PostgreSQL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118919"/>
              <a:ext cx="10023639" cy="3793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468"/>
                </a:lnSpc>
                <a:spcBef>
                  <a:spcPct val="0"/>
                </a:spcBef>
              </a:pPr>
              <a:r>
                <a:rPr lang="en-US" sz="1762" spc="264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com dado</a:t>
              </a:r>
              <a:r>
                <a:rPr lang="en-US" sz="1762" spc="264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s persistidos em containers Docker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583783" y="7886506"/>
            <a:ext cx="6790465" cy="1123703"/>
            <a:chOff x="0" y="0"/>
            <a:chExt cx="9053953" cy="1498271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-38100"/>
              <a:ext cx="9053953" cy="8640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347"/>
                </a:lnSpc>
              </a:pPr>
              <a:r>
                <a:rPr lang="en-US" sz="4113" b="true">
                  <a:solidFill>
                    <a:srgbClr val="000000"/>
                  </a:solidFill>
                  <a:latin typeface="Open Sauce Semi-Bold"/>
                  <a:ea typeface="Open Sauce Semi-Bold"/>
                  <a:cs typeface="Open Sauce Semi-Bold"/>
                  <a:sym typeface="Open Sauce Semi-Bold"/>
                </a:rPr>
                <a:t>Mensageria via RabbitMQ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1118919"/>
              <a:ext cx="9053953" cy="3793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468"/>
                </a:lnSpc>
                <a:spcBef>
                  <a:spcPct val="0"/>
                </a:spcBef>
              </a:pPr>
              <a:r>
                <a:rPr lang="en-US" sz="1762" spc="264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para comun</a:t>
              </a:r>
              <a:r>
                <a:rPr lang="en-US" sz="1762" spc="264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icação entre serviços.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DAGm-pbaNtM</dc:identifier>
  <dcterms:modified xsi:type="dcterms:W3CDTF">2011-08-01T06:04:30Z</dcterms:modified>
  <cp:revision>1</cp:revision>
  <dc:title> Apresentação Lab Des Soft</dc:title>
</cp:coreProperties>
</file>