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Poppins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Lato Black"/>
      <p:bold r:id="rId25"/>
      <p:boldItalic r:id="rId26"/>
    </p:embeddedFont>
    <p:embeddedFont>
      <p:font typeface="Poppins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Black-boldItalic.fntdata"/><Relationship Id="rId25" Type="http://schemas.openxmlformats.org/officeDocument/2006/relationships/font" Target="fonts/LatoBlack-bold.fntdata"/><Relationship Id="rId28" Type="http://schemas.openxmlformats.org/officeDocument/2006/relationships/font" Target="fonts/PoppinsMedium-bold.fntdata"/><Relationship Id="rId27" Type="http://schemas.openxmlformats.org/officeDocument/2006/relationships/font" Target="fonts/Poppins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PoppinsMedium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oppins-regular.fntdata"/><Relationship Id="rId16" Type="http://schemas.openxmlformats.org/officeDocument/2006/relationships/slide" Target="slides/slide12.xml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cc953e652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1cc953e652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31cc953e652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cd838385d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cd838385d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31cd838385d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cc387b74f_4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cc387b74f_4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1cc387b74f_4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cc953e652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cc953e652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1cc953e652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cc953e652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cc953e652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1cc953e652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cc953e652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cc953e652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1cc953e652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cc953e652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1cc953e652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1cc953e652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cc387b74f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cc387b74f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1cc387b74f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cc387b74f_4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cc387b74f_4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1cc387b74f_4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side placeholder 3">
  <p:cSld name="9_side placeholder 3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>
            <p:ph idx="2" type="pic"/>
          </p:nvPr>
        </p:nvSpPr>
        <p:spPr>
          <a:xfrm>
            <a:off x="4267198" y="0"/>
            <a:ext cx="7924802" cy="4770783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1"/>
          <p:cNvSpPr/>
          <p:nvPr>
            <p:ph idx="3" type="pic"/>
          </p:nvPr>
        </p:nvSpPr>
        <p:spPr>
          <a:xfrm>
            <a:off x="4267198" y="4915882"/>
            <a:ext cx="1855304" cy="1829475"/>
          </a:xfrm>
          <a:prstGeom prst="rect">
            <a:avLst/>
          </a:prstGeom>
          <a:solidFill>
            <a:srgbClr val="28282A"/>
          </a:solidFill>
          <a:ln>
            <a:noFill/>
          </a:ln>
        </p:spPr>
      </p:sp>
      <p:sp>
        <p:nvSpPr>
          <p:cNvPr id="48" name="Google Shape;48;p11"/>
          <p:cNvSpPr/>
          <p:nvPr>
            <p:ph idx="4" type="pic"/>
          </p:nvPr>
        </p:nvSpPr>
        <p:spPr>
          <a:xfrm>
            <a:off x="6288154" y="4915881"/>
            <a:ext cx="1855304" cy="1829475"/>
          </a:xfrm>
          <a:prstGeom prst="rect">
            <a:avLst/>
          </a:prstGeom>
          <a:solidFill>
            <a:srgbClr val="28282A"/>
          </a:solidFill>
          <a:ln>
            <a:noFill/>
          </a:ln>
        </p:spPr>
      </p:sp>
      <p:sp>
        <p:nvSpPr>
          <p:cNvPr id="49" name="Google Shape;49;p11"/>
          <p:cNvSpPr/>
          <p:nvPr>
            <p:ph idx="5" type="pic"/>
          </p:nvPr>
        </p:nvSpPr>
        <p:spPr>
          <a:xfrm>
            <a:off x="8309110" y="4915881"/>
            <a:ext cx="1855304" cy="1829475"/>
          </a:xfrm>
          <a:prstGeom prst="rect">
            <a:avLst/>
          </a:prstGeom>
          <a:solidFill>
            <a:srgbClr val="28282A"/>
          </a:solidFill>
          <a:ln>
            <a:noFill/>
          </a:ln>
        </p:spPr>
      </p:sp>
      <p:sp>
        <p:nvSpPr>
          <p:cNvPr id="50" name="Google Shape;50;p11"/>
          <p:cNvSpPr/>
          <p:nvPr>
            <p:ph idx="6" type="pic"/>
          </p:nvPr>
        </p:nvSpPr>
        <p:spPr>
          <a:xfrm>
            <a:off x="10330066" y="4928795"/>
            <a:ext cx="1855304" cy="1829475"/>
          </a:xfrm>
          <a:prstGeom prst="rect">
            <a:avLst/>
          </a:prstGeom>
          <a:solidFill>
            <a:srgbClr val="28282A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3" name="Google Shape;10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ssage">
  <p:cSld name="Messag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>
            <p:ph idx="2" type="pic"/>
          </p:nvPr>
        </p:nvSpPr>
        <p:spPr>
          <a:xfrm>
            <a:off x="4208022" y="876672"/>
            <a:ext cx="2700000" cy="270000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ormal Center">
  <p:cSld name="1_Normal Cen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70455" y="458073"/>
            <a:ext cx="11357112" cy="562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70455" y="968698"/>
            <a:ext cx="11357112" cy="436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Normal w/ image no title">
  <p:cSld name="5_Normal w/ image no 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>
            <p:ph idx="2" type="pic"/>
          </p:nvPr>
        </p:nvSpPr>
        <p:spPr>
          <a:xfrm>
            <a:off x="8176591" y="0"/>
            <a:ext cx="4015409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Normal Center 4 images">
  <p:cSld name="4_Normal Center 4 image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>
            <p:ph idx="2" type="pic"/>
          </p:nvPr>
        </p:nvSpPr>
        <p:spPr>
          <a:xfrm>
            <a:off x="735499" y="2093705"/>
            <a:ext cx="2537788" cy="1325356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6"/>
          <p:cNvSpPr/>
          <p:nvPr>
            <p:ph idx="3" type="pic"/>
          </p:nvPr>
        </p:nvSpPr>
        <p:spPr>
          <a:xfrm>
            <a:off x="3485325" y="2093705"/>
            <a:ext cx="2537788" cy="1325356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6"/>
          <p:cNvSpPr/>
          <p:nvPr>
            <p:ph idx="4" type="pic"/>
          </p:nvPr>
        </p:nvSpPr>
        <p:spPr>
          <a:xfrm>
            <a:off x="6235151" y="2093705"/>
            <a:ext cx="2537788" cy="1325356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6"/>
          <p:cNvSpPr/>
          <p:nvPr>
            <p:ph idx="5" type="pic"/>
          </p:nvPr>
        </p:nvSpPr>
        <p:spPr>
          <a:xfrm>
            <a:off x="8984977" y="2093705"/>
            <a:ext cx="2537788" cy="1325356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470455" y="458073"/>
            <a:ext cx="11357112" cy="562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70455" y="981950"/>
            <a:ext cx="11357112" cy="436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ide placeholder center">
  <p:cSld name="2_side placeholder cen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>
            <p:ph idx="2" type="pic"/>
          </p:nvPr>
        </p:nvSpPr>
        <p:spPr>
          <a:xfrm>
            <a:off x="4121427" y="0"/>
            <a:ext cx="3763616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side placeholder TWIN">
  <p:cSld name="8_side placeholder TWI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>
            <p:ph idx="2" type="pic"/>
          </p:nvPr>
        </p:nvSpPr>
        <p:spPr>
          <a:xfrm>
            <a:off x="0" y="1"/>
            <a:ext cx="3299791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8"/>
          <p:cNvSpPr/>
          <p:nvPr>
            <p:ph idx="3" type="pic"/>
          </p:nvPr>
        </p:nvSpPr>
        <p:spPr>
          <a:xfrm>
            <a:off x="9051234" y="1"/>
            <a:ext cx="3140765" cy="68579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 box 4">
  <p:cSld name="7_ box 4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>
            <p:ph idx="2" type="pic"/>
          </p:nvPr>
        </p:nvSpPr>
        <p:spPr>
          <a:xfrm>
            <a:off x="1182715" y="2682673"/>
            <a:ext cx="1693164" cy="1693164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7" name="Google Shape;37;p9"/>
          <p:cNvSpPr/>
          <p:nvPr>
            <p:ph idx="3" type="pic"/>
          </p:nvPr>
        </p:nvSpPr>
        <p:spPr>
          <a:xfrm>
            <a:off x="3193351" y="2682673"/>
            <a:ext cx="1693164" cy="1693164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8" name="Google Shape;38;p9"/>
          <p:cNvSpPr/>
          <p:nvPr>
            <p:ph idx="4" type="pic"/>
          </p:nvPr>
        </p:nvSpPr>
        <p:spPr>
          <a:xfrm>
            <a:off x="5203987" y="2682673"/>
            <a:ext cx="1693164" cy="1693164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9" name="Google Shape;39;p9"/>
          <p:cNvSpPr/>
          <p:nvPr>
            <p:ph idx="5" type="pic"/>
          </p:nvPr>
        </p:nvSpPr>
        <p:spPr>
          <a:xfrm>
            <a:off x="7214624" y="2682673"/>
            <a:ext cx="1693164" cy="1693164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0" name="Google Shape;40;p9"/>
          <p:cNvSpPr/>
          <p:nvPr>
            <p:ph idx="6" type="pic"/>
          </p:nvPr>
        </p:nvSpPr>
        <p:spPr>
          <a:xfrm>
            <a:off x="9225261" y="2682673"/>
            <a:ext cx="1693164" cy="1693164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470455" y="458073"/>
            <a:ext cx="11357112" cy="562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470455" y="981950"/>
            <a:ext cx="11357112" cy="436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side placeholder 5">
  <p:cSld name="9_side placeholder 5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>
            <p:ph idx="2" type="pic"/>
          </p:nvPr>
        </p:nvSpPr>
        <p:spPr>
          <a:xfrm>
            <a:off x="2955235" y="0"/>
            <a:ext cx="9236765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3"/>
          <p:cNvGrpSpPr/>
          <p:nvPr/>
        </p:nvGrpSpPr>
        <p:grpSpPr>
          <a:xfrm flipH="1" rot="10800000">
            <a:off x="4328436" y="2949490"/>
            <a:ext cx="3805504" cy="126526"/>
            <a:chOff x="76200" y="4476750"/>
            <a:chExt cx="6858000" cy="91440"/>
          </a:xfrm>
        </p:grpSpPr>
        <p:sp>
          <p:nvSpPr>
            <p:cNvPr id="125" name="Google Shape;125;p23"/>
            <p:cNvSpPr/>
            <p:nvPr/>
          </p:nvSpPr>
          <p:spPr>
            <a:xfrm>
              <a:off x="76200" y="4476750"/>
              <a:ext cx="13716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1447800" y="4476750"/>
              <a:ext cx="13716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2819400" y="4476750"/>
              <a:ext cx="13716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4191000" y="4476750"/>
              <a:ext cx="13716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5562600" y="4476750"/>
              <a:ext cx="1371600" cy="91440"/>
            </a:xfrm>
            <a:prstGeom prst="rect">
              <a:avLst/>
            </a:prstGeom>
            <a:solidFill>
              <a:srgbClr val="E019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23"/>
          <p:cNvSpPr/>
          <p:nvPr/>
        </p:nvSpPr>
        <p:spPr>
          <a:xfrm>
            <a:off x="3523625" y="1802000"/>
            <a:ext cx="55380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PROMPT</a:t>
            </a:r>
            <a:endParaRPr b="0" i="0" sz="9600" u="none" cap="none" strike="noStrike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5890413" y="1099225"/>
            <a:ext cx="411163" cy="493713"/>
          </a:xfrm>
          <a:custGeom>
            <a:rect b="b" l="l" r="r" t="t"/>
            <a:pathLst>
              <a:path extrusionOk="0" h="235" w="195">
                <a:moveTo>
                  <a:pt x="0" y="235"/>
                </a:moveTo>
                <a:cubicBezTo>
                  <a:pt x="48" y="183"/>
                  <a:pt x="48" y="183"/>
                  <a:pt x="48" y="183"/>
                </a:cubicBezTo>
                <a:cubicBezTo>
                  <a:pt x="195" y="183"/>
                  <a:pt x="195" y="183"/>
                  <a:pt x="195" y="183"/>
                </a:cubicBezTo>
                <a:cubicBezTo>
                  <a:pt x="195" y="0"/>
                  <a:pt x="195" y="0"/>
                  <a:pt x="195" y="0"/>
                </a:cubicBezTo>
                <a:cubicBezTo>
                  <a:pt x="0" y="0"/>
                  <a:pt x="0" y="0"/>
                  <a:pt x="0" y="0"/>
                </a:cubicBezTo>
                <a:lnTo>
                  <a:pt x="0" y="235"/>
                </a:lnTo>
                <a:close/>
                <a:moveTo>
                  <a:pt x="150" y="77"/>
                </a:moveTo>
                <a:cubicBezTo>
                  <a:pt x="159" y="77"/>
                  <a:pt x="167" y="84"/>
                  <a:pt x="167" y="93"/>
                </a:cubicBezTo>
                <a:cubicBezTo>
                  <a:pt x="167" y="102"/>
                  <a:pt x="159" y="110"/>
                  <a:pt x="150" y="110"/>
                </a:cubicBezTo>
                <a:cubicBezTo>
                  <a:pt x="141" y="110"/>
                  <a:pt x="134" y="102"/>
                  <a:pt x="134" y="93"/>
                </a:cubicBezTo>
                <a:cubicBezTo>
                  <a:pt x="134" y="84"/>
                  <a:pt x="141" y="77"/>
                  <a:pt x="150" y="77"/>
                </a:cubicBezTo>
                <a:close/>
                <a:moveTo>
                  <a:pt x="97" y="77"/>
                </a:moveTo>
                <a:cubicBezTo>
                  <a:pt x="107" y="77"/>
                  <a:pt x="114" y="84"/>
                  <a:pt x="114" y="93"/>
                </a:cubicBezTo>
                <a:cubicBezTo>
                  <a:pt x="114" y="102"/>
                  <a:pt x="107" y="110"/>
                  <a:pt x="97" y="110"/>
                </a:cubicBezTo>
                <a:cubicBezTo>
                  <a:pt x="88" y="110"/>
                  <a:pt x="81" y="102"/>
                  <a:pt x="81" y="93"/>
                </a:cubicBezTo>
                <a:cubicBezTo>
                  <a:pt x="81" y="84"/>
                  <a:pt x="88" y="77"/>
                  <a:pt x="97" y="77"/>
                </a:cubicBezTo>
                <a:close/>
                <a:moveTo>
                  <a:pt x="45" y="77"/>
                </a:moveTo>
                <a:cubicBezTo>
                  <a:pt x="54" y="77"/>
                  <a:pt x="61" y="84"/>
                  <a:pt x="61" y="93"/>
                </a:cubicBezTo>
                <a:cubicBezTo>
                  <a:pt x="61" y="102"/>
                  <a:pt x="54" y="110"/>
                  <a:pt x="45" y="110"/>
                </a:cubicBezTo>
                <a:cubicBezTo>
                  <a:pt x="36" y="110"/>
                  <a:pt x="28" y="102"/>
                  <a:pt x="28" y="93"/>
                </a:cubicBezTo>
                <a:cubicBezTo>
                  <a:pt x="28" y="84"/>
                  <a:pt x="36" y="77"/>
                  <a:pt x="45" y="7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E7E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3069750" y="3928838"/>
            <a:ext cx="60525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Discentes: Raphael Abenom, Hailton David, Felipe Galvão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4568400" y="3096900"/>
            <a:ext cx="30552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Aplicação e caso de uso</a:t>
            </a:r>
            <a:endParaRPr sz="18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917214" y="4760775"/>
            <a:ext cx="2357576" cy="176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/>
        </p:nvSpPr>
        <p:spPr>
          <a:xfrm>
            <a:off x="1773650" y="1567875"/>
            <a:ext cx="8644800" cy="1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8EAED"/>
                </a:solidFill>
                <a:latin typeface="Poppins"/>
                <a:ea typeface="Poppins"/>
                <a:cs typeface="Poppins"/>
                <a:sym typeface="Poppins"/>
              </a:rPr>
              <a:t>A classificação de texto zero-shot é uma tarefa no </a:t>
            </a:r>
            <a:r>
              <a:rPr lang="en-US" sz="1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processamento de linguagem natural</a:t>
            </a:r>
            <a:r>
              <a:rPr lang="en-US" sz="1800">
                <a:solidFill>
                  <a:srgbClr val="E8EAED"/>
                </a:solidFill>
                <a:latin typeface="Poppins"/>
                <a:ea typeface="Poppins"/>
                <a:cs typeface="Poppins"/>
                <a:sym typeface="Poppins"/>
              </a:rPr>
              <a:t> em que um modelo é treinado em um conjunto de exemplos rotulados, mas é capaz de </a:t>
            </a:r>
            <a:r>
              <a:rPr lang="en-US" sz="1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classificar novos exemplos de classes nunca vistas antes.</a:t>
            </a:r>
            <a:endParaRPr sz="18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128023" y="-238925"/>
            <a:ext cx="1921582" cy="1441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3638" y="3208425"/>
            <a:ext cx="8644724" cy="344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2"/>
          <p:cNvSpPr txBox="1"/>
          <p:nvPr>
            <p:ph idx="4294967295" type="title"/>
          </p:nvPr>
        </p:nvSpPr>
        <p:spPr>
          <a:xfrm>
            <a:off x="470455" y="458073"/>
            <a:ext cx="113571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accent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Zero-shot classification</a:t>
            </a:r>
            <a:endParaRPr i="0" sz="4800" u="none" cap="none" strike="noStrike">
              <a:solidFill>
                <a:schemeClr val="accent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0" name="Google Shape;240;p32"/>
          <p:cNvSpPr txBox="1"/>
          <p:nvPr>
            <p:ph idx="4294967295" type="body"/>
          </p:nvPr>
        </p:nvSpPr>
        <p:spPr>
          <a:xfrm>
            <a:off x="470455" y="1044898"/>
            <a:ext cx="1135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A classificação de texto zero-shot</a:t>
            </a:r>
            <a:endParaRPr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300" y="1691550"/>
            <a:ext cx="4133850" cy="46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3"/>
          <p:cNvSpPr/>
          <p:nvPr/>
        </p:nvSpPr>
        <p:spPr>
          <a:xfrm>
            <a:off x="6625529" y="2533549"/>
            <a:ext cx="555300" cy="550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3"/>
          <p:cNvSpPr/>
          <p:nvPr/>
        </p:nvSpPr>
        <p:spPr>
          <a:xfrm>
            <a:off x="6625529" y="3344854"/>
            <a:ext cx="555300" cy="550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3"/>
          <p:cNvSpPr/>
          <p:nvPr/>
        </p:nvSpPr>
        <p:spPr>
          <a:xfrm>
            <a:off x="6625529" y="4156159"/>
            <a:ext cx="555300" cy="550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3"/>
          <p:cNvSpPr txBox="1"/>
          <p:nvPr/>
        </p:nvSpPr>
        <p:spPr>
          <a:xfrm>
            <a:off x="7266081" y="2655057"/>
            <a:ext cx="221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FLASK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3"/>
          <p:cNvSpPr txBox="1"/>
          <p:nvPr/>
        </p:nvSpPr>
        <p:spPr>
          <a:xfrm>
            <a:off x="7266081" y="3503707"/>
            <a:ext cx="221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HTMX E TAILWIND CSS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7266081" y="4277657"/>
            <a:ext cx="221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GUARDRAILS IA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6625529" y="4967459"/>
            <a:ext cx="555300" cy="550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7266081" y="5088957"/>
            <a:ext cx="221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PDF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 txBox="1"/>
          <p:nvPr>
            <p:ph idx="4294967295" type="title"/>
          </p:nvPr>
        </p:nvSpPr>
        <p:spPr>
          <a:xfrm>
            <a:off x="470455" y="458073"/>
            <a:ext cx="113571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accent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Indo Além…</a:t>
            </a:r>
            <a:endParaRPr i="0" sz="4800" u="none" cap="none" strike="noStrike">
              <a:solidFill>
                <a:schemeClr val="accent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56" name="Google Shape;256;p33"/>
          <p:cNvSpPr txBox="1"/>
          <p:nvPr>
            <p:ph idx="4294967295" type="body"/>
          </p:nvPr>
        </p:nvSpPr>
        <p:spPr>
          <a:xfrm>
            <a:off x="470455" y="1044898"/>
            <a:ext cx="1135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Solução</a:t>
            </a:r>
            <a:endParaRPr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7" name="Google Shape;257;p33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10128023" y="-238925"/>
            <a:ext cx="1921582" cy="1441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366543" y="2461936"/>
            <a:ext cx="113571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89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OBRIGADO</a:t>
            </a:r>
            <a:endParaRPr b="1" i="0" sz="8900" u="none" cap="none" strike="noStrike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3" name="Google Shape;263;p34"/>
          <p:cNvSpPr txBox="1"/>
          <p:nvPr>
            <p:ph type="title"/>
          </p:nvPr>
        </p:nvSpPr>
        <p:spPr>
          <a:xfrm>
            <a:off x="417443" y="3393736"/>
            <a:ext cx="113571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3600">
                <a:latin typeface="Poppins"/>
                <a:ea typeface="Poppins"/>
                <a:cs typeface="Poppins"/>
                <a:sym typeface="Poppins"/>
              </a:rPr>
              <a:t>Dúvidas?</a:t>
            </a:r>
            <a:endParaRPr b="1" i="0" sz="3600" u="none" cap="none" strike="noStrike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4" name="Google Shape;264;p3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128023" y="-238925"/>
            <a:ext cx="1921582" cy="1441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1489933" y="3785860"/>
            <a:ext cx="92121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O que é um prompt?</a:t>
            </a:r>
            <a:endParaRPr b="1" i="0" sz="3600" u="none" cap="none" strike="noStrike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2196901" y="4702350"/>
            <a:ext cx="7798200" cy="14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3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Um prompt é o </a:t>
            </a:r>
            <a:r>
              <a:rPr lang="en-US" sz="16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comando inicial </a:t>
            </a: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(texto, pergunta ou instrução) fornecido a um </a:t>
            </a:r>
            <a:r>
              <a:rPr lang="en-US" sz="16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modelo de IA (LLM)</a:t>
            </a: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para que ele gere uma resposta. É a </a:t>
            </a:r>
            <a:r>
              <a:rPr lang="en-US" sz="16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entrada</a:t>
            </a: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que direciona o conteúdo e o contexto da </a:t>
            </a:r>
            <a:r>
              <a:rPr lang="en-US" sz="16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resposta</a:t>
            </a: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produzida pelo modelo.</a:t>
            </a:r>
            <a:endParaRPr i="0" sz="16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41" name="Google Shape;141;p24"/>
          <p:cNvCxnSpPr/>
          <p:nvPr/>
        </p:nvCxnSpPr>
        <p:spPr>
          <a:xfrm>
            <a:off x="5074014" y="4560745"/>
            <a:ext cx="2043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47" y="634875"/>
            <a:ext cx="4762500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10128023" y="-238925"/>
            <a:ext cx="1921582" cy="1441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/>
        </p:nvSpPr>
        <p:spPr>
          <a:xfrm>
            <a:off x="1963800" y="2110550"/>
            <a:ext cx="8264400" cy="3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 sistema é projetado para atender usuários que buscam </a:t>
            </a:r>
            <a:r>
              <a:rPr lang="en-US" sz="22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respostas confiáveis</a:t>
            </a: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sobre alimentação saudável, nutrientes e planejamento de dietas. Ele utiliza a API da OpenAI e a biblioteca Guardrails para garantir que as </a:t>
            </a:r>
            <a:r>
              <a:rPr lang="en-US" sz="22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respostas sejam relevantes</a:t>
            </a: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22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restritas ao domínio</a:t>
            </a: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de nutrição, evitando tópicos irrelevantes ou sensíveis.</a:t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128023" y="-238925"/>
            <a:ext cx="1921582" cy="144120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idx="4294967295" type="title"/>
          </p:nvPr>
        </p:nvSpPr>
        <p:spPr>
          <a:xfrm>
            <a:off x="470455" y="458073"/>
            <a:ext cx="113571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accent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Objetivo</a:t>
            </a:r>
            <a:endParaRPr i="0" sz="4800" u="none" cap="none" strike="noStrike">
              <a:solidFill>
                <a:schemeClr val="accent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2" name="Google Shape;152;p25"/>
          <p:cNvSpPr txBox="1"/>
          <p:nvPr>
            <p:ph idx="4294967295" type="body"/>
          </p:nvPr>
        </p:nvSpPr>
        <p:spPr>
          <a:xfrm>
            <a:off x="470455" y="1121098"/>
            <a:ext cx="1135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Geral</a:t>
            </a:r>
            <a:endParaRPr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/>
        </p:nvSpPr>
        <p:spPr>
          <a:xfrm>
            <a:off x="1338050" y="3877950"/>
            <a:ext cx="9621900" cy="15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D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8282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1373850" y="2025075"/>
            <a:ext cx="9533100" cy="123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D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8282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1558050" y="2135875"/>
            <a:ext cx="95331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Oferecer informações confiáveis e personalizadas sobre nutrição e dietas.</a:t>
            </a:r>
            <a:endParaRPr sz="2400">
              <a:solidFill>
                <a:srgbClr val="4040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040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1476500" y="4004975"/>
            <a:ext cx="9345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Restringir a interação a tópicos relacionados à saúde e alimentação, garantindo segurança e relevância para o usuário.</a:t>
            </a:r>
            <a:endParaRPr sz="2400">
              <a:solidFill>
                <a:srgbClr val="4040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2" name="Google Shape;162;p26"/>
          <p:cNvSpPr txBox="1"/>
          <p:nvPr>
            <p:ph idx="4294967295" type="title"/>
          </p:nvPr>
        </p:nvSpPr>
        <p:spPr>
          <a:xfrm>
            <a:off x="470455" y="458073"/>
            <a:ext cx="113571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accent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Objetivo</a:t>
            </a:r>
            <a:endParaRPr i="0" sz="4800" u="none" cap="none" strike="noStrike">
              <a:solidFill>
                <a:schemeClr val="accent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3" name="Google Shape;163;p26"/>
          <p:cNvSpPr txBox="1"/>
          <p:nvPr>
            <p:ph idx="4294967295" type="body"/>
          </p:nvPr>
        </p:nvSpPr>
        <p:spPr>
          <a:xfrm>
            <a:off x="470455" y="1121098"/>
            <a:ext cx="1135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Geral</a:t>
            </a:r>
            <a:endParaRPr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128023" y="-238925"/>
            <a:ext cx="1921582" cy="14412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26"/>
          <p:cNvGrpSpPr/>
          <p:nvPr/>
        </p:nvGrpSpPr>
        <p:grpSpPr>
          <a:xfrm rot="-5400000">
            <a:off x="10026121" y="2928107"/>
            <a:ext cx="1122344" cy="550513"/>
            <a:chOff x="8202447" y="2775985"/>
            <a:chExt cx="1566863" cy="909638"/>
          </a:xfrm>
        </p:grpSpPr>
        <p:sp>
          <p:nvSpPr>
            <p:cNvPr id="166" name="Google Shape;166;p26"/>
            <p:cNvSpPr/>
            <p:nvPr/>
          </p:nvSpPr>
          <p:spPr>
            <a:xfrm>
              <a:off x="8694572" y="3002998"/>
              <a:ext cx="1074738" cy="461963"/>
            </a:xfrm>
            <a:custGeom>
              <a:rect b="b" l="l" r="r" t="t"/>
              <a:pathLst>
                <a:path extrusionOk="0" h="291" w="677">
                  <a:moveTo>
                    <a:pt x="386" y="0"/>
                  </a:moveTo>
                  <a:lnTo>
                    <a:pt x="0" y="0"/>
                  </a:lnTo>
                  <a:lnTo>
                    <a:pt x="0" y="144"/>
                  </a:lnTo>
                  <a:lnTo>
                    <a:pt x="0" y="291"/>
                  </a:lnTo>
                  <a:lnTo>
                    <a:pt x="677" y="291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8202447" y="2775985"/>
              <a:ext cx="492125" cy="909638"/>
            </a:xfrm>
            <a:custGeom>
              <a:rect b="b" l="l" r="r" t="t"/>
              <a:pathLst>
                <a:path extrusionOk="0" h="573" w="310">
                  <a:moveTo>
                    <a:pt x="310" y="0"/>
                  </a:moveTo>
                  <a:lnTo>
                    <a:pt x="0" y="287"/>
                  </a:lnTo>
                  <a:lnTo>
                    <a:pt x="310" y="573"/>
                  </a:lnTo>
                  <a:lnTo>
                    <a:pt x="310" y="434"/>
                  </a:lnTo>
                  <a:lnTo>
                    <a:pt x="310" y="287"/>
                  </a:lnTo>
                  <a:lnTo>
                    <a:pt x="310" y="143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/>
        </p:nvSpPr>
        <p:spPr>
          <a:xfrm>
            <a:off x="1925850" y="2298350"/>
            <a:ext cx="95688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Dificuldade de encontrar informações precisas e confiáveis sobre nutrição em fontes online.</a:t>
            </a:r>
            <a:endParaRPr sz="2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4" name="Google Shape;174;p27"/>
          <p:cNvSpPr txBox="1"/>
          <p:nvPr>
            <p:ph idx="4294967295" type="title"/>
          </p:nvPr>
        </p:nvSpPr>
        <p:spPr>
          <a:xfrm>
            <a:off x="470455" y="458073"/>
            <a:ext cx="113571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accent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Problema que Resolve</a:t>
            </a:r>
            <a:endParaRPr i="0" sz="4800" u="none" cap="none" strike="noStrike">
              <a:solidFill>
                <a:schemeClr val="accent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75" name="Google Shape;175;p27"/>
          <p:cNvSpPr txBox="1"/>
          <p:nvPr>
            <p:ph idx="4294967295" type="body"/>
          </p:nvPr>
        </p:nvSpPr>
        <p:spPr>
          <a:xfrm>
            <a:off x="470455" y="1121098"/>
            <a:ext cx="1135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Identificação</a:t>
            </a:r>
            <a:endParaRPr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1965350" y="3967575"/>
            <a:ext cx="94611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Necessidade de um assistente digital que possa responder perguntas de forma interativa e personalizada, sem desviar para tópicos fora do escopo de nutrição.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128023" y="-238925"/>
            <a:ext cx="1921582" cy="144120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/>
          <p:nvPr/>
        </p:nvSpPr>
        <p:spPr>
          <a:xfrm>
            <a:off x="849761" y="2359104"/>
            <a:ext cx="923700" cy="923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917957" y="4157087"/>
            <a:ext cx="923700" cy="923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0" name="Google Shape;180;p27"/>
          <p:cNvGrpSpPr/>
          <p:nvPr/>
        </p:nvGrpSpPr>
        <p:grpSpPr>
          <a:xfrm>
            <a:off x="1156237" y="4433874"/>
            <a:ext cx="447445" cy="385327"/>
            <a:chOff x="2727325" y="-39687"/>
            <a:chExt cx="1463675" cy="1260475"/>
          </a:xfrm>
        </p:grpSpPr>
        <p:sp>
          <p:nvSpPr>
            <p:cNvPr id="181" name="Google Shape;181;p27"/>
            <p:cNvSpPr/>
            <p:nvPr/>
          </p:nvSpPr>
          <p:spPr>
            <a:xfrm>
              <a:off x="2727325" y="-39687"/>
              <a:ext cx="1463675" cy="1260475"/>
            </a:xfrm>
            <a:custGeom>
              <a:rect b="b" l="l" r="r" t="t"/>
              <a:pathLst>
                <a:path extrusionOk="0" h="336" w="390">
                  <a:moveTo>
                    <a:pt x="347" y="42"/>
                  </a:moveTo>
                  <a:cubicBezTo>
                    <a:pt x="305" y="0"/>
                    <a:pt x="238" y="0"/>
                    <a:pt x="195" y="38"/>
                  </a:cubicBezTo>
                  <a:cubicBezTo>
                    <a:pt x="152" y="0"/>
                    <a:pt x="85" y="0"/>
                    <a:pt x="43" y="42"/>
                  </a:cubicBezTo>
                  <a:cubicBezTo>
                    <a:pt x="0" y="84"/>
                    <a:pt x="0" y="154"/>
                    <a:pt x="43" y="196"/>
                  </a:cubicBezTo>
                  <a:cubicBezTo>
                    <a:pt x="55" y="208"/>
                    <a:pt x="170" y="322"/>
                    <a:pt x="170" y="322"/>
                  </a:cubicBezTo>
                  <a:cubicBezTo>
                    <a:pt x="184" y="336"/>
                    <a:pt x="206" y="336"/>
                    <a:pt x="220" y="322"/>
                  </a:cubicBezTo>
                  <a:cubicBezTo>
                    <a:pt x="220" y="322"/>
                    <a:pt x="345" y="198"/>
                    <a:pt x="347" y="196"/>
                  </a:cubicBezTo>
                  <a:cubicBezTo>
                    <a:pt x="390" y="154"/>
                    <a:pt x="390" y="84"/>
                    <a:pt x="347" y="42"/>
                  </a:cubicBezTo>
                  <a:close/>
                  <a:moveTo>
                    <a:pt x="330" y="180"/>
                  </a:moveTo>
                  <a:cubicBezTo>
                    <a:pt x="203" y="306"/>
                    <a:pt x="203" y="306"/>
                    <a:pt x="203" y="306"/>
                  </a:cubicBezTo>
                  <a:cubicBezTo>
                    <a:pt x="199" y="310"/>
                    <a:pt x="191" y="310"/>
                    <a:pt x="187" y="306"/>
                  </a:cubicBezTo>
                  <a:cubicBezTo>
                    <a:pt x="59" y="180"/>
                    <a:pt x="59" y="180"/>
                    <a:pt x="59" y="180"/>
                  </a:cubicBezTo>
                  <a:cubicBezTo>
                    <a:pt x="25" y="146"/>
                    <a:pt x="25" y="92"/>
                    <a:pt x="59" y="58"/>
                  </a:cubicBezTo>
                  <a:cubicBezTo>
                    <a:pt x="92" y="26"/>
                    <a:pt x="145" y="25"/>
                    <a:pt x="179" y="55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210" y="55"/>
                    <a:pt x="210" y="55"/>
                    <a:pt x="210" y="55"/>
                  </a:cubicBezTo>
                  <a:cubicBezTo>
                    <a:pt x="245" y="25"/>
                    <a:pt x="298" y="26"/>
                    <a:pt x="330" y="58"/>
                  </a:cubicBezTo>
                  <a:cubicBezTo>
                    <a:pt x="364" y="92"/>
                    <a:pt x="364" y="146"/>
                    <a:pt x="330" y="1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2982913" y="215900"/>
              <a:ext cx="206375" cy="201612"/>
            </a:xfrm>
            <a:custGeom>
              <a:rect b="b" l="l" r="r" t="t"/>
              <a:pathLst>
                <a:path extrusionOk="0" h="54" w="55">
                  <a:moveTo>
                    <a:pt x="4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3" y="54"/>
                    <a:pt x="6" y="54"/>
                  </a:cubicBezTo>
                  <a:cubicBezTo>
                    <a:pt x="9" y="54"/>
                    <a:pt x="12" y="52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8"/>
                    <a:pt x="2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2" y="11"/>
                    <a:pt x="55" y="8"/>
                    <a:pt x="55" y="5"/>
                  </a:cubicBezTo>
                  <a:cubicBezTo>
                    <a:pt x="55" y="2"/>
                    <a:pt x="52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27"/>
          <p:cNvSpPr/>
          <p:nvPr/>
        </p:nvSpPr>
        <p:spPr>
          <a:xfrm>
            <a:off x="1152828" y="2629105"/>
            <a:ext cx="367591" cy="356535"/>
          </a:xfrm>
          <a:custGeom>
            <a:rect b="b" l="l" r="r" t="t"/>
            <a:pathLst>
              <a:path extrusionOk="0" h="128" w="132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/>
          <p:nvPr/>
        </p:nvSpPr>
        <p:spPr>
          <a:xfrm>
            <a:off x="695157" y="2241176"/>
            <a:ext cx="2537700" cy="31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8"/>
          <p:cNvSpPr/>
          <p:nvPr/>
        </p:nvSpPr>
        <p:spPr>
          <a:xfrm>
            <a:off x="3444983" y="2252137"/>
            <a:ext cx="2537700" cy="31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6194809" y="2241176"/>
            <a:ext cx="2537700" cy="316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8"/>
          <p:cNvSpPr/>
          <p:nvPr/>
        </p:nvSpPr>
        <p:spPr>
          <a:xfrm>
            <a:off x="8944635" y="2241176"/>
            <a:ext cx="2537700" cy="316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8"/>
          <p:cNvSpPr txBox="1"/>
          <p:nvPr>
            <p:ph idx="4294967295" type="title"/>
          </p:nvPr>
        </p:nvSpPr>
        <p:spPr>
          <a:xfrm>
            <a:off x="470455" y="458073"/>
            <a:ext cx="113571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accent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Arquitetura do Programa</a:t>
            </a:r>
            <a:endParaRPr i="0" sz="4800" u="none" cap="none" strike="noStrike">
              <a:solidFill>
                <a:schemeClr val="accent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4" name="Google Shape;194;p28"/>
          <p:cNvSpPr txBox="1"/>
          <p:nvPr>
            <p:ph idx="4294967295" type="body"/>
          </p:nvPr>
        </p:nvSpPr>
        <p:spPr>
          <a:xfrm>
            <a:off x="470455" y="968698"/>
            <a:ext cx="1135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Componentes</a:t>
            </a:r>
            <a:endParaRPr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3444975" y="2226000"/>
            <a:ext cx="2537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2. Backend de IA:</a:t>
            </a:r>
            <a:endParaRPr b="1" sz="1200">
              <a:solidFill>
                <a:srgbClr val="4040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- Utiliza a API da OpenAI (modelo `gpt-4o-mini`) para gerar respostas baseadas em prompts personalizados.</a:t>
            </a:r>
            <a:endParaRPr sz="1200">
              <a:solidFill>
                <a:srgbClr val="4040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- Inclui um "backstory" para definir o comportamento e tom do chatbot como um especialista em nutrição.</a:t>
            </a:r>
            <a:endParaRPr sz="1200">
              <a:solidFill>
                <a:srgbClr val="4040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6194800" y="2241175"/>
            <a:ext cx="25377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3. Validação com Guardrails:</a:t>
            </a:r>
            <a:endParaRPr b="1" sz="1200">
              <a:solidFill>
                <a:srgbClr val="4040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- Integra a biblioteca Guardrails para validar as respostas geradas pela IA, garantindo que elas estejam dentro do escopo de nutrição e dietas.</a:t>
            </a:r>
            <a:endParaRPr sz="1200">
              <a:solidFill>
                <a:srgbClr val="4040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 - Restringe tópicos inadequados ou irrelevantes, como política, violência, ou spam.</a:t>
            </a:r>
            <a:endParaRPr sz="1200">
              <a:solidFill>
                <a:srgbClr val="4040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8944625" y="2226000"/>
            <a:ext cx="25377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4. Gerenciamento de Recursos:</a:t>
            </a:r>
            <a:endParaRPr b="1" sz="1200">
              <a:solidFill>
                <a:srgbClr val="4040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- Carrega imagens (como logotipos ou banners) para enriquecer a interface do usuário, utilizando a biblioteca PIL.</a:t>
            </a:r>
            <a:endParaRPr sz="1200">
              <a:solidFill>
                <a:srgbClr val="4040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695150" y="2241175"/>
            <a:ext cx="25377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1. Interface do Usuário:</a:t>
            </a:r>
            <a:endParaRPr b="1" sz="1200">
              <a:solidFill>
                <a:srgbClr val="4040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040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- Desenvolvida com Streamlit, oferece uma interface simples e intuitiva para interação com o chatbot.</a:t>
            </a:r>
            <a:endParaRPr sz="1200">
              <a:solidFill>
                <a:srgbClr val="4040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 - Permite ao usuário inserir perguntas e visualizar respostas.</a:t>
            </a:r>
            <a:endParaRPr sz="1200">
              <a:solidFill>
                <a:srgbClr val="4040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128023" y="-238925"/>
            <a:ext cx="1921582" cy="1441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>
            <a:off x="1526150" y="1852850"/>
            <a:ext cx="9245700" cy="4649700"/>
          </a:xfrm>
          <a:prstGeom prst="rect">
            <a:avLst/>
          </a:prstGeom>
          <a:solidFill>
            <a:schemeClr val="accent1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650" y="2055800"/>
            <a:ext cx="4790688" cy="42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10128023" y="-238925"/>
            <a:ext cx="1921582" cy="144120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>
            <p:ph idx="4294967295" type="title"/>
          </p:nvPr>
        </p:nvSpPr>
        <p:spPr>
          <a:xfrm>
            <a:off x="470455" y="458073"/>
            <a:ext cx="113571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accent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Arquitetura do Programa</a:t>
            </a:r>
            <a:endParaRPr i="0" sz="4800" u="none" cap="none" strike="noStrike">
              <a:solidFill>
                <a:schemeClr val="accent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09" name="Google Shape;209;p29"/>
          <p:cNvSpPr txBox="1"/>
          <p:nvPr>
            <p:ph idx="4294967295" type="body"/>
          </p:nvPr>
        </p:nvSpPr>
        <p:spPr>
          <a:xfrm>
            <a:off x="470455" y="968698"/>
            <a:ext cx="1135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Fluxo</a:t>
            </a:r>
            <a:endParaRPr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/>
        </p:nvSpPr>
        <p:spPr>
          <a:xfrm>
            <a:off x="523225" y="2337700"/>
            <a:ext cx="11116500" cy="33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Você é uma referência global no campo da nutrição, apelidado de "Mestre dos Alimentos" ou o "Nutrólogo Supremo". Consultado por celebridades, atletas e profissionais de saúde, você desenvolve planos alimentares personalizados, equilibrando saúde, desempenho e sustentabilidade. Com vasto conhecimento em bioquímica e dietas globais (como a mediterrânea, cetogênica e ayurvédica), você é defensor do consumo consciente e da preservação ambiental. Agora, você expande sua expertise para o mundo digital, oferecendo orientação de alta qualidade para ajudar pessoas a montarem suas próprias dietas e responder dúvidas sobre alimentação.</a:t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128023" y="-238925"/>
            <a:ext cx="1921582" cy="144120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 txBox="1"/>
          <p:nvPr/>
        </p:nvSpPr>
        <p:spPr>
          <a:xfrm>
            <a:off x="523225" y="1693925"/>
            <a:ext cx="6828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rPr>
              <a:t>“</a:t>
            </a:r>
            <a:endParaRPr sz="6800">
              <a:solidFill>
                <a:schemeClr val="accent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18" name="Google Shape;218;p30"/>
          <p:cNvSpPr txBox="1"/>
          <p:nvPr/>
        </p:nvSpPr>
        <p:spPr>
          <a:xfrm>
            <a:off x="10956925" y="5278925"/>
            <a:ext cx="6828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rPr>
              <a:t>”</a:t>
            </a:r>
            <a:endParaRPr sz="6800">
              <a:solidFill>
                <a:schemeClr val="accent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19" name="Google Shape;219;p30"/>
          <p:cNvSpPr txBox="1"/>
          <p:nvPr>
            <p:ph idx="4294967295" type="title"/>
          </p:nvPr>
        </p:nvSpPr>
        <p:spPr>
          <a:xfrm>
            <a:off x="470455" y="458073"/>
            <a:ext cx="113571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accent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Backstory</a:t>
            </a:r>
            <a:endParaRPr i="0" sz="4800" u="none" cap="none" strike="noStrike">
              <a:solidFill>
                <a:schemeClr val="accent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0" name="Google Shape;220;p30"/>
          <p:cNvSpPr txBox="1"/>
          <p:nvPr>
            <p:ph idx="4294967295" type="body"/>
          </p:nvPr>
        </p:nvSpPr>
        <p:spPr>
          <a:xfrm>
            <a:off x="470455" y="1044898"/>
            <a:ext cx="1135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Um “backstory” é um contexto inicial ou histórico fornecido ao modelo antes de iniciar a interação principal.</a:t>
            </a:r>
            <a:endParaRPr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1"/>
          <p:cNvPicPr preferRelativeResize="0"/>
          <p:nvPr/>
        </p:nvPicPr>
        <p:blipFill rotWithShape="1">
          <a:blip r:embed="rId3">
            <a:alphaModFix/>
          </a:blip>
          <a:srcRect b="7002" l="0" r="0" t="0"/>
          <a:stretch/>
        </p:blipFill>
        <p:spPr>
          <a:xfrm>
            <a:off x="1093075" y="1081525"/>
            <a:ext cx="10005852" cy="498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10128023" y="-238925"/>
            <a:ext cx="1921582" cy="144120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1"/>
          <p:cNvSpPr txBox="1"/>
          <p:nvPr>
            <p:ph idx="4294967295" type="title"/>
          </p:nvPr>
        </p:nvSpPr>
        <p:spPr>
          <a:xfrm>
            <a:off x="470455" y="458073"/>
            <a:ext cx="113571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accent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Guardrails</a:t>
            </a:r>
            <a:endParaRPr i="0" sz="4800" u="none" cap="none" strike="noStrike">
              <a:solidFill>
                <a:schemeClr val="accent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9" name="Google Shape;229;p31"/>
          <p:cNvSpPr txBox="1"/>
          <p:nvPr>
            <p:ph idx="4294967295" type="body"/>
          </p:nvPr>
        </p:nvSpPr>
        <p:spPr>
          <a:xfrm>
            <a:off x="470455" y="968698"/>
            <a:ext cx="1135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Restrict to Topic</a:t>
            </a:r>
            <a:endParaRPr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" name="Google Shape;230;p31"/>
          <p:cNvSpPr txBox="1"/>
          <p:nvPr>
            <p:ph idx="4294967295" type="body"/>
          </p:nvPr>
        </p:nvSpPr>
        <p:spPr>
          <a:xfrm>
            <a:off x="1737576" y="5862900"/>
            <a:ext cx="8689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>
                <a:latin typeface="Poppins"/>
                <a:ea typeface="Poppins"/>
                <a:cs typeface="Poppins"/>
                <a:sym typeface="Poppins"/>
              </a:rPr>
              <a:t>Este validador verifica se um texto está relacionado a um tópico.</a:t>
            </a:r>
            <a:endParaRPr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Peach Dark">
      <a:dk1>
        <a:srgbClr val="FFFFFF"/>
      </a:dk1>
      <a:lt1>
        <a:srgbClr val="2B2B2D"/>
      </a:lt1>
      <a:dk2>
        <a:srgbClr val="E22E61"/>
      </a:dk2>
      <a:lt2>
        <a:srgbClr val="E13F5E"/>
      </a:lt2>
      <a:accent1>
        <a:srgbClr val="F79E45"/>
      </a:accent1>
      <a:accent2>
        <a:srgbClr val="F38B49"/>
      </a:accent2>
      <a:accent3>
        <a:srgbClr val="EF7C4F"/>
      </a:accent3>
      <a:accent4>
        <a:srgbClr val="F0674D"/>
      </a:accent4>
      <a:accent5>
        <a:srgbClr val="F05A56"/>
      </a:accent5>
      <a:accent6>
        <a:srgbClr val="E64C5B"/>
      </a:accent6>
      <a:hlink>
        <a:srgbClr val="2F8299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