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80" r:id="rId1"/>
  </p:sldMasterIdLst>
  <p:notesMasterIdLst>
    <p:notesMasterId r:id="rId26"/>
  </p:notesMasterIdLst>
  <p:sldIdLst>
    <p:sldId id="256" r:id="rId2"/>
    <p:sldId id="287" r:id="rId3"/>
    <p:sldId id="257" r:id="rId4"/>
    <p:sldId id="262" r:id="rId5"/>
    <p:sldId id="284" r:id="rId6"/>
    <p:sldId id="258" r:id="rId7"/>
    <p:sldId id="259" r:id="rId8"/>
    <p:sldId id="264" r:id="rId9"/>
    <p:sldId id="266" r:id="rId10"/>
    <p:sldId id="267" r:id="rId11"/>
    <p:sldId id="269" r:id="rId12"/>
    <p:sldId id="286" r:id="rId13"/>
    <p:sldId id="270" r:id="rId14"/>
    <p:sldId id="279" r:id="rId15"/>
    <p:sldId id="283" r:id="rId16"/>
    <p:sldId id="273" r:id="rId17"/>
    <p:sldId id="280" r:id="rId18"/>
    <p:sldId id="274" r:id="rId19"/>
    <p:sldId id="282" r:id="rId20"/>
    <p:sldId id="278" r:id="rId21"/>
    <p:sldId id="288" r:id="rId22"/>
    <p:sldId id="281" r:id="rId23"/>
    <p:sldId id="275"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68" d="100"/>
          <a:sy n="68" d="100"/>
        </p:scale>
        <p:origin x="48" y="96"/>
      </p:cViewPr>
      <p:guideLst/>
    </p:cSldViewPr>
  </p:slideViewPr>
  <p:notesTextViewPr>
    <p:cViewPr>
      <p:scale>
        <a:sx n="1" d="1"/>
        <a:sy n="1" d="1"/>
      </p:scale>
      <p:origin x="0" y="0"/>
    </p:cViewPr>
  </p:notesTextViewPr>
  <p:sorterViewPr>
    <p:cViewPr varScale="1">
      <p:scale>
        <a:sx n="1" d="1"/>
        <a:sy n="1" d="1"/>
      </p:scale>
      <p:origin x="0" y="-50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C79D6E7-1499-41AA-9BB1-1F75ED3A8A02}" type="datetimeFigureOut">
              <a:rPr lang="he-IL" smtClean="0"/>
              <a:t>ו'/אדר/תשע"ח</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2934579-B43B-45A7-BDCF-D0497CF63100}" type="slidenum">
              <a:rPr lang="he-IL" smtClean="0"/>
              <a:t>‹#›</a:t>
            </a:fld>
            <a:endParaRPr lang="he-IL"/>
          </a:p>
        </p:txBody>
      </p:sp>
    </p:spTree>
    <p:extLst>
      <p:ext uri="{BB962C8B-B14F-4D97-AF65-F5344CB8AC3E}">
        <p14:creationId xmlns:p14="http://schemas.microsoft.com/office/powerpoint/2010/main" val="79901227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973E6AC-E112-49B7-B958-EFDDF8A46471}" type="datetime1">
              <a:rPr lang="en-US" smtClean="0"/>
              <a:t>2/21/2018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8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FADE7DC-43D5-4DC1-AC74-FFF97E78EB8D}" type="datetime1">
              <a:rPr lang="en-US" smtClean="0"/>
              <a:t>2/21/2018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6227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07DEBB-4CBF-47A4-913F-86A17AFEB23B}" type="datetime1">
              <a:rPr lang="en-US" smtClean="0"/>
              <a:t>2/21/2018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324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56A8EAE-C9D5-40A6-AFC3-E9515FA3E8E6}" type="datetime1">
              <a:rPr lang="en-US" smtClean="0"/>
              <a:t>2/21/2018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55393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E568CDC3-525C-43DE-B2A4-69DEF46017CB}" type="datetime1">
              <a:rPr lang="en-US" smtClean="0"/>
              <a:t>2/21/2018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79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C55898F-FB0F-4C3F-82C3-B3284AA923FF}" type="datetime1">
              <a:rPr lang="en-US" smtClean="0"/>
              <a:t>2/21/2018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7463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97280" y="2582335"/>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17920" y="2582334"/>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86CC0F6-4505-49DE-B36B-23C2D1915F58}" type="datetime1">
              <a:rPr lang="en-US" smtClean="0"/>
              <a:t>2/21/2018</a:t>
            </a:fld>
            <a:endParaRPr lang="en-US"/>
          </a:p>
        </p:txBody>
      </p:sp>
      <p:sp>
        <p:nvSpPr>
          <p:cNvPr id="8" name="Footer Placeholder 7"/>
          <p:cNvSpPr>
            <a:spLocks noGrp="1"/>
          </p:cNvSpPr>
          <p:nvPr>
            <p:ph type="ftr" sz="quarter" idx="11"/>
          </p:nvPr>
        </p:nvSpPr>
        <p:spPr/>
        <p:txBody>
          <a:body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4638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6C6767B-1D5F-41E8-929A-9ABB9842B834}" type="datetime1">
              <a:rPr lang="en-US" smtClean="0"/>
              <a:t>2/21/2018</a:t>
            </a:fld>
            <a:endParaRPr lang="en-US"/>
          </a:p>
        </p:txBody>
      </p:sp>
      <p:sp>
        <p:nvSpPr>
          <p:cNvPr id="4" name="Footer Placeholder 3"/>
          <p:cNvSpPr>
            <a:spLocks noGrp="1"/>
          </p:cNvSpPr>
          <p:nvPr>
            <p:ph type="ftr" sz="quarter" idx="11"/>
          </p:nvPr>
        </p:nvSpPr>
        <p:spPr/>
        <p:txBody>
          <a:bodyPr/>
          <a:lstStyle/>
          <a:p>
            <a:r>
              <a:rPr lang="he-IL"/>
              <a:t>מורן שמש, ערן וידר, רפאל אדם</a:t>
            </a:r>
            <a:endParaRPr lang="en-US"/>
          </a:p>
        </p:txBody>
      </p:sp>
      <p:sp>
        <p:nvSpPr>
          <p:cNvPr id="5" name="Slide Number Placeholder 4"/>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0565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BF31FF-A15F-4A18-A815-5CDB7B471984}" type="datetime1">
              <a:rPr lang="en-US" smtClean="0"/>
              <a:t>2/21/2018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5780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4F428B-24B1-41CA-8379-49449A33C864}" type="datetime1">
              <a:rPr lang="en-US" smtClean="0"/>
              <a:t>2/21/2018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CC35EF-C570-4ACB-AA80-617C749F8D2A}" type="slidenum">
              <a:rPr lang="en-US" smtClean="0"/>
              <a:t>‹#›</a:t>
            </a:fld>
            <a:endParaRPr lang="en-US"/>
          </a:p>
        </p:txBody>
      </p:sp>
    </p:spTree>
    <p:extLst>
      <p:ext uri="{BB962C8B-B14F-4D97-AF65-F5344CB8AC3E}">
        <p14:creationId xmlns:p14="http://schemas.microsoft.com/office/powerpoint/2010/main" val="3238577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29893281-502A-4FFE-96FB-BDEBED902033}" type="datetime1">
              <a:rPr lang="en-US" smtClean="0"/>
              <a:t>2/21/2018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69964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E90B19-71FB-4F76-9D52-E520FF701ACD}" type="datetime1">
              <a:rPr lang="en-US" smtClean="0"/>
              <a:t>2/21/2018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he-IL"/>
              <a:t>מורן שמש, ערן וידר, רפאל אדם</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CC35EF-C570-4ACB-AA80-617C749F8D2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01610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78">
            <a:extLst>
              <a:ext uri="{FF2B5EF4-FFF2-40B4-BE49-F238E27FC236}">
                <a16:creationId xmlns:a16="http://schemas.microsoft.com/office/drawing/2014/main" id="{D6FAF975-1367-4293-98C9-248E3647BB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061" name="Rectangle 80">
            <a:extLst>
              <a:ext uri="{FF2B5EF4-FFF2-40B4-BE49-F238E27FC236}">
                <a16:creationId xmlns:a16="http://schemas.microsoft.com/office/drawing/2014/main" id="{D5273937-A934-4F7E-BE50-CF84EBD03D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339824" y="0"/>
            <a:ext cx="68583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62" name="Straight Connector 82">
            <a:extLst>
              <a:ext uri="{FF2B5EF4-FFF2-40B4-BE49-F238E27FC236}">
                <a16:creationId xmlns:a16="http://schemas.microsoft.com/office/drawing/2014/main" id="{C9F37729-2B15-4BFC-AF55-DA4D725E765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37543" y="4343400"/>
            <a:ext cx="5029200" cy="0"/>
          </a:xfrm>
          <a:prstGeom prst="line">
            <a:avLst/>
          </a:prstGeom>
          <a:ln w="6350">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תמונה קשורה"/>
          <p:cNvPicPr>
            <a:picLocks noChangeAspect="1" noChangeArrowheads="1"/>
          </p:cNvPicPr>
          <p:nvPr/>
        </p:nvPicPr>
        <p:blipFill rotWithShape="1">
          <a:blip r:embed="rId2">
            <a:extLst>
              <a:ext uri="{28A0092B-C50C-407E-A947-70E740481C1C}">
                <a14:useLocalDpi xmlns:a14="http://schemas.microsoft.com/office/drawing/2010/main" val="0"/>
              </a:ext>
            </a:extLst>
          </a:blip>
          <a:srcRect t="9701" b="33299"/>
          <a:stretch/>
        </p:blipFill>
        <p:spPr bwMode="auto">
          <a:xfrm>
            <a:off x="-1" y="-1"/>
            <a:ext cx="5294376" cy="2286000"/>
          </a:xfrm>
          <a:prstGeom prst="rect">
            <a:avLst/>
          </a:prstGeom>
          <a:solidFill>
            <a:srgbClr val="FFFFFF">
              <a:shade val="85000"/>
            </a:srgbClr>
          </a:solidFill>
          <a:extLst/>
        </p:spPr>
      </p:pic>
      <p:pic>
        <p:nvPicPr>
          <p:cNvPr id="2058" name="Picture 10" descr="תמונה קשורה"/>
          <p:cNvPicPr>
            <a:picLocks noChangeAspect="1" noChangeArrowheads="1"/>
          </p:cNvPicPr>
          <p:nvPr/>
        </p:nvPicPr>
        <p:blipFill rotWithShape="1">
          <a:blip r:embed="rId3">
            <a:extLst>
              <a:ext uri="{28A0092B-C50C-407E-A947-70E740481C1C}">
                <a14:useLocalDpi xmlns:a14="http://schemas.microsoft.com/office/drawing/2010/main" val="0"/>
              </a:ext>
            </a:extLst>
          </a:blip>
          <a:srcRect t="42757" r="2" b="2"/>
          <a:stretch/>
        </p:blipFill>
        <p:spPr bwMode="auto">
          <a:xfrm>
            <a:off x="20" y="4572000"/>
            <a:ext cx="5294356" cy="2286000"/>
          </a:xfrm>
          <a:prstGeom prst="rect">
            <a:avLst/>
          </a:prstGeom>
          <a:solidFill>
            <a:srgbClr val="FFFFFF">
              <a:shade val="85000"/>
            </a:srgbClr>
          </a:solidFill>
          <a:extLst/>
        </p:spPr>
      </p:pic>
      <p:pic>
        <p:nvPicPr>
          <p:cNvPr id="11" name="Picture 3">
            <a:extLst>
              <a:ext uri="{FF2B5EF4-FFF2-40B4-BE49-F238E27FC236}">
                <a16:creationId xmlns:a16="http://schemas.microsoft.com/office/drawing/2014/main" id="{80392FDD-EEB1-44BE-91C5-42279F1CCDB9}"/>
              </a:ext>
            </a:extLst>
          </p:cNvPr>
          <p:cNvPicPr>
            <a:picLocks noChangeAspect="1"/>
          </p:cNvPicPr>
          <p:nvPr/>
        </p:nvPicPr>
        <p:blipFill rotWithShape="1">
          <a:blip r:embed="rId4">
            <a:extLst>
              <a:ext uri="{28A0092B-C50C-407E-A947-70E740481C1C}">
                <a14:useLocalDpi xmlns:a14="http://schemas.microsoft.com/office/drawing/2010/main" val="0"/>
              </a:ext>
            </a:extLst>
          </a:blip>
          <a:srcRect r="10045" b="1"/>
          <a:stretch/>
        </p:blipFill>
        <p:spPr>
          <a:xfrm>
            <a:off x="-329300" y="2285999"/>
            <a:ext cx="5294356" cy="2286001"/>
          </a:xfrm>
          <a:prstGeom prst="rect">
            <a:avLst/>
          </a:prstGeom>
        </p:spPr>
      </p:pic>
      <p:sp>
        <p:nvSpPr>
          <p:cNvPr id="2063" name="Rectangle 84">
            <a:extLst>
              <a:ext uri="{FF2B5EF4-FFF2-40B4-BE49-F238E27FC236}">
                <a16:creationId xmlns:a16="http://schemas.microsoft.com/office/drawing/2014/main" id="{34E17E7D-AFA8-43AB-B891-B1AE640D8B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81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961344" y="758952"/>
            <a:ext cx="5542398" cy="3566160"/>
          </a:xfrm>
        </p:spPr>
        <p:txBody>
          <a:bodyPr>
            <a:normAutofit/>
          </a:bodyPr>
          <a:lstStyle/>
          <a:p>
            <a:pPr algn="ctr"/>
            <a:r>
              <a:rPr lang="he-IL"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rPr>
              <a:t>מערכת לתיאום שירותי בייביסיטר</a:t>
            </a:r>
            <a:endParaRPr lang="en-US"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endParaRPr>
          </a:p>
        </p:txBody>
      </p:sp>
      <p:sp>
        <p:nvSpPr>
          <p:cNvPr id="8" name="מציין מיקום של כותרת תחתונה 7"/>
          <p:cNvSpPr>
            <a:spLocks noGrp="1"/>
          </p:cNvSpPr>
          <p:nvPr>
            <p:ph type="ftr" sz="quarter" idx="11"/>
          </p:nvPr>
        </p:nvSpPr>
        <p:spPr>
          <a:xfrm>
            <a:off x="6305063" y="6459785"/>
            <a:ext cx="4479083" cy="365125"/>
          </a:xfrm>
        </p:spPr>
        <p:txBody>
          <a:bodyPr>
            <a:normAutofit/>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9" name="מציין מיקום של מספר שקופית 8"/>
          <p:cNvSpPr>
            <a:spLocks noGrp="1"/>
          </p:cNvSpPr>
          <p:nvPr>
            <p:ph type="sldNum" sz="quarter" idx="12"/>
          </p:nvPr>
        </p:nvSpPr>
        <p:spPr>
          <a:xfrm>
            <a:off x="10923639" y="6459785"/>
            <a:ext cx="780448" cy="365125"/>
          </a:xfrm>
        </p:spPr>
        <p:txBody>
          <a:bodyPr>
            <a:normAutofit/>
          </a:bodyPr>
          <a:lstStyle/>
          <a:p>
            <a:pPr>
              <a:spcAft>
                <a:spcPts val="600"/>
              </a:spcAft>
            </a:pPr>
            <a:fld id="{E0CC35EF-C570-4ACB-AA80-617C749F8D2A}" type="slidenum">
              <a:rPr lang="en-US" smtClean="0">
                <a:latin typeface="David" panose="020E0502060401010101" pitchFamily="34" charset="-79"/>
                <a:cs typeface="David" panose="020E0502060401010101" pitchFamily="34" charset="-79"/>
              </a:rPr>
              <a:pPr>
                <a:spcAft>
                  <a:spcPts val="600"/>
                </a:spcAft>
              </a:pPr>
              <a:t>1</a:t>
            </a:fld>
            <a:endParaRPr lang="en-US">
              <a:latin typeface="David" panose="020E0502060401010101" pitchFamily="34" charset="-79"/>
              <a:cs typeface="David" panose="020E0502060401010101" pitchFamily="34" charset="-79"/>
            </a:endParaRPr>
          </a:p>
        </p:txBody>
      </p:sp>
      <p:sp>
        <p:nvSpPr>
          <p:cNvPr id="13" name="מציין מיקום של כותרת תחתונה 7"/>
          <p:cNvSpPr txBox="1">
            <a:spLocks/>
          </p:cNvSpPr>
          <p:nvPr/>
        </p:nvSpPr>
        <p:spPr>
          <a:xfrm>
            <a:off x="6312601" y="4572000"/>
            <a:ext cx="4479083" cy="365125"/>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he-IL" sz="2400" dirty="0">
                <a:latin typeface="David" panose="020E0502060401010101" pitchFamily="34" charset="-79"/>
                <a:cs typeface="David" panose="020E0502060401010101" pitchFamily="34" charset="-79"/>
              </a:rPr>
              <a:t>מאי 2018</a:t>
            </a:r>
            <a:endParaRPr lang="en-US" sz="2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954344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המערכת שלנו - המשך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8976483"/>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367337">
                  <a:extLst>
                    <a:ext uri="{9D8B030D-6E8A-4147-A177-3AD203B41FA5}">
                      <a16:colId xmlns:a16="http://schemas.microsoft.com/office/drawing/2014/main" val="194433618"/>
                    </a:ext>
                  </a:extLst>
                </a:gridCol>
                <a:gridCol w="2400300">
                  <a:extLst>
                    <a:ext uri="{9D8B030D-6E8A-4147-A177-3AD203B41FA5}">
                      <a16:colId xmlns:a16="http://schemas.microsoft.com/office/drawing/2014/main" val="2458695037"/>
                    </a:ext>
                  </a:extLst>
                </a:gridCol>
                <a:gridCol w="723900">
                  <a:extLst>
                    <a:ext uri="{9D8B030D-6E8A-4147-A177-3AD203B41FA5}">
                      <a16:colId xmlns:a16="http://schemas.microsoft.com/office/drawing/2014/main" val="1752170057"/>
                    </a:ext>
                  </a:extLst>
                </a:gridCol>
                <a:gridCol w="1566863">
                  <a:extLst>
                    <a:ext uri="{9D8B030D-6E8A-4147-A177-3AD203B41FA5}">
                      <a16:colId xmlns:a16="http://schemas.microsoft.com/office/drawing/2014/main" val="118039363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3005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 דף בעמוד הבית על "איך עובד השירות" הצג דף הסבר בעת לחיצה.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קבל 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a:t>
                      </a: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154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תשלום דרך האתר בצע חיוב דרך האתר (</a:t>
                      </a:r>
                      <a:r>
                        <a:rPr lang="en-US" sz="1800" kern="1200" dirty="0" err="1">
                          <a:solidFill>
                            <a:schemeClr val="dk1"/>
                          </a:solidFill>
                          <a:effectLst/>
                          <a:latin typeface="David" panose="020E0502060401010101" pitchFamily="34" charset="-79"/>
                          <a:ea typeface="+mn-ea"/>
                          <a:cs typeface="David" panose="020E0502060401010101" pitchFamily="34" charset="-79"/>
                        </a:rPr>
                        <a:t>paypal</a:t>
                      </a:r>
                      <a:r>
                        <a:rPr lang="he-IL" sz="1800" kern="1200" dirty="0">
                          <a:solidFill>
                            <a:schemeClr val="dk1"/>
                          </a:solidFill>
                          <a:effectLst/>
                          <a:latin typeface="David" panose="020E0502060401010101" pitchFamily="34" charset="-79"/>
                          <a:ea typeface="+mn-ea"/>
                          <a:cs typeface="David" panose="020E0502060401010101" pitchFamily="34" charset="-79"/>
                        </a:rPr>
                        <a:t>/אשראי).</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endParaRPr lang="he-IL" sz="1800" kern="1200" dirty="0">
                        <a:solidFill>
                          <a:schemeClr val="dk1"/>
                        </a:solidFill>
                        <a:effectLst/>
                        <a:latin typeface="David" panose="020E0502060401010101" pitchFamily="34" charset="-79"/>
                        <a:ea typeface="+mn-ea"/>
                        <a:cs typeface="David" panose="020E0502060401010101" pitchFamily="34" charset="-79"/>
                      </a:endParaRPr>
                    </a:p>
                    <a:p>
                      <a:pPr algn="ctr"/>
                      <a:r>
                        <a:rPr lang="he-IL" sz="1800" kern="1200" dirty="0">
                          <a:solidFill>
                            <a:schemeClr val="dk1"/>
                          </a:solidFill>
                          <a:effectLst/>
                          <a:latin typeface="David" panose="020E0502060401010101" pitchFamily="34" charset="-79"/>
                          <a:ea typeface="+mn-ea"/>
                          <a:cs typeface="David" panose="020E0502060401010101" pitchFamily="34" charset="-79"/>
                        </a:rPr>
                        <a:t>5-תשלום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9313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התאמות לבייביסיטר ותשלומים.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אישור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0400010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 לבייביסיטר וגבה עמלה.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31744321"/>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גבה עמלת ביטול לבייביסיטר שבוטל ב-6.2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בטל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36932834"/>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ביטול עסקה שבוצעה וחיוב עמלה שבוצע.</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ביטול הזמנה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419674436"/>
                  </a:ext>
                </a:extLst>
              </a:tr>
            </a:tbl>
          </a:graphicData>
        </a:graphic>
      </p:graphicFrame>
      <p:sp>
        <p:nvSpPr>
          <p:cNvPr id="5"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6"/>
          <p:cNvSpPr>
            <a:spLocks noGrp="1"/>
          </p:cNvSpPr>
          <p:nvPr>
            <p:ph type="sldNum" sz="quarter" idx="12"/>
          </p:nvPr>
        </p:nvSpPr>
        <p:spPr>
          <a:xfrm>
            <a:off x="9900458" y="6459785"/>
            <a:ext cx="1312025" cy="365125"/>
          </a:xfrm>
        </p:spPr>
        <p:txBody>
          <a:bodyPr/>
          <a:lstStyle/>
          <a:p>
            <a:r>
              <a:rPr lang="he-IL" dirty="0">
                <a:latin typeface="David" panose="020E0502060401010101" pitchFamily="34" charset="-79"/>
                <a:cs typeface="David" panose="020E0502060401010101" pitchFamily="34" charset="-79"/>
              </a:rPr>
              <a:t>8</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852147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המערכת שלנו - המשך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5885152"/>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367337">
                  <a:extLst>
                    <a:ext uri="{9D8B030D-6E8A-4147-A177-3AD203B41FA5}">
                      <a16:colId xmlns:a16="http://schemas.microsoft.com/office/drawing/2014/main" val="194433618"/>
                    </a:ext>
                  </a:extLst>
                </a:gridCol>
                <a:gridCol w="2400300">
                  <a:extLst>
                    <a:ext uri="{9D8B030D-6E8A-4147-A177-3AD203B41FA5}">
                      <a16:colId xmlns:a16="http://schemas.microsoft.com/office/drawing/2014/main" val="2458695037"/>
                    </a:ext>
                  </a:extLst>
                </a:gridCol>
                <a:gridCol w="723900">
                  <a:extLst>
                    <a:ext uri="{9D8B030D-6E8A-4147-A177-3AD203B41FA5}">
                      <a16:colId xmlns:a16="http://schemas.microsoft.com/office/drawing/2014/main" val="1752170057"/>
                    </a:ext>
                  </a:extLst>
                </a:gridCol>
                <a:gridCol w="1566863">
                  <a:extLst>
                    <a:ext uri="{9D8B030D-6E8A-4147-A177-3AD203B41FA5}">
                      <a16:colId xmlns:a16="http://schemas.microsoft.com/office/drawing/2014/main" val="118039363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3005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 דף בעמוד הבית על "איך עובד השירות" הצג דף הסבר בעת לחיצה.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קבל 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a:t>
                      </a: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154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תשלום דרך האתר בצע חיוב דרך האתר (</a:t>
                      </a:r>
                      <a:r>
                        <a:rPr lang="en-US" sz="1800" kern="1200" dirty="0" err="1">
                          <a:solidFill>
                            <a:schemeClr val="dk1"/>
                          </a:solidFill>
                          <a:effectLst/>
                          <a:latin typeface="David" panose="020E0502060401010101" pitchFamily="34" charset="-79"/>
                          <a:ea typeface="+mn-ea"/>
                          <a:cs typeface="David" panose="020E0502060401010101" pitchFamily="34" charset="-79"/>
                        </a:rPr>
                        <a:t>paypal</a:t>
                      </a:r>
                      <a:r>
                        <a:rPr lang="he-IL" sz="1800" kern="1200" dirty="0">
                          <a:solidFill>
                            <a:schemeClr val="dk1"/>
                          </a:solidFill>
                          <a:effectLst/>
                          <a:latin typeface="David" panose="020E0502060401010101" pitchFamily="34" charset="-79"/>
                          <a:ea typeface="+mn-ea"/>
                          <a:cs typeface="David" panose="020E0502060401010101" pitchFamily="34" charset="-79"/>
                        </a:rPr>
                        <a:t>/אשראי).</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5-תשלום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9313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התאמות לבייביסיטר ותשלומים.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אישור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0400010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 לבייביסיטר וגבה עמלה.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31744321"/>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גבה עמלת ביטול לבייביסיטר שבוטל ב-6.2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בטל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36932834"/>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ביטול עסקה שבוצעה וחיוב עמלה שבוצע.</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ביטול הזמנה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419674436"/>
                  </a:ext>
                </a:extLst>
              </a:tr>
            </a:tbl>
          </a:graphicData>
        </a:graphic>
      </p:graphicFrame>
      <p:sp>
        <p:nvSpPr>
          <p:cNvPr id="5"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6"/>
          <p:cNvSpPr>
            <a:spLocks noGrp="1"/>
          </p:cNvSpPr>
          <p:nvPr>
            <p:ph type="sldNum" sz="quarter" idx="12"/>
          </p:nvPr>
        </p:nvSpPr>
        <p:spPr>
          <a:xfrm>
            <a:off x="9900458" y="6459785"/>
            <a:ext cx="1312025" cy="365125"/>
          </a:xfrm>
        </p:spPr>
        <p:txBody>
          <a:bodyPr/>
          <a:lstStyle/>
          <a:p>
            <a:r>
              <a:rPr lang="he-IL" dirty="0">
                <a:latin typeface="David" panose="020E0502060401010101" pitchFamily="34" charset="-79"/>
                <a:cs typeface="David" panose="020E0502060401010101" pitchFamily="34" charset="-79"/>
              </a:rPr>
              <a:t>9</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098594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BAB4B13-CC65-4A4A-8826-EF9FA936C730}"/>
              </a:ext>
            </a:extLst>
          </p:cNvPr>
          <p:cNvSpPr>
            <a:spLocks noGrp="1"/>
          </p:cNvSpPr>
          <p:nvPr>
            <p:ph type="title"/>
          </p:nvPr>
        </p:nvSpPr>
        <p:spPr/>
        <p:txBody>
          <a:bodyPr/>
          <a:lstStyle/>
          <a:p>
            <a:pPr algn="ctr"/>
            <a:r>
              <a:rPr lang="he-IL" dirty="0">
                <a:latin typeface="David" panose="020E0502060401010101" pitchFamily="34" charset="-79"/>
                <a:cs typeface="David" panose="020E0502060401010101" pitchFamily="34" charset="-79"/>
              </a:rPr>
              <a:t>האתר</a:t>
            </a:r>
          </a:p>
        </p:txBody>
      </p:sp>
      <p:sp>
        <p:nvSpPr>
          <p:cNvPr id="4" name="מציין מיקום של תאריך 3">
            <a:extLst>
              <a:ext uri="{FF2B5EF4-FFF2-40B4-BE49-F238E27FC236}">
                <a16:creationId xmlns:a16="http://schemas.microsoft.com/office/drawing/2014/main" id="{C491D867-0B94-461B-89CE-9727959C8886}"/>
              </a:ext>
            </a:extLst>
          </p:cNvPr>
          <p:cNvSpPr>
            <a:spLocks noGrp="1"/>
          </p:cNvSpPr>
          <p:nvPr>
            <p:ph type="dt" sz="half" idx="10"/>
          </p:nvPr>
        </p:nvSpPr>
        <p:spPr/>
        <p:txBody>
          <a:bodyPr/>
          <a:lstStyle/>
          <a:p>
            <a:fld id="{B56A8EAE-C9D5-40A6-AFC3-E9515FA3E8E6}" type="datetime1">
              <a:rPr lang="en-US" smtClean="0"/>
              <a:t>2/21/2018</a:t>
            </a:fld>
            <a:endParaRPr lang="en-US"/>
          </a:p>
        </p:txBody>
      </p:sp>
      <p:sp>
        <p:nvSpPr>
          <p:cNvPr id="5" name="מציין מיקום של כותרת תחתונה 4">
            <a:extLst>
              <a:ext uri="{FF2B5EF4-FFF2-40B4-BE49-F238E27FC236}">
                <a16:creationId xmlns:a16="http://schemas.microsoft.com/office/drawing/2014/main" id="{7F11954E-2490-46A3-83A4-79607869667B}"/>
              </a:ext>
            </a:extLst>
          </p:cNvPr>
          <p:cNvSpPr>
            <a:spLocks noGrp="1"/>
          </p:cNvSpPr>
          <p:nvPr>
            <p:ph type="ftr" sz="quarter" idx="11"/>
          </p:nvPr>
        </p:nvSpPr>
        <p:spPr/>
        <p:txBody>
          <a:bodyPr/>
          <a:lstStyle/>
          <a:p>
            <a:r>
              <a:rPr lang="he-IL"/>
              <a:t>מורן שמש, ערן וידר, רפאל אדם</a:t>
            </a:r>
            <a:endParaRPr lang="en-US"/>
          </a:p>
        </p:txBody>
      </p:sp>
      <p:sp>
        <p:nvSpPr>
          <p:cNvPr id="6" name="מציין מיקום של מספר שקופית 5">
            <a:extLst>
              <a:ext uri="{FF2B5EF4-FFF2-40B4-BE49-F238E27FC236}">
                <a16:creationId xmlns:a16="http://schemas.microsoft.com/office/drawing/2014/main" id="{5A09FCF2-0D64-4FC1-A0B6-0F939E60FE88}"/>
              </a:ext>
            </a:extLst>
          </p:cNvPr>
          <p:cNvSpPr>
            <a:spLocks noGrp="1"/>
          </p:cNvSpPr>
          <p:nvPr>
            <p:ph type="sldNum" sz="quarter" idx="12"/>
          </p:nvPr>
        </p:nvSpPr>
        <p:spPr/>
        <p:txBody>
          <a:bodyPr/>
          <a:lstStyle/>
          <a:p>
            <a:fld id="{E0CC35EF-C570-4ACB-AA80-617C749F8D2A}" type="slidenum">
              <a:rPr lang="en-US" smtClean="0"/>
              <a:t>12</a:t>
            </a:fld>
            <a:endParaRPr lang="en-US"/>
          </a:p>
        </p:txBody>
      </p:sp>
      <p:pic>
        <p:nvPicPr>
          <p:cNvPr id="8" name="תמונה 7">
            <a:extLst>
              <a:ext uri="{FF2B5EF4-FFF2-40B4-BE49-F238E27FC236}">
                <a16:creationId xmlns:a16="http://schemas.microsoft.com/office/drawing/2014/main" id="{3E965EFE-B607-4F8F-8863-E2D286A61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323319"/>
            <a:ext cx="1550506" cy="1550506"/>
          </a:xfrm>
          <a:prstGeom prst="rect">
            <a:avLst/>
          </a:prstGeom>
        </p:spPr>
      </p:pic>
      <p:pic>
        <p:nvPicPr>
          <p:cNvPr id="9" name="Picture 31">
            <a:extLst>
              <a:ext uri="{FF2B5EF4-FFF2-40B4-BE49-F238E27FC236}">
                <a16:creationId xmlns:a16="http://schemas.microsoft.com/office/drawing/2014/main" id="{2C62DD6B-AC60-4B41-840C-0BB86380E5D4}"/>
              </a:ext>
            </a:extLst>
          </p:cNvPr>
          <p:cNvPicPr/>
          <p:nvPr/>
        </p:nvPicPr>
        <p:blipFill rotWithShape="1">
          <a:blip r:embed="rId3"/>
          <a:srcRect l="693" t="8324" r="1930" b="4711"/>
          <a:stretch/>
        </p:blipFill>
        <p:spPr bwMode="auto">
          <a:xfrm>
            <a:off x="5942001" y="2063751"/>
            <a:ext cx="5133975" cy="30568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46809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397" y="286603"/>
            <a:ext cx="10336283" cy="1559131"/>
          </a:xfrm>
        </p:spPr>
        <p:txBody>
          <a:bodyPr>
            <a:normAutofit/>
          </a:bodyPr>
          <a:lstStyle/>
          <a:p>
            <a:pPr algn="r"/>
            <a:r>
              <a:rPr lang="en-US" b="1" dirty="0">
                <a:solidFill>
                  <a:schemeClr val="tx2">
                    <a:lumMod val="50000"/>
                  </a:schemeClr>
                </a:solidFill>
                <a:latin typeface="David" panose="020E0502060401010101" pitchFamily="34" charset="-79"/>
                <a:cs typeface="David" panose="020E0502060401010101" pitchFamily="34" charset="-79"/>
              </a:rPr>
              <a:t>Use Case</a:t>
            </a:r>
            <a:r>
              <a:rPr lang="he-IL" b="1" dirty="0">
                <a:solidFill>
                  <a:schemeClr val="tx2">
                    <a:lumMod val="50000"/>
                  </a:schemeClr>
                </a:solidFill>
                <a:latin typeface="David" panose="020E0502060401010101" pitchFamily="34" charset="-79"/>
                <a:cs typeface="David" panose="020E0502060401010101" pitchFamily="34" charset="-79"/>
              </a:rPr>
              <a:t> </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a:solidFill>
                  <a:schemeClr val="tx2">
                    <a:lumMod val="50000"/>
                  </a:schemeClr>
                </a:solidFill>
                <a:latin typeface="David" panose="020E0502060401010101" pitchFamily="34" charset="-79"/>
                <a:cs typeface="David" panose="020E0502060401010101" pitchFamily="34" charset="-79"/>
              </a:rPr>
              <a:t>לדוגמה -</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a:solidFill>
                  <a:schemeClr val="tx2">
                    <a:lumMod val="50000"/>
                  </a:schemeClr>
                </a:solidFill>
                <a:latin typeface="David" panose="020E0502060401010101" pitchFamily="34" charset="-79"/>
                <a:cs typeface="David" panose="020E0502060401010101" pitchFamily="34" charset="-79"/>
              </a:rPr>
              <a:t>בצע חיפוש מודעות (2.2)</a:t>
            </a:r>
            <a:endParaRPr lang="en-US" b="1" dirty="0">
              <a:solidFill>
                <a:schemeClr val="tx2">
                  <a:lumMod val="50000"/>
                </a:schemeClr>
              </a:solidFill>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522514" y="1845734"/>
            <a:ext cx="10633165" cy="4258183"/>
          </a:xfrm>
        </p:spPr>
        <p:txBody>
          <a:bodyPr>
            <a:noAutofit/>
          </a:bodyPr>
          <a:lstStyle/>
          <a:p>
            <a:pPr>
              <a:lnSpc>
                <a:spcPct val="100000"/>
              </a:lnSpc>
            </a:pPr>
            <a:r>
              <a:rPr lang="he-IL" sz="1800" b="1" dirty="0">
                <a:solidFill>
                  <a:schemeClr val="tx1"/>
                </a:solidFill>
                <a:latin typeface="David" panose="020E0502060401010101" pitchFamily="34" charset="-79"/>
                <a:cs typeface="David" panose="020E0502060401010101" pitchFamily="34" charset="-79"/>
              </a:rPr>
              <a:t>שחקנים</a:t>
            </a:r>
            <a:r>
              <a:rPr lang="he-IL" sz="1800" dirty="0">
                <a:solidFill>
                  <a:schemeClr val="tx1"/>
                </a:solidFill>
                <a:latin typeface="David" panose="020E0502060401010101" pitchFamily="34" charset="-79"/>
                <a:cs typeface="David" panose="020E0502060401010101" pitchFamily="34" charset="-79"/>
              </a:rPr>
              <a:t>: הורים, בייביסיטרים, מערכת. </a:t>
            </a:r>
            <a:r>
              <a:rPr lang="en-US" sz="1800" b="1" dirty="0">
                <a:solidFill>
                  <a:schemeClr val="tx1"/>
                </a:solidFill>
                <a:latin typeface="David" panose="020E0502060401010101" pitchFamily="34" charset="-79"/>
                <a:cs typeface="David" panose="020E0502060401010101" pitchFamily="34" charset="-79"/>
              </a:rPr>
              <a:t>Trigger</a:t>
            </a:r>
            <a:r>
              <a:rPr lang="he-IL" sz="1800" dirty="0">
                <a:solidFill>
                  <a:schemeClr val="tx1"/>
                </a:solidFill>
                <a:latin typeface="David" panose="020E0502060401010101" pitchFamily="34" charset="-79"/>
                <a:cs typeface="David" panose="020E0502060401010101" pitchFamily="34" charset="-79"/>
              </a:rPr>
              <a:t>: הורים מעוניינים למצוא בייביסיטר על פי המודעות המפורסמות באתר.</a:t>
            </a:r>
            <a:br>
              <a:rPr lang="en-US" sz="1800" dirty="0">
                <a:solidFill>
                  <a:schemeClr val="tx1"/>
                </a:solidFill>
                <a:latin typeface="David" panose="020E0502060401010101" pitchFamily="34" charset="-79"/>
                <a:cs typeface="David" panose="020E0502060401010101" pitchFamily="34" charset="-79"/>
              </a:rPr>
            </a:br>
            <a:r>
              <a:rPr lang="he-IL" sz="1800" b="1" dirty="0">
                <a:solidFill>
                  <a:schemeClr val="tx1"/>
                </a:solidFill>
                <a:latin typeface="David" panose="020E0502060401010101" pitchFamily="34" charset="-79"/>
                <a:cs typeface="David" panose="020E0502060401010101" pitchFamily="34" charset="-79"/>
              </a:rPr>
              <a:t>תיאור מתומצת</a:t>
            </a:r>
            <a:r>
              <a:rPr lang="he-IL" sz="1800" dirty="0">
                <a:solidFill>
                  <a:schemeClr val="tx1"/>
                </a:solidFill>
                <a:latin typeface="David" panose="020E0502060401010101" pitchFamily="34" charset="-79"/>
                <a:cs typeface="David" panose="020E0502060401010101" pitchFamily="34" charset="-79"/>
              </a:rPr>
              <a:t>: אופן ביצוע חיפוש מודעה לבייביסיטר. </a:t>
            </a:r>
          </a:p>
          <a:p>
            <a:pPr>
              <a:lnSpc>
                <a:spcPct val="100000"/>
              </a:lnSpc>
            </a:pPr>
            <a:r>
              <a:rPr lang="he-IL" sz="1800" b="1" u="sng" dirty="0">
                <a:solidFill>
                  <a:schemeClr val="tx1"/>
                </a:solidFill>
                <a:latin typeface="David" panose="020E0502060401010101" pitchFamily="34" charset="-79"/>
                <a:cs typeface="David" panose="020E0502060401010101" pitchFamily="34" charset="-79"/>
              </a:rPr>
              <a:t>מסלול בסיסי</a:t>
            </a:r>
            <a:r>
              <a:rPr lang="he-IL" sz="1800" u="sng" dirty="0">
                <a:solidFill>
                  <a:schemeClr val="tx1"/>
                </a:solidFill>
                <a:latin typeface="David" panose="020E0502060401010101" pitchFamily="34" charset="-79"/>
                <a:cs typeface="David" panose="020E0502060401010101" pitchFamily="34" charset="-79"/>
              </a:rPr>
              <a:t>:</a:t>
            </a:r>
            <a:endParaRPr lang="en-US" sz="1800" u="sng" dirty="0">
              <a:solidFill>
                <a:schemeClr val="tx1"/>
              </a:solidFill>
              <a:latin typeface="David" panose="020E0502060401010101" pitchFamily="34" charset="-79"/>
              <a:cs typeface="David" panose="020E0502060401010101" pitchFamily="34" charset="-79"/>
            </a:endParaRP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יכנס למסך החיפוש באתר.</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תפתח את מסך החיפוש.</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יזין את הפרמטרים הרצויים.</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תמצא ותציג להורה את המודעות לפי הפרמטרים שההורה סינן.</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ההורה/בייביסיטר יכנס למודעה שעונה על כל הצרכים שלו ולאחר מכן יוצג חלון המציג ביצוע תשלום.</a:t>
            </a:r>
            <a:endParaRPr lang="en-US" sz="1800" dirty="0">
              <a:solidFill>
                <a:schemeClr val="tx1"/>
              </a:solidFill>
              <a:latin typeface="David" panose="020E0502060401010101" pitchFamily="34" charset="-79"/>
              <a:cs typeface="David" panose="020E0502060401010101" pitchFamily="34" charset="-79"/>
            </a:endParaRPr>
          </a:p>
        </p:txBody>
      </p:sp>
      <p:sp>
        <p:nvSpPr>
          <p:cNvPr id="4"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5" name="מציין מיקום של מספר שקופית 6"/>
          <p:cNvSpPr>
            <a:spLocks noGrp="1"/>
          </p:cNvSpPr>
          <p:nvPr>
            <p:ph type="sldNum" sz="quarter" idx="12"/>
          </p:nvPr>
        </p:nvSpPr>
        <p:spPr>
          <a:xfrm>
            <a:off x="9900458" y="6459785"/>
            <a:ext cx="1312025" cy="365125"/>
          </a:xfrm>
        </p:spPr>
        <p:txBody>
          <a:bodyPr/>
          <a:lstStyle/>
          <a:p>
            <a:r>
              <a:rPr lang="he-IL" dirty="0">
                <a:latin typeface="David" panose="020E0502060401010101" pitchFamily="34" charset="-79"/>
                <a:cs typeface="David" panose="020E0502060401010101" pitchFamily="34" charset="-79"/>
              </a:rPr>
              <a:t>10</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893590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b="1" dirty="0">
                <a:solidFill>
                  <a:schemeClr val="tx1"/>
                </a:solidFill>
              </a:rPr>
              <a:t>מסכי ה- </a:t>
            </a:r>
            <a:r>
              <a:rPr lang="en-US" b="1" dirty="0">
                <a:solidFill>
                  <a:schemeClr val="tx1"/>
                </a:solidFill>
                <a:latin typeface="David" panose="020E0502060401010101" pitchFamily="34" charset="-79"/>
                <a:cs typeface="David" panose="020E0502060401010101" pitchFamily="34" charset="-79"/>
              </a:rPr>
              <a:t>Use Case</a:t>
            </a:r>
            <a:r>
              <a:rPr lang="he-IL" b="1" dirty="0">
                <a:solidFill>
                  <a:schemeClr val="tx1"/>
                </a:solidFill>
                <a:latin typeface="David" panose="020E0502060401010101" pitchFamily="34" charset="-79"/>
                <a:cs typeface="David" panose="020E0502060401010101" pitchFamily="34" charset="-79"/>
              </a:rPr>
              <a:t> </a:t>
            </a:r>
            <a:endParaRPr lang="en-US" b="1" dirty="0">
              <a:solidFill>
                <a:schemeClr val="tx1"/>
              </a:solidFill>
            </a:endParaRPr>
          </a:p>
        </p:txBody>
      </p:sp>
      <p:sp>
        <p:nvSpPr>
          <p:cNvPr id="6" name="Slide Number Placeholder 5"/>
          <p:cNvSpPr>
            <a:spLocks noGrp="1"/>
          </p:cNvSpPr>
          <p:nvPr>
            <p:ph type="sldNum" sz="quarter" idx="12"/>
          </p:nvPr>
        </p:nvSpPr>
        <p:spPr/>
        <p:txBody>
          <a:bodyPr/>
          <a:lstStyle/>
          <a:p>
            <a:fld id="{E0CC35EF-C570-4ACB-AA80-617C749F8D2A}" type="slidenum">
              <a:rPr lang="en-US" smtClean="0"/>
              <a:t>14</a:t>
            </a:fld>
            <a:endParaRPr lang="en-US"/>
          </a:p>
        </p:txBody>
      </p:sp>
      <p:sp>
        <p:nvSpPr>
          <p:cNvPr id="9"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pic>
        <p:nvPicPr>
          <p:cNvPr id="8" name="Picture 7"/>
          <p:cNvPicPr/>
          <p:nvPr/>
        </p:nvPicPr>
        <p:blipFill>
          <a:blip r:embed="rId2"/>
          <a:stretch>
            <a:fillRect/>
          </a:stretch>
        </p:blipFill>
        <p:spPr>
          <a:xfrm>
            <a:off x="6096000" y="2683006"/>
            <a:ext cx="5053940" cy="3118460"/>
          </a:xfrm>
          <a:prstGeom prst="rect">
            <a:avLst/>
          </a:prstGeom>
        </p:spPr>
      </p:pic>
      <p:sp>
        <p:nvSpPr>
          <p:cNvPr id="3" name="TextBox 2"/>
          <p:cNvSpPr txBox="1"/>
          <p:nvPr/>
        </p:nvSpPr>
        <p:spPr>
          <a:xfrm>
            <a:off x="7514151" y="2117982"/>
            <a:ext cx="3635789" cy="492443"/>
          </a:xfrm>
          <a:prstGeom prst="rect">
            <a:avLst/>
          </a:prstGeom>
          <a:noFill/>
        </p:spPr>
        <p:txBody>
          <a:bodyPr wrap="square" rtlCol="0">
            <a:spAutoFit/>
          </a:bodyPr>
          <a:lstStyle/>
          <a:p>
            <a:r>
              <a:rPr lang="he-IL" sz="2600" b="1" i="1" dirty="0">
                <a:latin typeface="David" panose="020E0502060401010101" pitchFamily="34" charset="-79"/>
                <a:cs typeface="David" panose="020E0502060401010101" pitchFamily="34" charset="-79"/>
              </a:rPr>
              <a:t>הזנת נתונים במסך החיפוש:</a:t>
            </a:r>
            <a:endParaRPr lang="en-US" sz="2600" b="1" i="1" dirty="0">
              <a:latin typeface="David" panose="020E0502060401010101" pitchFamily="34" charset="-79"/>
              <a:cs typeface="David" panose="020E0502060401010101" pitchFamily="34" charset="-79"/>
            </a:endParaRPr>
          </a:p>
        </p:txBody>
      </p:sp>
      <p:pic>
        <p:nvPicPr>
          <p:cNvPr id="10" name="תמונה 9">
            <a:extLst>
              <a:ext uri="{FF2B5EF4-FFF2-40B4-BE49-F238E27FC236}">
                <a16:creationId xmlns:a16="http://schemas.microsoft.com/office/drawing/2014/main" id="{A961EF86-169F-40FF-8BB3-6252AE80B4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5752" y="2364203"/>
            <a:ext cx="2756438" cy="2756438"/>
          </a:xfrm>
          <a:prstGeom prst="rect">
            <a:avLst/>
          </a:prstGeom>
        </p:spPr>
      </p:pic>
    </p:spTree>
    <p:extLst>
      <p:ext uri="{BB962C8B-B14F-4D97-AF65-F5344CB8AC3E}">
        <p14:creationId xmlns:p14="http://schemas.microsoft.com/office/powerpoint/2010/main" val="4071339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b="1" dirty="0">
                <a:solidFill>
                  <a:schemeClr val="tx1"/>
                </a:solidFill>
              </a:rPr>
              <a:t>מסכי ה- </a:t>
            </a:r>
            <a:r>
              <a:rPr lang="en-US" b="1" dirty="0">
                <a:solidFill>
                  <a:schemeClr val="tx1"/>
                </a:solidFill>
                <a:latin typeface="David" panose="020E0502060401010101" pitchFamily="34" charset="-79"/>
                <a:cs typeface="David" panose="020E0502060401010101" pitchFamily="34" charset="-79"/>
              </a:rPr>
              <a:t>Use Case</a:t>
            </a:r>
            <a:r>
              <a:rPr lang="he-IL" b="1" dirty="0">
                <a:solidFill>
                  <a:schemeClr val="tx1"/>
                </a:solidFill>
                <a:latin typeface="David" panose="020E0502060401010101" pitchFamily="34" charset="-79"/>
                <a:cs typeface="David" panose="020E0502060401010101" pitchFamily="34" charset="-79"/>
              </a:rPr>
              <a:t> </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E0CC35EF-C570-4ACB-AA80-617C749F8D2A}" type="slidenum">
              <a:rPr lang="en-US" smtClean="0"/>
              <a:t>15</a:t>
            </a:fld>
            <a:endParaRPr lang="en-US"/>
          </a:p>
        </p:txBody>
      </p:sp>
      <p:sp>
        <p:nvSpPr>
          <p:cNvPr id="8"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10" name="TextBox 9"/>
          <p:cNvSpPr txBox="1"/>
          <p:nvPr/>
        </p:nvSpPr>
        <p:spPr>
          <a:xfrm>
            <a:off x="3184513" y="1814369"/>
            <a:ext cx="8127472" cy="492443"/>
          </a:xfrm>
          <a:prstGeom prst="rect">
            <a:avLst/>
          </a:prstGeom>
          <a:noFill/>
        </p:spPr>
        <p:txBody>
          <a:bodyPr wrap="square" rtlCol="0">
            <a:spAutoFit/>
          </a:bodyPr>
          <a:lstStyle/>
          <a:p>
            <a:r>
              <a:rPr lang="he-IL" sz="2600" b="1" i="1" dirty="0">
                <a:latin typeface="David" panose="020E0502060401010101" pitchFamily="34" charset="-79"/>
                <a:cs typeface="David" panose="020E0502060401010101" pitchFamily="34" charset="-79"/>
              </a:rPr>
              <a:t>קבלת תוצאות החיפוש, בחירת בייביסיטר זמין וביצוע ההזמנה: </a:t>
            </a:r>
            <a:endParaRPr lang="en-US" sz="2600" b="1" i="1" dirty="0">
              <a:latin typeface="David" panose="020E0502060401010101" pitchFamily="34" charset="-79"/>
              <a:cs typeface="David" panose="020E0502060401010101" pitchFamily="34" charset="-79"/>
            </a:endParaRPr>
          </a:p>
        </p:txBody>
      </p:sp>
      <p:pic>
        <p:nvPicPr>
          <p:cNvPr id="4" name="Picture 3"/>
          <p:cNvPicPr>
            <a:picLocks noChangeAspect="1"/>
          </p:cNvPicPr>
          <p:nvPr/>
        </p:nvPicPr>
        <p:blipFill>
          <a:blip r:embed="rId2"/>
          <a:stretch>
            <a:fillRect/>
          </a:stretch>
        </p:blipFill>
        <p:spPr>
          <a:xfrm>
            <a:off x="7759197" y="3694253"/>
            <a:ext cx="3282411" cy="2471350"/>
          </a:xfrm>
          <a:prstGeom prst="rect">
            <a:avLst/>
          </a:prstGeom>
        </p:spPr>
      </p:pic>
      <p:pic>
        <p:nvPicPr>
          <p:cNvPr id="5" name="Picture 4"/>
          <p:cNvPicPr>
            <a:picLocks noChangeAspect="1"/>
          </p:cNvPicPr>
          <p:nvPr/>
        </p:nvPicPr>
        <p:blipFill>
          <a:blip r:embed="rId3"/>
          <a:stretch>
            <a:fillRect/>
          </a:stretch>
        </p:blipFill>
        <p:spPr>
          <a:xfrm>
            <a:off x="3454890" y="2306812"/>
            <a:ext cx="7586718" cy="1181109"/>
          </a:xfrm>
          <a:prstGeom prst="rect">
            <a:avLst/>
          </a:prstGeom>
        </p:spPr>
      </p:pic>
      <p:pic>
        <p:nvPicPr>
          <p:cNvPr id="11" name="תמונה 10">
            <a:extLst>
              <a:ext uri="{FF2B5EF4-FFF2-40B4-BE49-F238E27FC236}">
                <a16:creationId xmlns:a16="http://schemas.microsoft.com/office/drawing/2014/main" id="{20000F8E-BF79-408F-81E5-CC90A56224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4122" y="3905393"/>
            <a:ext cx="2260210" cy="2260210"/>
          </a:xfrm>
          <a:prstGeom prst="rect">
            <a:avLst/>
          </a:prstGeom>
        </p:spPr>
      </p:pic>
    </p:spTree>
    <p:extLst>
      <p:ext uri="{BB962C8B-B14F-4D97-AF65-F5344CB8AC3E}">
        <p14:creationId xmlns:p14="http://schemas.microsoft.com/office/powerpoint/2010/main" val="1044392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6892" y="95002"/>
            <a:ext cx="3488788" cy="668581"/>
          </a:xfrm>
        </p:spPr>
        <p:txBody>
          <a:bodyPr>
            <a:normAutofit fontScale="90000"/>
          </a:bodyPr>
          <a:lstStyle/>
          <a:p>
            <a:pPr algn="r"/>
            <a:r>
              <a:rPr lang="he-IL" b="1" dirty="0">
                <a:solidFill>
                  <a:schemeClr val="tx2">
                    <a:lumMod val="50000"/>
                  </a:schemeClr>
                </a:solidFill>
                <a:latin typeface="David" panose="020E0502060401010101" pitchFamily="34" charset="-79"/>
                <a:cs typeface="David" panose="020E0502060401010101" pitchFamily="34" charset="-79"/>
              </a:rPr>
              <a:t>מודל המחלקות</a:t>
            </a:r>
            <a:endParaRPr lang="en-US" b="1" dirty="0">
              <a:solidFill>
                <a:srgbClr val="FF0000"/>
              </a:solidFill>
              <a:latin typeface="David" panose="020E0502060401010101" pitchFamily="34" charset="-79"/>
              <a:cs typeface="David" panose="020E0502060401010101" pitchFamily="34"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763583"/>
            <a:ext cx="10244769" cy="5554090"/>
          </a:xfrm>
          <a:prstGeom prst="rect">
            <a:avLst/>
          </a:prstGeom>
        </p:spPr>
      </p:pic>
      <p:sp>
        <p:nvSpPr>
          <p:cNvPr id="5"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6"/>
          <p:cNvSpPr>
            <a:spLocks noGrp="1"/>
          </p:cNvSpPr>
          <p:nvPr>
            <p:ph type="sldNum" sz="quarter" idx="12"/>
          </p:nvPr>
        </p:nvSpPr>
        <p:spPr>
          <a:xfrm>
            <a:off x="9900458" y="6459785"/>
            <a:ext cx="1312025" cy="365125"/>
          </a:xfrm>
        </p:spPr>
        <p:txBody>
          <a:bodyPr/>
          <a:lstStyle/>
          <a:p>
            <a:r>
              <a:rPr lang="he-IL" dirty="0">
                <a:latin typeface="David" panose="020E0502060401010101" pitchFamily="34" charset="-79"/>
                <a:cs typeface="David" panose="020E0502060401010101" pitchFamily="34" charset="-79"/>
              </a:rPr>
              <a:t>12</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418600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Slide Number Placeholder 5"/>
          <p:cNvSpPr>
            <a:spLocks noGrp="1"/>
          </p:cNvSpPr>
          <p:nvPr>
            <p:ph type="sldNum" sz="quarter" idx="12"/>
          </p:nvPr>
        </p:nvSpPr>
        <p:spPr/>
        <p:txBody>
          <a:bodyPr/>
          <a:lstStyle/>
          <a:p>
            <a:fld id="{E0CC35EF-C570-4ACB-AA80-617C749F8D2A}" type="slidenum">
              <a:rPr lang="en-US" smtClean="0"/>
              <a:t>17</a:t>
            </a:fld>
            <a:endParaRPr lang="en-US"/>
          </a:p>
        </p:txBody>
      </p:sp>
      <p:sp>
        <p:nvSpPr>
          <p:cNvPr id="9" name="Title 1"/>
          <p:cNvSpPr txBox="1">
            <a:spLocks/>
          </p:cNvSpPr>
          <p:nvPr/>
        </p:nvSpPr>
        <p:spPr>
          <a:xfrm>
            <a:off x="1097280" y="95002"/>
            <a:ext cx="10058400" cy="668581"/>
          </a:xfrm>
          <a:prstGeom prst="rect">
            <a:avLst/>
          </a:prstGeom>
        </p:spPr>
        <p:txBody>
          <a:bodyPr vert="horz" lIns="91440" tIns="45720" rIns="91440" bIns="45720" rtlCol="0" anchor="b">
            <a:normAutofit fontScale="97500" lnSpcReduction="10000"/>
          </a:bodyPr>
          <a:lst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he-IL" b="1" dirty="0">
                <a:solidFill>
                  <a:schemeClr val="tx2">
                    <a:lumMod val="50000"/>
                  </a:schemeClr>
                </a:solidFill>
                <a:latin typeface="David" panose="020E0502060401010101" pitchFamily="34" charset="-79"/>
                <a:cs typeface="David" panose="020E0502060401010101" pitchFamily="34" charset="-79"/>
              </a:rPr>
              <a:t>מודל טבלאי</a:t>
            </a:r>
            <a:endParaRPr lang="en-US" b="1" dirty="0">
              <a:solidFill>
                <a:srgbClr val="FF0000"/>
              </a:solidFill>
              <a:latin typeface="David" panose="020E0502060401010101" pitchFamily="34" charset="-79"/>
              <a:cs typeface="David" panose="020E0502060401010101" pitchFamily="34" charset="-79"/>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763583"/>
            <a:ext cx="10604664" cy="5506587"/>
          </a:xfrm>
          <a:prstGeom prst="rect">
            <a:avLst/>
          </a:prstGeom>
        </p:spPr>
      </p:pic>
    </p:spTree>
    <p:extLst>
      <p:ext uri="{BB962C8B-B14F-4D97-AF65-F5344CB8AC3E}">
        <p14:creationId xmlns:p14="http://schemas.microsoft.com/office/powerpoint/2010/main" val="1066418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עלויות המערכת</a:t>
            </a:r>
          </a:p>
        </p:txBody>
      </p:sp>
      <p:sp>
        <p:nvSpPr>
          <p:cNvPr id="5" name="Content Placeholder 4"/>
          <p:cNvSpPr>
            <a:spLocks noGrp="1"/>
          </p:cNvSpPr>
          <p:nvPr>
            <p:ph idx="1"/>
          </p:nvPr>
        </p:nvSpPr>
        <p:spPr/>
        <p:txBody>
          <a:bodyPr>
            <a:normAutofit/>
          </a:bodyPr>
          <a:lstStyle/>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הבנייה של האתר הסתכמה ב-24,650$.</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האפיון היא 7,395$.</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המבדקים תהיה 2,465$. </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ההדרכה וההטמעה היא 2,550$.</a:t>
            </a:r>
            <a:br>
              <a:rPr lang="en-US" sz="1800" dirty="0">
                <a:solidFill>
                  <a:schemeClr val="tx1"/>
                </a:solidFill>
                <a:latin typeface="David" panose="020E0502060401010101" pitchFamily="34" charset="-79"/>
                <a:cs typeface="David" panose="020E0502060401010101" pitchFamily="34" charset="-79"/>
              </a:rPr>
            </a:br>
            <a:br>
              <a:rPr lang="en-US" sz="2400" dirty="0">
                <a:solidFill>
                  <a:schemeClr val="tx1"/>
                </a:solidFill>
                <a:latin typeface="David" panose="020E0502060401010101" pitchFamily="34" charset="-79"/>
                <a:cs typeface="David" panose="020E0502060401010101" pitchFamily="34" charset="-79"/>
              </a:rPr>
            </a:br>
            <a:r>
              <a:rPr lang="he-IL" sz="2400" b="1" dirty="0">
                <a:solidFill>
                  <a:schemeClr val="tx1"/>
                </a:solidFill>
                <a:latin typeface="David" panose="020E0502060401010101" pitchFamily="34" charset="-79"/>
                <a:cs typeface="David" panose="020E0502060401010101" pitchFamily="34" charset="-79"/>
              </a:rPr>
              <a:t>סה"כ עלות פיתוח המערכת החדשה: 37,060$</a:t>
            </a:r>
            <a:endParaRPr lang="en-US" sz="2400" b="1" dirty="0">
              <a:solidFill>
                <a:schemeClr val="tx1"/>
              </a:solidFill>
              <a:latin typeface="David" panose="020E0502060401010101" pitchFamily="34" charset="-79"/>
              <a:cs typeface="David" panose="020E0502060401010101" pitchFamily="34" charset="-79"/>
            </a:endParaRPr>
          </a:p>
          <a:p>
            <a:pPr>
              <a:lnSpc>
                <a:spcPct val="150000"/>
              </a:lnSpc>
            </a:pPr>
            <a:endParaRPr lang="he-IL" sz="2400" dirty="0">
              <a:latin typeface="David" panose="020E0502060401010101" pitchFamily="34" charset="-79"/>
              <a:cs typeface="David" panose="020E0502060401010101" pitchFamily="34" charset="-79"/>
            </a:endParaRPr>
          </a:p>
        </p:txBody>
      </p:sp>
      <p:graphicFrame>
        <p:nvGraphicFramePr>
          <p:cNvPr id="6" name="Table 5"/>
          <p:cNvGraphicFramePr>
            <a:graphicFrameLocks noGrp="1"/>
          </p:cNvGraphicFramePr>
          <p:nvPr>
            <p:extLst>
              <p:ext uri="{D42A27DB-BD31-4B8C-83A1-F6EECF244321}">
                <p14:modId xmlns:p14="http://schemas.microsoft.com/office/powerpoint/2010/main" val="3048558422"/>
              </p:ext>
            </p:extLst>
          </p:nvPr>
        </p:nvGraphicFramePr>
        <p:xfrm>
          <a:off x="1235035" y="2085835"/>
          <a:ext cx="2895828" cy="2686329"/>
        </p:xfrm>
        <a:graphic>
          <a:graphicData uri="http://schemas.openxmlformats.org/drawingml/2006/table">
            <a:tbl>
              <a:tblPr firstRow="1" bandRow="1">
                <a:tableStyleId>{5C22544A-7EE6-4342-B048-85BDC9FD1C3A}</a:tableStyleId>
              </a:tblPr>
              <a:tblGrid>
                <a:gridCol w="1090930">
                  <a:extLst>
                    <a:ext uri="{9D8B030D-6E8A-4147-A177-3AD203B41FA5}">
                      <a16:colId xmlns:a16="http://schemas.microsoft.com/office/drawing/2014/main" val="2865258993"/>
                    </a:ext>
                  </a:extLst>
                </a:gridCol>
                <a:gridCol w="1804898">
                  <a:extLst>
                    <a:ext uri="{9D8B030D-6E8A-4147-A177-3AD203B41FA5}">
                      <a16:colId xmlns:a16="http://schemas.microsoft.com/office/drawing/2014/main" val="2742611205"/>
                    </a:ext>
                  </a:extLst>
                </a:gridCol>
              </a:tblGrid>
              <a:tr h="593741">
                <a:tc>
                  <a:txBody>
                    <a:bodyPr/>
                    <a:lstStyle/>
                    <a:p>
                      <a:pPr algn="ctr"/>
                      <a:r>
                        <a:rPr lang="he-IL" sz="1800" kern="1200" dirty="0">
                          <a:latin typeface="David" panose="020E0502060401010101" pitchFamily="34" charset="-79"/>
                          <a:cs typeface="David" panose="020E0502060401010101" pitchFamily="34" charset="-79"/>
                        </a:rPr>
                        <a:t>ימי עבודה</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שלב</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18753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כתיבה (בנייה)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893256"/>
                  </a:ext>
                </a:extLst>
              </a:tr>
              <a:tr h="364738">
                <a:tc>
                  <a:txBody>
                    <a:bodyPr/>
                    <a:lstStyle/>
                    <a:p>
                      <a:pPr algn="ctr"/>
                      <a:r>
                        <a:rPr lang="he-IL" sz="1800" kern="1200" dirty="0">
                          <a:latin typeface="David" panose="020E0502060401010101" pitchFamily="34" charset="-79"/>
                          <a:cs typeface="David" panose="020E0502060401010101" pitchFamily="34" charset="-79"/>
                        </a:rPr>
                        <a:t>17.4</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אפיון</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672972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מבדקים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665839"/>
                  </a:ext>
                </a:extLst>
              </a:tr>
              <a:tr h="364738">
                <a:tc>
                  <a:txBody>
                    <a:bodyPr/>
                    <a:lstStyle/>
                    <a:p>
                      <a:pPr algn="ctr"/>
                      <a:r>
                        <a:rPr lang="he-IL" sz="1800" kern="1200" dirty="0">
                          <a:latin typeface="David" panose="020E0502060401010101" pitchFamily="34" charset="-79"/>
                          <a:cs typeface="David" panose="020E0502060401010101" pitchFamily="34" charset="-79"/>
                        </a:rPr>
                        <a:t>6</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הדרכה והטמעה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641122"/>
                  </a:ext>
                </a:extLst>
              </a:tr>
              <a:tr h="629548">
                <a:tc>
                  <a:txBody>
                    <a:bodyPr/>
                    <a:lstStyle/>
                    <a:p>
                      <a:pPr algn="ctr"/>
                      <a:r>
                        <a:rPr lang="he-IL" sz="1800" b="1" kern="1200" dirty="0">
                          <a:latin typeface="David" panose="020E0502060401010101" pitchFamily="34" charset="-79"/>
                          <a:cs typeface="David" panose="020E0502060401010101" pitchFamily="34" charset="-79"/>
                        </a:rPr>
                        <a:t>87.2</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b="1" kern="1200" dirty="0">
                          <a:latin typeface="David" panose="020E0502060401010101" pitchFamily="34" charset="-79"/>
                          <a:cs typeface="David" panose="020E0502060401010101" pitchFamily="34" charset="-79"/>
                        </a:rPr>
                        <a:t>סה"כ ימי עבודה:</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458983"/>
                  </a:ext>
                </a:extLst>
              </a:tr>
            </a:tbl>
          </a:graphicData>
        </a:graphic>
      </p:graphicFrame>
      <p:sp>
        <p:nvSpPr>
          <p:cNvPr id="7"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8" name="מציין מיקום של מספר שקופית 6"/>
          <p:cNvSpPr>
            <a:spLocks noGrp="1"/>
          </p:cNvSpPr>
          <p:nvPr>
            <p:ph type="sldNum" sz="quarter" idx="12"/>
          </p:nvPr>
        </p:nvSpPr>
        <p:spPr>
          <a:xfrm>
            <a:off x="9900458" y="6459785"/>
            <a:ext cx="1312025" cy="365125"/>
          </a:xfrm>
        </p:spPr>
        <p:txBody>
          <a:bodyPr/>
          <a:lstStyle/>
          <a:p>
            <a:r>
              <a:rPr lang="he-IL" dirty="0">
                <a:latin typeface="David" panose="020E0502060401010101" pitchFamily="34" charset="-79"/>
                <a:cs typeface="David" panose="020E0502060401010101" pitchFamily="34" charset="-79"/>
              </a:rPr>
              <a:t>14</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866614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הכנסות המערכת ו- </a:t>
            </a:r>
            <a:r>
              <a:rPr lang="en-US" b="1" dirty="0">
                <a:solidFill>
                  <a:schemeClr val="tx2">
                    <a:lumMod val="50000"/>
                  </a:schemeClr>
                </a:solidFill>
                <a:latin typeface="David" panose="020E0502060401010101" pitchFamily="34" charset="-79"/>
                <a:cs typeface="David" panose="020E0502060401010101" pitchFamily="34" charset="-79"/>
              </a:rPr>
              <a:t>ROI</a:t>
            </a:r>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p:txBody>
          <a:bodyPr>
            <a:normAutofit fontScale="92500" lnSpcReduction="20000"/>
          </a:bodyPr>
          <a:lstStyle/>
          <a:p>
            <a:pPr marL="0" indent="0">
              <a:lnSpc>
                <a:spcPct val="150000"/>
              </a:lnSpc>
              <a:buNone/>
            </a:pPr>
            <a:br>
              <a:rPr lang="en-US" sz="1800" dirty="0">
                <a:solidFill>
                  <a:schemeClr val="tx1"/>
                </a:solidFill>
                <a:latin typeface="David" panose="020E0502060401010101" pitchFamily="34" charset="-79"/>
                <a:cs typeface="David" panose="020E0502060401010101" pitchFamily="34" charset="-79"/>
              </a:rPr>
            </a:br>
            <a:endParaRPr lang="he-IL" sz="1800" dirty="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en-US" sz="1800" dirty="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en-US" sz="1800" dirty="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he-IL" sz="1800" dirty="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en-US" sz="1800" dirty="0">
              <a:solidFill>
                <a:schemeClr val="tx1"/>
              </a:solidFill>
              <a:latin typeface="David" panose="020E0502060401010101" pitchFamily="34" charset="-79"/>
              <a:cs typeface="David" panose="020E0502060401010101" pitchFamily="34" charset="-79"/>
            </a:endParaRPr>
          </a:p>
          <a:p>
            <a:pPr marL="0" indent="0">
              <a:lnSpc>
                <a:spcPct val="150000"/>
              </a:lnSpc>
              <a:buNone/>
            </a:pPr>
            <a:r>
              <a:rPr lang="en-US" sz="1900" b="1" dirty="0">
                <a:solidFill>
                  <a:schemeClr val="tx1"/>
                </a:solidFill>
                <a:latin typeface="David" panose="020E0502060401010101" pitchFamily="34" charset="-79"/>
                <a:cs typeface="David" panose="020E0502060401010101" pitchFamily="34" charset="-79"/>
              </a:rPr>
              <a:t>ROI</a:t>
            </a:r>
            <a:r>
              <a:rPr lang="he-IL" sz="1900" b="1" dirty="0">
                <a:solidFill>
                  <a:schemeClr val="tx1"/>
                </a:solidFill>
                <a:latin typeface="David" panose="020E0502060401010101" pitchFamily="34" charset="-79"/>
                <a:cs typeface="David" panose="020E0502060401010101" pitchFamily="34" charset="-79"/>
              </a:rPr>
              <a:t> = (הכנסות-הוצאות)/הוצאות = (60,000 – 37,060)/37,060 = 0.62 </a:t>
            </a:r>
            <a:r>
              <a:rPr lang="he-IL" dirty="0">
                <a:solidFill>
                  <a:schemeClr val="tx1"/>
                </a:solidFill>
              </a:rPr>
              <a:t>  </a:t>
            </a:r>
            <a:endParaRPr lang="en-US" dirty="0">
              <a:solidFill>
                <a:schemeClr val="tx1"/>
              </a:solidFill>
            </a:endParaRPr>
          </a:p>
          <a:p>
            <a:pPr marL="0" indent="0">
              <a:lnSpc>
                <a:spcPct val="150000"/>
              </a:lnSpc>
              <a:buNone/>
            </a:pPr>
            <a:r>
              <a:rPr lang="en-US" sz="2400" dirty="0">
                <a:solidFill>
                  <a:schemeClr val="tx1"/>
                </a:solidFill>
                <a:latin typeface="David" panose="020E0502060401010101" pitchFamily="34" charset="-79"/>
                <a:cs typeface="David" panose="020E0502060401010101" pitchFamily="34" charset="-79"/>
              </a:rPr>
              <a:t> </a:t>
            </a:r>
            <a:endParaRPr lang="he-IL" sz="2400" dirty="0">
              <a:latin typeface="David" panose="020E0502060401010101" pitchFamily="34" charset="-79"/>
              <a:cs typeface="David" panose="020E0502060401010101" pitchFamily="34" charset="-79"/>
            </a:endParaRPr>
          </a:p>
        </p:txBody>
      </p:sp>
      <p:graphicFrame>
        <p:nvGraphicFramePr>
          <p:cNvPr id="6" name="Table 5"/>
          <p:cNvGraphicFramePr>
            <a:graphicFrameLocks noGrp="1"/>
          </p:cNvGraphicFramePr>
          <p:nvPr>
            <p:extLst>
              <p:ext uri="{D42A27DB-BD31-4B8C-83A1-F6EECF244321}">
                <p14:modId xmlns:p14="http://schemas.microsoft.com/office/powerpoint/2010/main" val="3126961146"/>
              </p:ext>
            </p:extLst>
          </p:nvPr>
        </p:nvGraphicFramePr>
        <p:xfrm>
          <a:off x="7885043" y="2168963"/>
          <a:ext cx="3121633" cy="2274298"/>
        </p:xfrm>
        <a:graphic>
          <a:graphicData uri="http://schemas.openxmlformats.org/drawingml/2006/table">
            <a:tbl>
              <a:tblPr firstRow="1" bandRow="1">
                <a:tableStyleId>{5C22544A-7EE6-4342-B048-85BDC9FD1C3A}</a:tableStyleId>
              </a:tblPr>
              <a:tblGrid>
                <a:gridCol w="1175996">
                  <a:extLst>
                    <a:ext uri="{9D8B030D-6E8A-4147-A177-3AD203B41FA5}">
                      <a16:colId xmlns:a16="http://schemas.microsoft.com/office/drawing/2014/main" val="2865258993"/>
                    </a:ext>
                  </a:extLst>
                </a:gridCol>
                <a:gridCol w="1945637">
                  <a:extLst>
                    <a:ext uri="{9D8B030D-6E8A-4147-A177-3AD203B41FA5}">
                      <a16:colId xmlns:a16="http://schemas.microsoft.com/office/drawing/2014/main" val="2742611205"/>
                    </a:ext>
                  </a:extLst>
                </a:gridCol>
              </a:tblGrid>
              <a:tr h="545921">
                <a:tc>
                  <a:txBody>
                    <a:bodyPr/>
                    <a:lstStyle/>
                    <a:p>
                      <a:pPr algn="ctr"/>
                      <a:r>
                        <a:rPr lang="he-IL" sz="1800" kern="1200" dirty="0">
                          <a:latin typeface="David" panose="020E0502060401010101" pitchFamily="34" charset="-79"/>
                          <a:cs typeface="David" panose="020E0502060401010101" pitchFamily="34" charset="-79"/>
                        </a:rPr>
                        <a:t>הכנסות צפויות ($)</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גורם</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187530"/>
                  </a:ext>
                </a:extLst>
              </a:tr>
              <a:tr h="311955">
                <a:tc>
                  <a:txBody>
                    <a:bodyPr/>
                    <a:lstStyle/>
                    <a:p>
                      <a:pPr algn="ctr"/>
                      <a:r>
                        <a:rPr lang="he-IL" sz="1800" kern="1200" dirty="0">
                          <a:latin typeface="David" panose="020E0502060401010101" pitchFamily="34" charset="-79"/>
                          <a:cs typeface="David" panose="020E0502060401010101" pitchFamily="34" charset="-79"/>
                        </a:rPr>
                        <a:t>35,000</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פרסום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893256"/>
                  </a:ext>
                </a:extLst>
              </a:tr>
              <a:tr h="311955">
                <a:tc>
                  <a:txBody>
                    <a:bodyPr/>
                    <a:lstStyle/>
                    <a:p>
                      <a:pPr algn="ctr"/>
                      <a:r>
                        <a:rPr lang="he-IL" sz="1800" kern="1200" dirty="0">
                          <a:latin typeface="David" panose="020E0502060401010101" pitchFamily="34" charset="-79"/>
                          <a:cs typeface="David" panose="020E0502060401010101" pitchFamily="34" charset="-79"/>
                        </a:rPr>
                        <a:t>15,000</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דמי מנוי שנתיים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6729720"/>
                  </a:ext>
                </a:extLst>
              </a:tr>
              <a:tr h="311955">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800" kern="1200" dirty="0">
                          <a:latin typeface="David" panose="020E0502060401010101" pitchFamily="34" charset="-79"/>
                          <a:cs typeface="David" panose="020E0502060401010101" pitchFamily="34" charset="-79"/>
                        </a:rPr>
                        <a:t>10,000</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רווחים מעסקאות</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665839"/>
                  </a:ext>
                </a:extLst>
              </a:tr>
              <a:tr h="536938">
                <a:tc>
                  <a:txBody>
                    <a:bodyPr/>
                    <a:lstStyle/>
                    <a:p>
                      <a:pPr algn="ctr"/>
                      <a:r>
                        <a:rPr lang="he-IL" sz="1800" b="1" kern="1200" dirty="0">
                          <a:latin typeface="David" panose="020E0502060401010101" pitchFamily="34" charset="-79"/>
                          <a:cs typeface="David" panose="020E0502060401010101" pitchFamily="34" charset="-79"/>
                        </a:rPr>
                        <a:t>60,000</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b="1" kern="1200" dirty="0">
                          <a:latin typeface="David" panose="020E0502060401010101" pitchFamily="34" charset="-79"/>
                          <a:cs typeface="David" panose="020E0502060401010101" pitchFamily="34" charset="-79"/>
                        </a:rPr>
                        <a:t>סה"כ</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458983"/>
                  </a:ext>
                </a:extLst>
              </a:tr>
            </a:tbl>
          </a:graphicData>
        </a:graphic>
      </p:graphicFrame>
      <p:sp>
        <p:nvSpPr>
          <p:cNvPr id="7"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9" name="מציין מיקום של מספר שקופית 6"/>
          <p:cNvSpPr>
            <a:spLocks noGrp="1"/>
          </p:cNvSpPr>
          <p:nvPr>
            <p:ph type="sldNum" sz="quarter" idx="12"/>
          </p:nvPr>
        </p:nvSpPr>
        <p:spPr>
          <a:xfrm>
            <a:off x="9900458" y="6459785"/>
            <a:ext cx="1312025" cy="365125"/>
          </a:xfrm>
        </p:spPr>
        <p:txBody>
          <a:bodyPr/>
          <a:lstStyle/>
          <a:p>
            <a:r>
              <a:rPr lang="he-IL" dirty="0">
                <a:latin typeface="David" panose="020E0502060401010101" pitchFamily="34" charset="-79"/>
                <a:cs typeface="David" panose="020E0502060401010101" pitchFamily="34" charset="-79"/>
              </a:rPr>
              <a:t>15</a:t>
            </a:r>
            <a:endParaRPr lang="en-US" dirty="0">
              <a:latin typeface="David" panose="020E0502060401010101" pitchFamily="34" charset="-79"/>
              <a:cs typeface="David" panose="020E0502060401010101" pitchFamily="34" charset="-79"/>
            </a:endParaRPr>
          </a:p>
        </p:txBody>
      </p:sp>
      <p:pic>
        <p:nvPicPr>
          <p:cNvPr id="4" name="תמונה 3" descr="תמונה שמכילה אלקטרוניקה&#10;&#10;תיאור שנוצר ברמת מהימנות גבוהה">
            <a:extLst>
              <a:ext uri="{FF2B5EF4-FFF2-40B4-BE49-F238E27FC236}">
                <a16:creationId xmlns:a16="http://schemas.microsoft.com/office/drawing/2014/main" id="{E907D274-52EC-477D-82FE-9B342A118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620491"/>
            <a:ext cx="3554233" cy="3554233"/>
          </a:xfrm>
          <a:prstGeom prst="rect">
            <a:avLst/>
          </a:prstGeom>
        </p:spPr>
      </p:pic>
    </p:spTree>
    <p:extLst>
      <p:ext uri="{BB962C8B-B14F-4D97-AF65-F5344CB8AC3E}">
        <p14:creationId xmlns:p14="http://schemas.microsoft.com/office/powerpoint/2010/main" val="415796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B7E3F5-6BE6-40EB-A76E-424EC246E9ED}"/>
              </a:ext>
            </a:extLst>
          </p:cNvPr>
          <p:cNvSpPr>
            <a:spLocks noGrp="1"/>
          </p:cNvSpPr>
          <p:nvPr>
            <p:ph type="title"/>
          </p:nvPr>
        </p:nvSpPr>
        <p:spPr>
          <a:xfrm>
            <a:off x="10220828" y="6063255"/>
            <a:ext cx="2280662" cy="794744"/>
          </a:xfrm>
        </p:spPr>
        <p:txBody>
          <a:bodyPr/>
          <a:lstStyle/>
          <a:p>
            <a:pPr algn="ctr"/>
            <a:r>
              <a:rPr lang="he-IL" b="1" dirty="0">
                <a:solidFill>
                  <a:schemeClr val="tx1"/>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הצוות</a:t>
            </a:r>
          </a:p>
        </p:txBody>
      </p:sp>
      <p:pic>
        <p:nvPicPr>
          <p:cNvPr id="12" name="תמונה 11">
            <a:extLst>
              <a:ext uri="{FF2B5EF4-FFF2-40B4-BE49-F238E27FC236}">
                <a16:creationId xmlns:a16="http://schemas.microsoft.com/office/drawing/2014/main" id="{0AE302CA-60E0-4DE5-9F5A-950634813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5691" y="1"/>
            <a:ext cx="4596308" cy="4473526"/>
          </a:xfrm>
          <a:prstGeom prst="rect">
            <a:avLst/>
          </a:prstGeom>
        </p:spPr>
      </p:pic>
      <p:grpSp>
        <p:nvGrpSpPr>
          <p:cNvPr id="19" name="קבוצה 18">
            <a:extLst>
              <a:ext uri="{FF2B5EF4-FFF2-40B4-BE49-F238E27FC236}">
                <a16:creationId xmlns:a16="http://schemas.microsoft.com/office/drawing/2014/main" id="{F6994D78-0B50-44BD-AF24-38731548D049}"/>
              </a:ext>
            </a:extLst>
          </p:cNvPr>
          <p:cNvGrpSpPr/>
          <p:nvPr/>
        </p:nvGrpSpPr>
        <p:grpSpPr>
          <a:xfrm>
            <a:off x="827782" y="526533"/>
            <a:ext cx="5934449" cy="1710231"/>
            <a:chOff x="827782" y="1081117"/>
            <a:chExt cx="5934449" cy="1710231"/>
          </a:xfrm>
        </p:grpSpPr>
        <p:pic>
          <p:nvPicPr>
            <p:cNvPr id="10" name="תמונה 9" descr="תמונה שמכילה גרפיקה וקטורית&#10;&#10;תיאור שנוצר ברמת מהימנות גבוהה">
              <a:extLst>
                <a:ext uri="{FF2B5EF4-FFF2-40B4-BE49-F238E27FC236}">
                  <a16:creationId xmlns:a16="http://schemas.microsoft.com/office/drawing/2014/main" id="{BCCA2593-5023-42A9-9E4F-804E1B1D5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82" y="1081117"/>
              <a:ext cx="1710231" cy="1710231"/>
            </a:xfrm>
            <a:prstGeom prst="rect">
              <a:avLst/>
            </a:prstGeom>
          </p:spPr>
        </p:pic>
        <p:pic>
          <p:nvPicPr>
            <p:cNvPr id="14" name="תמונה 13" descr="תמונה שמכילה גרפיקה וקטורית, בלון&#10;&#10;תיאור שנוצר ברמת מהימנות גבוהה מאוד">
              <a:extLst>
                <a:ext uri="{FF2B5EF4-FFF2-40B4-BE49-F238E27FC236}">
                  <a16:creationId xmlns:a16="http://schemas.microsoft.com/office/drawing/2014/main" id="{28743598-2CAA-4B9B-B9B5-86700182B5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2231" y="1081348"/>
              <a:ext cx="1710000" cy="1710000"/>
            </a:xfrm>
            <a:prstGeom prst="rect">
              <a:avLst/>
            </a:prstGeom>
          </p:spPr>
        </p:pic>
      </p:grpSp>
      <p:grpSp>
        <p:nvGrpSpPr>
          <p:cNvPr id="20" name="קבוצה 19">
            <a:extLst>
              <a:ext uri="{FF2B5EF4-FFF2-40B4-BE49-F238E27FC236}">
                <a16:creationId xmlns:a16="http://schemas.microsoft.com/office/drawing/2014/main" id="{385FE0D7-7E89-4486-956A-B7266255D365}"/>
              </a:ext>
            </a:extLst>
          </p:cNvPr>
          <p:cNvGrpSpPr/>
          <p:nvPr/>
        </p:nvGrpSpPr>
        <p:grpSpPr>
          <a:xfrm>
            <a:off x="828013" y="3868097"/>
            <a:ext cx="5934218" cy="1710000"/>
            <a:chOff x="828013" y="3868097"/>
            <a:chExt cx="5934218" cy="1710000"/>
          </a:xfrm>
        </p:grpSpPr>
        <p:pic>
          <p:nvPicPr>
            <p:cNvPr id="16" name="תמונה 15">
              <a:extLst>
                <a:ext uri="{FF2B5EF4-FFF2-40B4-BE49-F238E27FC236}">
                  <a16:creationId xmlns:a16="http://schemas.microsoft.com/office/drawing/2014/main" id="{7BC9BF1D-A5F7-45BE-A9F0-BEC43E4852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013" y="3868097"/>
              <a:ext cx="1710000" cy="1710000"/>
            </a:xfrm>
            <a:prstGeom prst="rect">
              <a:avLst/>
            </a:prstGeom>
          </p:spPr>
        </p:pic>
        <p:pic>
          <p:nvPicPr>
            <p:cNvPr id="18" name="תמונה 17">
              <a:extLst>
                <a:ext uri="{FF2B5EF4-FFF2-40B4-BE49-F238E27FC236}">
                  <a16:creationId xmlns:a16="http://schemas.microsoft.com/office/drawing/2014/main" id="{17FDE907-6C89-447C-80E1-50A3D7734C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2231" y="3868097"/>
              <a:ext cx="1710000" cy="1710000"/>
            </a:xfrm>
            <a:prstGeom prst="rect">
              <a:avLst/>
            </a:prstGeom>
          </p:spPr>
        </p:pic>
      </p:grpSp>
      <p:sp>
        <p:nvSpPr>
          <p:cNvPr id="21" name="TextBox 20">
            <a:extLst>
              <a:ext uri="{FF2B5EF4-FFF2-40B4-BE49-F238E27FC236}">
                <a16:creationId xmlns:a16="http://schemas.microsoft.com/office/drawing/2014/main" id="{EDC27CD9-EFEB-4E7B-809E-389DC1948C46}"/>
              </a:ext>
            </a:extLst>
          </p:cNvPr>
          <p:cNvSpPr txBox="1"/>
          <p:nvPr/>
        </p:nvSpPr>
        <p:spPr>
          <a:xfrm>
            <a:off x="4821393" y="2236764"/>
            <a:ext cx="2165921" cy="1477328"/>
          </a:xfrm>
          <a:prstGeom prst="rect">
            <a:avLst/>
          </a:prstGeom>
          <a:noFill/>
        </p:spPr>
        <p:txBody>
          <a:bodyPr wrap="square" rtlCol="1">
            <a:spAutoFit/>
          </a:bodyPr>
          <a:lstStyle/>
          <a:p>
            <a:pPr algn="ctr" rtl="1"/>
            <a:r>
              <a:rPr lang="he-IL" b="1" dirty="0">
                <a:latin typeface="David" panose="020E0502060401010101" pitchFamily="34" charset="-79"/>
                <a:cs typeface="David" panose="020E0502060401010101" pitchFamily="34" charset="-79"/>
              </a:rPr>
              <a:t>רפאל אדם</a:t>
            </a:r>
          </a:p>
          <a:p>
            <a:pPr algn="ctr"/>
            <a:r>
              <a:rPr lang="en-US" dirty="0">
                <a:latin typeface="David" panose="020E0502060401010101" pitchFamily="34" charset="-79"/>
                <a:cs typeface="David" panose="020E0502060401010101" pitchFamily="34" charset="-79"/>
              </a:rPr>
              <a:t>Front end developer, </a:t>
            </a:r>
            <a:endParaRPr lang="he-IL" dirty="0">
              <a:latin typeface="David" panose="020E0502060401010101" pitchFamily="34" charset="-79"/>
              <a:cs typeface="David" panose="020E0502060401010101" pitchFamily="34" charset="-79"/>
            </a:endParaRPr>
          </a:p>
          <a:p>
            <a:pPr algn="ctr" rtl="1"/>
            <a:r>
              <a:rPr lang="he-IL" dirty="0">
                <a:latin typeface="David" panose="020E0502060401010101" pitchFamily="34" charset="-79"/>
                <a:cs typeface="David" panose="020E0502060401010101" pitchFamily="34" charset="-79"/>
              </a:rPr>
              <a:t>מנתח ומאפיין מערכות מידע</a:t>
            </a:r>
            <a:endParaRPr lang="he-IL" b="1" dirty="0">
              <a:latin typeface="David" panose="020E0502060401010101" pitchFamily="34" charset="-79"/>
              <a:cs typeface="David" panose="020E0502060401010101" pitchFamily="34" charset="-79"/>
            </a:endParaRPr>
          </a:p>
          <a:p>
            <a:pPr algn="ctr" rtl="1"/>
            <a:endParaRPr lang="he-IL" b="1" dirty="0">
              <a:latin typeface="David" panose="020E0502060401010101" pitchFamily="34" charset="-79"/>
              <a:cs typeface="David" panose="020E0502060401010101" pitchFamily="34" charset="-79"/>
            </a:endParaRPr>
          </a:p>
        </p:txBody>
      </p:sp>
      <p:sp>
        <p:nvSpPr>
          <p:cNvPr id="22" name="TextBox 21">
            <a:extLst>
              <a:ext uri="{FF2B5EF4-FFF2-40B4-BE49-F238E27FC236}">
                <a16:creationId xmlns:a16="http://schemas.microsoft.com/office/drawing/2014/main" id="{189FF370-9A60-48FF-920B-1871A04A5C5F}"/>
              </a:ext>
            </a:extLst>
          </p:cNvPr>
          <p:cNvSpPr txBox="1"/>
          <p:nvPr/>
        </p:nvSpPr>
        <p:spPr>
          <a:xfrm>
            <a:off x="4821393" y="5592572"/>
            <a:ext cx="2165921" cy="1477328"/>
          </a:xfrm>
          <a:prstGeom prst="rect">
            <a:avLst/>
          </a:prstGeom>
          <a:noFill/>
        </p:spPr>
        <p:txBody>
          <a:bodyPr wrap="square" rtlCol="1">
            <a:spAutoFit/>
          </a:bodyPr>
          <a:lstStyle/>
          <a:p>
            <a:pPr algn="ctr" rtl="1"/>
            <a:r>
              <a:rPr lang="he-IL" b="1" dirty="0">
                <a:latin typeface="David" panose="020E0502060401010101" pitchFamily="34" charset="-79"/>
                <a:cs typeface="David" panose="020E0502060401010101" pitchFamily="34" charset="-79"/>
              </a:rPr>
              <a:t>דודו אברהם</a:t>
            </a:r>
          </a:p>
          <a:p>
            <a:pPr algn="ctr"/>
            <a:r>
              <a:rPr lang="en-US" dirty="0">
                <a:latin typeface="David" panose="020E0502060401010101" pitchFamily="34" charset="-79"/>
                <a:cs typeface="David" panose="020E0502060401010101" pitchFamily="34" charset="-79"/>
              </a:rPr>
              <a:t>Back end developer, </a:t>
            </a:r>
            <a:endParaRPr lang="he-IL" dirty="0">
              <a:latin typeface="David" panose="020E0502060401010101" pitchFamily="34" charset="-79"/>
              <a:cs typeface="David" panose="020E0502060401010101" pitchFamily="34" charset="-79"/>
            </a:endParaRPr>
          </a:p>
          <a:p>
            <a:pPr algn="ctr" rtl="1"/>
            <a:r>
              <a:rPr lang="he-IL" dirty="0">
                <a:latin typeface="David" panose="020E0502060401010101" pitchFamily="34" charset="-79"/>
                <a:cs typeface="David" panose="020E0502060401010101" pitchFamily="34" charset="-79"/>
              </a:rPr>
              <a:t>מנתח ומאפיין מערכות מידע</a:t>
            </a:r>
            <a:endParaRPr lang="he-IL" b="1" dirty="0">
              <a:latin typeface="David" panose="020E0502060401010101" pitchFamily="34" charset="-79"/>
              <a:cs typeface="David" panose="020E0502060401010101" pitchFamily="34" charset="-79"/>
            </a:endParaRPr>
          </a:p>
          <a:p>
            <a:pPr algn="ctr" rtl="1"/>
            <a:endParaRPr lang="he-IL" b="1" dirty="0">
              <a:latin typeface="David" panose="020E0502060401010101" pitchFamily="34" charset="-79"/>
              <a:cs typeface="David" panose="020E0502060401010101" pitchFamily="34" charset="-79"/>
            </a:endParaRPr>
          </a:p>
        </p:txBody>
      </p:sp>
      <p:sp>
        <p:nvSpPr>
          <p:cNvPr id="23" name="TextBox 22">
            <a:extLst>
              <a:ext uri="{FF2B5EF4-FFF2-40B4-BE49-F238E27FC236}">
                <a16:creationId xmlns:a16="http://schemas.microsoft.com/office/drawing/2014/main" id="{84C46C56-6285-49B5-BC50-24707ED987F6}"/>
              </a:ext>
            </a:extLst>
          </p:cNvPr>
          <p:cNvSpPr txBox="1"/>
          <p:nvPr/>
        </p:nvSpPr>
        <p:spPr>
          <a:xfrm>
            <a:off x="599935" y="2251239"/>
            <a:ext cx="2165921" cy="1477328"/>
          </a:xfrm>
          <a:prstGeom prst="rect">
            <a:avLst/>
          </a:prstGeom>
          <a:noFill/>
        </p:spPr>
        <p:txBody>
          <a:bodyPr wrap="square" rtlCol="1">
            <a:spAutoFit/>
          </a:bodyPr>
          <a:lstStyle/>
          <a:p>
            <a:pPr algn="ctr" rtl="1"/>
            <a:r>
              <a:rPr lang="he-IL" b="1" dirty="0">
                <a:latin typeface="David" panose="020E0502060401010101" pitchFamily="34" charset="-79"/>
                <a:cs typeface="David" panose="020E0502060401010101" pitchFamily="34" charset="-79"/>
              </a:rPr>
              <a:t>ערן </a:t>
            </a:r>
            <a:r>
              <a:rPr lang="he-IL" b="1" dirty="0" err="1">
                <a:latin typeface="David" panose="020E0502060401010101" pitchFamily="34" charset="-79"/>
                <a:cs typeface="David" panose="020E0502060401010101" pitchFamily="34" charset="-79"/>
              </a:rPr>
              <a:t>ווידר</a:t>
            </a:r>
            <a:endParaRPr lang="he-IL" b="1" dirty="0">
              <a:latin typeface="David" panose="020E0502060401010101" pitchFamily="34" charset="-79"/>
              <a:cs typeface="David" panose="020E0502060401010101" pitchFamily="34" charset="-79"/>
            </a:endParaRPr>
          </a:p>
          <a:p>
            <a:pPr algn="ctr"/>
            <a:r>
              <a:rPr lang="he-IL" dirty="0">
                <a:latin typeface="David" panose="020E0502060401010101" pitchFamily="34" charset="-79"/>
                <a:cs typeface="David" panose="020E0502060401010101" pitchFamily="34" charset="-79"/>
              </a:rPr>
              <a:t>שיווק,</a:t>
            </a:r>
          </a:p>
          <a:p>
            <a:pPr algn="ctr" rtl="1"/>
            <a:r>
              <a:rPr lang="en-US" dirty="0">
                <a:latin typeface="David" panose="020E0502060401010101" pitchFamily="34" charset="-79"/>
                <a:cs typeface="David" panose="020E0502060401010101" pitchFamily="34" charset="-79"/>
              </a:rPr>
              <a:t>UX</a:t>
            </a:r>
            <a:r>
              <a:rPr lang="he-IL" dirty="0">
                <a:latin typeface="David" panose="020E0502060401010101" pitchFamily="34" charset="-79"/>
                <a:cs typeface="David" panose="020E0502060401010101" pitchFamily="34" charset="-79"/>
              </a:rPr>
              <a:t>, מנתח ומאפיין מערכות מידע</a:t>
            </a:r>
          </a:p>
          <a:p>
            <a:pPr algn="ctr" rtl="1"/>
            <a:endParaRPr lang="he-IL" b="1" dirty="0">
              <a:latin typeface="David" panose="020E0502060401010101" pitchFamily="34" charset="-79"/>
              <a:cs typeface="David" panose="020E0502060401010101" pitchFamily="34" charset="-79"/>
            </a:endParaRPr>
          </a:p>
        </p:txBody>
      </p:sp>
      <p:sp>
        <p:nvSpPr>
          <p:cNvPr id="24" name="TextBox 23">
            <a:extLst>
              <a:ext uri="{FF2B5EF4-FFF2-40B4-BE49-F238E27FC236}">
                <a16:creationId xmlns:a16="http://schemas.microsoft.com/office/drawing/2014/main" id="{3819105F-0B6C-4A5D-8474-4CD0B3F12D89}"/>
              </a:ext>
            </a:extLst>
          </p:cNvPr>
          <p:cNvSpPr txBox="1"/>
          <p:nvPr/>
        </p:nvSpPr>
        <p:spPr>
          <a:xfrm>
            <a:off x="599935" y="5592572"/>
            <a:ext cx="2165921" cy="1477328"/>
          </a:xfrm>
          <a:prstGeom prst="rect">
            <a:avLst/>
          </a:prstGeom>
          <a:noFill/>
        </p:spPr>
        <p:txBody>
          <a:bodyPr wrap="square" rtlCol="1">
            <a:spAutoFit/>
          </a:bodyPr>
          <a:lstStyle/>
          <a:p>
            <a:pPr algn="ctr" rtl="1"/>
            <a:r>
              <a:rPr lang="he-IL" b="1" dirty="0">
                <a:latin typeface="David" panose="020E0502060401010101" pitchFamily="34" charset="-79"/>
                <a:cs typeface="David" panose="020E0502060401010101" pitchFamily="34" charset="-79"/>
              </a:rPr>
              <a:t>מורן שמש</a:t>
            </a:r>
          </a:p>
          <a:p>
            <a:pPr algn="ctr"/>
            <a:r>
              <a:rPr lang="en-US" dirty="0">
                <a:latin typeface="David" panose="020E0502060401010101" pitchFamily="34" charset="-79"/>
                <a:cs typeface="David" panose="020E0502060401010101" pitchFamily="34" charset="-79"/>
              </a:rPr>
              <a:t>Back end developer, </a:t>
            </a:r>
            <a:endParaRPr lang="he-IL" dirty="0">
              <a:latin typeface="David" panose="020E0502060401010101" pitchFamily="34" charset="-79"/>
              <a:cs typeface="David" panose="020E0502060401010101" pitchFamily="34" charset="-79"/>
            </a:endParaRPr>
          </a:p>
          <a:p>
            <a:pPr algn="ctr" rtl="1"/>
            <a:r>
              <a:rPr lang="he-IL" dirty="0">
                <a:latin typeface="David" panose="020E0502060401010101" pitchFamily="34" charset="-79"/>
                <a:cs typeface="David" panose="020E0502060401010101" pitchFamily="34" charset="-79"/>
              </a:rPr>
              <a:t>מנתח ומאפיין מערכות מידע</a:t>
            </a:r>
            <a:endParaRPr lang="he-IL" b="1" dirty="0">
              <a:latin typeface="David" panose="020E0502060401010101" pitchFamily="34" charset="-79"/>
              <a:cs typeface="David" panose="020E0502060401010101" pitchFamily="34" charset="-79"/>
            </a:endParaRPr>
          </a:p>
          <a:p>
            <a:pPr algn="ctr" rtl="1"/>
            <a:endParaRPr lang="he-IL" b="1"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390098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a:t>סרטון הדרכה</a:t>
            </a:r>
            <a:endParaRPr lang="en-US" dirty="0"/>
          </a:p>
        </p:txBody>
      </p:sp>
      <p:sp>
        <p:nvSpPr>
          <p:cNvPr id="6" name="Slide Number Placeholder 5"/>
          <p:cNvSpPr>
            <a:spLocks noGrp="1"/>
          </p:cNvSpPr>
          <p:nvPr>
            <p:ph type="sldNum" sz="quarter" idx="12"/>
          </p:nvPr>
        </p:nvSpPr>
        <p:spPr/>
        <p:txBody>
          <a:bodyPr/>
          <a:lstStyle/>
          <a:p>
            <a:fld id="{E0CC35EF-C570-4ACB-AA80-617C749F8D2A}" type="slidenum">
              <a:rPr lang="en-US" smtClean="0"/>
              <a:t>20</a:t>
            </a:fld>
            <a:endParaRPr lang="en-US"/>
          </a:p>
        </p:txBody>
      </p:sp>
      <p:sp>
        <p:nvSpPr>
          <p:cNvPr id="7" name="Action Button: Movie 6">
            <a:hlinkClick r:id="" action="ppaction://noaction" highlightClick="1"/>
          </p:cNvPr>
          <p:cNvSpPr/>
          <p:nvPr/>
        </p:nvSpPr>
        <p:spPr>
          <a:xfrm>
            <a:off x="5771408" y="3348842"/>
            <a:ext cx="1496291" cy="1104405"/>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17643" y="2579401"/>
            <a:ext cx="3491346" cy="769441"/>
          </a:xfrm>
          <a:prstGeom prst="rect">
            <a:avLst/>
          </a:prstGeom>
          <a:noFill/>
        </p:spPr>
        <p:txBody>
          <a:bodyPr wrap="square" rtlCol="0">
            <a:spAutoFit/>
          </a:bodyPr>
          <a:lstStyle/>
          <a:p>
            <a:r>
              <a:rPr lang="he-IL" sz="4400" dirty="0">
                <a:solidFill>
                  <a:srgbClr val="FF0000"/>
                </a:solidFill>
              </a:rPr>
              <a:t>חסר סרטון</a:t>
            </a:r>
            <a:endParaRPr lang="en-US" sz="4400" dirty="0">
              <a:solidFill>
                <a:srgbClr val="FF0000"/>
              </a:solidFill>
            </a:endParaRPr>
          </a:p>
        </p:txBody>
      </p:sp>
      <p:sp>
        <p:nvSpPr>
          <p:cNvPr id="9"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760197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מציין מיקום של תאריך 3">
            <a:extLst>
              <a:ext uri="{FF2B5EF4-FFF2-40B4-BE49-F238E27FC236}">
                <a16:creationId xmlns:a16="http://schemas.microsoft.com/office/drawing/2014/main" id="{2D2A51B5-F504-4858-AC8F-19CB0169647B}"/>
              </a:ext>
            </a:extLst>
          </p:cNvPr>
          <p:cNvSpPr>
            <a:spLocks noGrp="1"/>
          </p:cNvSpPr>
          <p:nvPr>
            <p:ph type="dt" sz="half" idx="10"/>
          </p:nvPr>
        </p:nvSpPr>
        <p:spPr/>
        <p:txBody>
          <a:bodyPr/>
          <a:lstStyle/>
          <a:p>
            <a:fld id="{B56A8EAE-C9D5-40A6-AFC3-E9515FA3E8E6}" type="datetime1">
              <a:rPr lang="en-US" smtClean="0"/>
              <a:t>2/21/2018</a:t>
            </a:fld>
            <a:endParaRPr lang="en-US"/>
          </a:p>
        </p:txBody>
      </p:sp>
      <p:sp>
        <p:nvSpPr>
          <p:cNvPr id="5" name="מציין מיקום של כותרת תחתונה 4">
            <a:extLst>
              <a:ext uri="{FF2B5EF4-FFF2-40B4-BE49-F238E27FC236}">
                <a16:creationId xmlns:a16="http://schemas.microsoft.com/office/drawing/2014/main" id="{95B9E17F-1759-4898-BE42-8D479BF96FA8}"/>
              </a:ext>
            </a:extLst>
          </p:cNvPr>
          <p:cNvSpPr>
            <a:spLocks noGrp="1"/>
          </p:cNvSpPr>
          <p:nvPr>
            <p:ph type="ftr" sz="quarter" idx="11"/>
          </p:nvPr>
        </p:nvSpPr>
        <p:spPr/>
        <p:txBody>
          <a:bodyPr/>
          <a:lstStyle/>
          <a:p>
            <a:r>
              <a:rPr lang="he-IL"/>
              <a:t>מורן שמש, ערן וידר, רפאל אדם</a:t>
            </a:r>
            <a:endParaRPr lang="en-US"/>
          </a:p>
        </p:txBody>
      </p:sp>
      <p:sp>
        <p:nvSpPr>
          <p:cNvPr id="6" name="מציין מיקום של מספר שקופית 5">
            <a:extLst>
              <a:ext uri="{FF2B5EF4-FFF2-40B4-BE49-F238E27FC236}">
                <a16:creationId xmlns:a16="http://schemas.microsoft.com/office/drawing/2014/main" id="{AEA6E528-16EB-4247-B446-93C3CC03B85C}"/>
              </a:ext>
            </a:extLst>
          </p:cNvPr>
          <p:cNvSpPr>
            <a:spLocks noGrp="1"/>
          </p:cNvSpPr>
          <p:nvPr>
            <p:ph type="sldNum" sz="quarter" idx="12"/>
          </p:nvPr>
        </p:nvSpPr>
        <p:spPr/>
        <p:txBody>
          <a:bodyPr/>
          <a:lstStyle/>
          <a:p>
            <a:fld id="{E0CC35EF-C570-4ACB-AA80-617C749F8D2A}" type="slidenum">
              <a:rPr lang="en-US" smtClean="0"/>
              <a:t>21</a:t>
            </a:fld>
            <a:endParaRPr lang="en-US"/>
          </a:p>
        </p:txBody>
      </p:sp>
      <p:pic>
        <p:nvPicPr>
          <p:cNvPr id="8" name="תמונה 7">
            <a:extLst>
              <a:ext uri="{FF2B5EF4-FFF2-40B4-BE49-F238E27FC236}">
                <a16:creationId xmlns:a16="http://schemas.microsoft.com/office/drawing/2014/main" id="{77E2B2F6-CADE-4661-AB48-AE7676B57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19210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0CC35EF-C570-4ACB-AA80-617C749F8D2A}" type="slidenum">
              <a:rPr lang="en-US" smtClean="0"/>
              <a:t>22</a:t>
            </a:fld>
            <a:endParaRPr lang="en-US" dirty="0"/>
          </a:p>
        </p:txBody>
      </p:sp>
      <p:pic>
        <p:nvPicPr>
          <p:cNvPr id="3" name="Picture 2"/>
          <p:cNvPicPr>
            <a:picLocks noChangeAspect="1"/>
          </p:cNvPicPr>
          <p:nvPr/>
        </p:nvPicPr>
        <p:blipFill rotWithShape="1">
          <a:blip r:embed="rId2"/>
          <a:srcRect l="-125" t="14565" b="10532"/>
          <a:stretch/>
        </p:blipFill>
        <p:spPr>
          <a:xfrm>
            <a:off x="776294" y="427512"/>
            <a:ext cx="10700372" cy="5617028"/>
          </a:xfrm>
          <a:prstGeom prst="rect">
            <a:avLst/>
          </a:prstGeom>
        </p:spPr>
      </p:pic>
      <p:sp>
        <p:nvSpPr>
          <p:cNvPr id="7"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849937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סיכום</a:t>
            </a:r>
          </a:p>
        </p:txBody>
      </p:sp>
      <p:sp>
        <p:nvSpPr>
          <p:cNvPr id="5" name="Content Placeholder 4"/>
          <p:cNvSpPr>
            <a:spLocks noGrp="1"/>
          </p:cNvSpPr>
          <p:nvPr>
            <p:ph idx="1"/>
          </p:nvPr>
        </p:nvSpPr>
        <p:spPr>
          <a:xfrm>
            <a:off x="1097280" y="1845734"/>
            <a:ext cx="10058400" cy="4329435"/>
          </a:xfrm>
        </p:spPr>
        <p:txBody>
          <a:bodyPr>
            <a:normAutofit fontScale="92500" lnSpcReduction="20000"/>
          </a:bodyPr>
          <a:lstStyle/>
          <a:p>
            <a:pPr marL="457200" indent="-457200" algn="just">
              <a:lnSpc>
                <a:spcPct val="150000"/>
              </a:lnSpc>
              <a:buFont typeface="+mj-lt"/>
              <a:buAutoNum type="arabicPeriod"/>
            </a:pPr>
            <a:r>
              <a:rPr lang="he-IL" sz="2400" b="1" i="1" dirty="0">
                <a:solidFill>
                  <a:schemeClr val="tx1"/>
                </a:solidFill>
                <a:latin typeface="David" panose="020E0502060401010101" pitchFamily="34" charset="-79"/>
                <a:cs typeface="David" panose="020E0502060401010101" pitchFamily="34" charset="-79"/>
              </a:rPr>
              <a:t>השוק כיום מבוסס על המלצות "מפה לאוזן"</a:t>
            </a:r>
          </a:p>
          <a:p>
            <a:pPr marL="475488" lvl="2" indent="0" algn="just">
              <a:lnSpc>
                <a:spcPct val="150000"/>
              </a:lnSpc>
              <a:buNone/>
            </a:pPr>
            <a:r>
              <a:rPr lang="he-IL" sz="2100" dirty="0">
                <a:solidFill>
                  <a:schemeClr val="tx1"/>
                </a:solidFill>
                <a:latin typeface="David" panose="020E0502060401010101" pitchFamily="34" charset="-79"/>
                <a:cs typeface="David" panose="020E0502060401010101" pitchFamily="34" charset="-79"/>
              </a:rPr>
              <a:t>הפלטפורמה שנבנתה משמשת כיום כקרש קפיצה מהפכני לשילוב באתר אחד של כל המידע שהורים או </a:t>
            </a:r>
            <a:r>
              <a:rPr lang="he-IL" sz="2100" dirty="0" err="1">
                <a:solidFill>
                  <a:schemeClr val="tx1"/>
                </a:solidFill>
                <a:latin typeface="David" panose="020E0502060401010101" pitchFamily="34" charset="-79"/>
                <a:cs typeface="David" panose="020E0502060401010101" pitchFamily="34" charset="-79"/>
              </a:rPr>
              <a:t>בייביסיטריות</a:t>
            </a:r>
            <a:r>
              <a:rPr lang="he-IL" sz="2100" dirty="0">
                <a:solidFill>
                  <a:schemeClr val="tx1"/>
                </a:solidFill>
                <a:latin typeface="David" panose="020E0502060401010101" pitchFamily="34" charset="-79"/>
                <a:cs typeface="David" panose="020E0502060401010101" pitchFamily="34" charset="-79"/>
              </a:rPr>
              <a:t> מחפשים. איסוף המידע על ההורים </a:t>
            </a:r>
            <a:r>
              <a:rPr lang="he-IL" sz="2100" dirty="0" err="1">
                <a:solidFill>
                  <a:schemeClr val="tx1"/>
                </a:solidFill>
                <a:latin typeface="David" panose="020E0502060401010101" pitchFamily="34" charset="-79"/>
                <a:cs typeface="David" panose="020E0502060401010101" pitchFamily="34" charset="-79"/>
              </a:rPr>
              <a:t>והבייביסיטריות</a:t>
            </a:r>
            <a:r>
              <a:rPr lang="he-IL" sz="2100" dirty="0">
                <a:solidFill>
                  <a:schemeClr val="tx1"/>
                </a:solidFill>
                <a:latin typeface="David" panose="020E0502060401010101" pitchFamily="34" charset="-79"/>
                <a:cs typeface="David" panose="020E0502060401010101" pitchFamily="34" charset="-79"/>
              </a:rPr>
              <a:t> מאפשר מתן המלצות על </a:t>
            </a:r>
            <a:r>
              <a:rPr lang="he-IL" sz="2100" dirty="0" err="1">
                <a:solidFill>
                  <a:schemeClr val="tx1"/>
                </a:solidFill>
                <a:latin typeface="David" panose="020E0502060401010101" pitchFamily="34" charset="-79"/>
                <a:cs typeface="David" panose="020E0502060401010101" pitchFamily="34" charset="-79"/>
              </a:rPr>
              <a:t>הבייסיטריות</a:t>
            </a:r>
            <a:r>
              <a:rPr lang="he-IL" sz="2100" dirty="0">
                <a:solidFill>
                  <a:schemeClr val="tx1"/>
                </a:solidFill>
                <a:latin typeface="David" panose="020E0502060401010101" pitchFamily="34" charset="-79"/>
                <a:cs typeface="David" panose="020E0502060401010101" pitchFamily="34" charset="-79"/>
              </a:rPr>
              <a:t> הפופולריות והטובות ביותר.</a:t>
            </a:r>
          </a:p>
          <a:p>
            <a:pPr marL="457200" indent="-457200">
              <a:lnSpc>
                <a:spcPct val="150000"/>
              </a:lnSpc>
              <a:buFont typeface="+mj-lt"/>
              <a:buAutoNum type="arabicPeriod" startAt="2"/>
            </a:pPr>
            <a:r>
              <a:rPr lang="he-IL" sz="2400" b="1" i="1" dirty="0">
                <a:solidFill>
                  <a:schemeClr val="tx1"/>
                </a:solidFill>
                <a:latin typeface="David" panose="020E0502060401010101" pitchFamily="34" charset="-79"/>
                <a:cs typeface="David" panose="020E0502060401010101" pitchFamily="34" charset="-79"/>
              </a:rPr>
              <a:t>התשלום כיום בשוק מתבצע במזומן</a:t>
            </a:r>
          </a:p>
          <a:p>
            <a:pPr marL="475488" lvl="2" indent="0">
              <a:lnSpc>
                <a:spcPct val="150000"/>
              </a:lnSpc>
              <a:buNone/>
            </a:pPr>
            <a:r>
              <a:rPr lang="he-IL" sz="2100" dirty="0">
                <a:solidFill>
                  <a:schemeClr val="tx1"/>
                </a:solidFill>
                <a:latin typeface="David" panose="020E0502060401010101" pitchFamily="34" charset="-79"/>
                <a:cs typeface="David" panose="020E0502060401010101" pitchFamily="34" charset="-79"/>
              </a:rPr>
              <a:t>באתר התשלום ממוחשב, מבוקר, פשוט ומאובטח. הדבר מהווה פריצת דרך, עם מתן אפשרויות גביית דמי תיווך ואיסוף נתונים על המשתמשים שיתועלו לרווח עתידי.</a:t>
            </a:r>
          </a:p>
          <a:p>
            <a:pPr marL="457200" indent="-457200">
              <a:lnSpc>
                <a:spcPct val="150000"/>
              </a:lnSpc>
              <a:buFont typeface="+mj-lt"/>
              <a:buAutoNum type="arabicPeriod" startAt="2"/>
            </a:pPr>
            <a:r>
              <a:rPr lang="he-IL" sz="2400" b="1" i="1" dirty="0">
                <a:solidFill>
                  <a:schemeClr val="tx1"/>
                </a:solidFill>
                <a:latin typeface="David" panose="020E0502060401010101" pitchFamily="34" charset="-79"/>
                <a:cs typeface="David" panose="020E0502060401010101" pitchFamily="34" charset="-79"/>
              </a:rPr>
              <a:t>השוק כיום חסר פשטות</a:t>
            </a:r>
            <a:br>
              <a:rPr lang="en-US" sz="2400" b="1" i="1" dirty="0">
                <a:solidFill>
                  <a:schemeClr val="tx1"/>
                </a:solidFill>
                <a:latin typeface="David" panose="020E0502060401010101" pitchFamily="34" charset="-79"/>
                <a:cs typeface="David" panose="020E0502060401010101" pitchFamily="34" charset="-79"/>
              </a:rPr>
            </a:br>
            <a:r>
              <a:rPr lang="he-IL" sz="2100" dirty="0">
                <a:solidFill>
                  <a:schemeClr val="tx1"/>
                </a:solidFill>
                <a:latin typeface="David" panose="020E0502060401010101" pitchFamily="34" charset="-79"/>
                <a:cs typeface="David" panose="020E0502060401010101" pitchFamily="34" charset="-79"/>
              </a:rPr>
              <a:t>האתר פשוט וקל לתפעול, מותאם לכלל האוכלוסייה. חווית המשתמש מהנה וידידותית.</a:t>
            </a:r>
            <a:endParaRPr lang="he-IL" sz="2100" b="1" i="1" dirty="0">
              <a:solidFill>
                <a:schemeClr val="tx1"/>
              </a:solidFill>
              <a:latin typeface="David" panose="020E0502060401010101" pitchFamily="34" charset="-79"/>
              <a:cs typeface="David" panose="020E0502060401010101" pitchFamily="34" charset="-79"/>
            </a:endParaRPr>
          </a:p>
          <a:p>
            <a:pPr marL="0" indent="0">
              <a:lnSpc>
                <a:spcPct val="150000"/>
              </a:lnSpc>
              <a:buNone/>
            </a:pPr>
            <a:endParaRPr lang="he-IL" sz="2400" b="1" i="1" dirty="0">
              <a:solidFill>
                <a:schemeClr val="tx1"/>
              </a:solidFill>
              <a:latin typeface="David" panose="020E0502060401010101" pitchFamily="34" charset="-79"/>
              <a:cs typeface="David" panose="020E0502060401010101" pitchFamily="34" charset="-79"/>
            </a:endParaRPr>
          </a:p>
        </p:txBody>
      </p:sp>
      <p:sp>
        <p:nvSpPr>
          <p:cNvPr id="4"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Slide Number Placeholder 5"/>
          <p:cNvSpPr>
            <a:spLocks noGrp="1"/>
          </p:cNvSpPr>
          <p:nvPr>
            <p:ph type="sldNum" sz="quarter" idx="12"/>
          </p:nvPr>
        </p:nvSpPr>
        <p:spPr>
          <a:xfrm>
            <a:off x="9900458" y="6459785"/>
            <a:ext cx="1312025" cy="365125"/>
          </a:xfrm>
        </p:spPr>
        <p:txBody>
          <a:bodyPr/>
          <a:lstStyle/>
          <a:p>
            <a:r>
              <a:rPr lang="he-IL" dirty="0"/>
              <a:t>18</a:t>
            </a:r>
            <a:endParaRPr lang="en-US" dirty="0"/>
          </a:p>
        </p:txBody>
      </p:sp>
    </p:spTree>
    <p:extLst>
      <p:ext uri="{BB962C8B-B14F-4D97-AF65-F5344CB8AC3E}">
        <p14:creationId xmlns:p14="http://schemas.microsoft.com/office/powerpoint/2010/main" val="3185010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chor="ctr">
            <a:normAutofit/>
          </a:bodyPr>
          <a:lstStyle/>
          <a:p>
            <a:pPr marL="0" indent="0" algn="ctr">
              <a:lnSpc>
                <a:spcPct val="150000"/>
              </a:lnSpc>
              <a:buNone/>
            </a:pPr>
            <a:r>
              <a:rPr lang="he-IL" sz="7000" dirty="0">
                <a:solidFill>
                  <a:schemeClr val="tx1"/>
                </a:solidFill>
                <a:latin typeface="David" panose="020E0502060401010101" pitchFamily="34" charset="-79"/>
                <a:cs typeface="David" panose="020E0502060401010101" pitchFamily="34" charset="-79"/>
              </a:rPr>
              <a:t>תודה על ההקשבה</a:t>
            </a:r>
          </a:p>
        </p:txBody>
      </p:sp>
      <p:sp>
        <p:nvSpPr>
          <p:cNvPr id="3"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4" name="Slide Number Placeholder 5"/>
          <p:cNvSpPr>
            <a:spLocks noGrp="1"/>
          </p:cNvSpPr>
          <p:nvPr>
            <p:ph type="sldNum" sz="quarter" idx="12"/>
          </p:nvPr>
        </p:nvSpPr>
        <p:spPr>
          <a:xfrm>
            <a:off x="9900458" y="6459785"/>
            <a:ext cx="1312025" cy="365125"/>
          </a:xfrm>
        </p:spPr>
        <p:txBody>
          <a:bodyPr/>
          <a:lstStyle/>
          <a:p>
            <a:r>
              <a:rPr lang="he-IL" dirty="0"/>
              <a:t>19</a:t>
            </a:r>
            <a:endParaRPr lang="en-US" dirty="0"/>
          </a:p>
        </p:txBody>
      </p:sp>
    </p:spTree>
    <p:extLst>
      <p:ext uri="{BB962C8B-B14F-4D97-AF65-F5344CB8AC3E}">
        <p14:creationId xmlns:p14="http://schemas.microsoft.com/office/powerpoint/2010/main" val="200170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רקע</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3455720" y="1845733"/>
            <a:ext cx="7699960" cy="4353185"/>
          </a:xfrm>
        </p:spPr>
        <p:txBody>
          <a:bodyPr>
            <a:normAutofit/>
          </a:bodyPr>
          <a:lstStyle/>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שוק השמרטפות (</a:t>
            </a:r>
            <a:r>
              <a:rPr lang="en-US" dirty="0">
                <a:solidFill>
                  <a:schemeClr val="tx1"/>
                </a:solidFill>
                <a:latin typeface="David" panose="020E0502060401010101" pitchFamily="34" charset="-79"/>
                <a:cs typeface="David" panose="020E0502060401010101" pitchFamily="34" charset="-79"/>
              </a:rPr>
              <a:t>babysitting</a:t>
            </a:r>
            <a:r>
              <a:rPr lang="he-IL" dirty="0">
                <a:solidFill>
                  <a:schemeClr val="tx1"/>
                </a:solidFill>
                <a:latin typeface="David" panose="020E0502060401010101" pitchFamily="34" charset="-79"/>
                <a:cs typeface="David" panose="020E0502060401010101" pitchFamily="34" charset="-79"/>
              </a:rPr>
              <a:t>) בישראל מוערך בכ-835 מיליון דולרים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במערב אירופה, צפון אמריקה ואסיה הוא נאמד ב- 166 מיליארד דולר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כל זוג הורים לילדים דורש רמת אמינות גבוהה ביותר מן השמרטפים לצורך שמירה על ילדיהם.</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ישנם מספר אתרי אינטרנט ואפליקציות המנסים להשתלט על השוק ולהסדיר אותו לטובתם. על אף התחרות הקיימת בין החברות השונות נדמה כי רוב פעולות התשלום בשוק זה נעשות במזומן וללא פיקוח המדינה וללא השימוש באפליקציות ובאתרי האינטרנט הקיימים. </a:t>
            </a:r>
            <a:endParaRPr lang="en-US" dirty="0">
              <a:solidFill>
                <a:schemeClr val="tx1"/>
              </a:solidFill>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t>3</a:t>
            </a:fld>
            <a:endParaRPr lang="en-US" dirty="0"/>
          </a:p>
        </p:txBody>
      </p:sp>
      <p:pic>
        <p:nvPicPr>
          <p:cNvPr id="7" name="תמונה 6" descr="https://www.exitvalley.com/ProjIMG/babysittingINFO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045" y="2722567"/>
            <a:ext cx="3034675" cy="1604786"/>
          </a:xfrm>
          <a:prstGeom prst="rect">
            <a:avLst/>
          </a:prstGeom>
          <a:ln>
            <a:noFill/>
          </a:ln>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3233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הצורך</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2268186" y="1845734"/>
            <a:ext cx="8887493" cy="4091928"/>
          </a:xfrm>
        </p:spPr>
        <p:txBody>
          <a:bodyPr>
            <a:noAutofit/>
          </a:bodyPr>
          <a:lstStyle/>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בשנים האחרונות, הכלכלה השיתופית צוברת תאוצה.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ניתן לראות זאת דרך התפתחות של אפליקציות שדורשות שיתוף של קהל הלקוחות (</a:t>
            </a:r>
            <a:r>
              <a:rPr lang="en-US" sz="1900" dirty="0">
                <a:solidFill>
                  <a:schemeClr val="tx1"/>
                </a:solidFill>
                <a:latin typeface="David" panose="020E0502060401010101" pitchFamily="34" charset="-79"/>
                <a:cs typeface="David" panose="020E0502060401010101" pitchFamily="34" charset="-79"/>
              </a:rPr>
              <a:t>”WAZE”</a:t>
            </a:r>
            <a:r>
              <a:rPr lang="he-IL" sz="1900" dirty="0">
                <a:solidFill>
                  <a:schemeClr val="tx1"/>
                </a:solidFill>
                <a:latin typeface="David" panose="020E0502060401010101" pitchFamily="34" charset="-79"/>
                <a:cs typeface="David" panose="020E0502060401010101" pitchFamily="34" charset="-79"/>
              </a:rPr>
              <a:t>) או דרך חברות בקנה מידה עולמי כדוגמת </a:t>
            </a:r>
            <a:r>
              <a:rPr lang="en-US" sz="1900" dirty="0">
                <a:solidFill>
                  <a:schemeClr val="tx1"/>
                </a:solidFill>
                <a:latin typeface="David" panose="020E0502060401010101" pitchFamily="34" charset="-79"/>
                <a:cs typeface="David" panose="020E0502060401010101" pitchFamily="34" charset="-79"/>
              </a:rPr>
              <a:t>”WEWORK”</a:t>
            </a:r>
            <a:r>
              <a:rPr lang="he-IL" sz="1900" dirty="0">
                <a:solidFill>
                  <a:schemeClr val="tx1"/>
                </a:solidFill>
                <a:latin typeface="David" panose="020E0502060401010101" pitchFamily="34" charset="-79"/>
                <a:cs typeface="David" panose="020E0502060401010101" pitchFamily="34" charset="-79"/>
              </a:rPr>
              <a:t>.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התפתחות זו מהווה ביטוי לכמיהה של בני האדם לשיתופיות וחברות.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כיום, בעזרת הטכנולוגיה המתקדמת ניתן בקלות רבה יותר ליצור שיתוף וליצור תיאום בין גורמים ומשתנים רבים.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הסדר היומי הדוחק של רבים מהורי ישראל מחייב אותם לעיתים להותיר את הילדים בידי מטפלים אחרים.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כמו שהבנק מתווך בין לווים למלווים כך המערכת שלנו </a:t>
            </a:r>
            <a:r>
              <a:rPr lang="he-IL" sz="1900" dirty="0">
                <a:solidFill>
                  <a:schemeClr val="tx1"/>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תאפשר תיווך פשוט ונוח</a:t>
            </a:r>
            <a:r>
              <a:rPr lang="he-IL" sz="1900" dirty="0">
                <a:solidFill>
                  <a:schemeClr val="tx1"/>
                </a:solidFill>
                <a:latin typeface="David" panose="020E0502060401010101" pitchFamily="34" charset="-79"/>
                <a:cs typeface="David" panose="020E0502060401010101" pitchFamily="34" charset="-79"/>
              </a:rPr>
              <a:t> </a:t>
            </a:r>
            <a:r>
              <a:rPr lang="he-IL" sz="1900" u="sng" dirty="0">
                <a:solidFill>
                  <a:schemeClr val="tx1"/>
                </a:solidFill>
                <a:latin typeface="David" panose="020E0502060401010101" pitchFamily="34" charset="-79"/>
                <a:cs typeface="David" panose="020E0502060401010101" pitchFamily="34" charset="-79"/>
              </a:rPr>
              <a:t>בין השמרטפיות לבין ההורים</a:t>
            </a:r>
            <a:r>
              <a:rPr lang="he-IL" sz="1900" dirty="0">
                <a:solidFill>
                  <a:schemeClr val="tx1"/>
                </a:solidFill>
                <a:latin typeface="David" panose="020E0502060401010101" pitchFamily="34" charset="-79"/>
                <a:cs typeface="David" panose="020E0502060401010101" pitchFamily="34" charset="-79"/>
              </a:rPr>
              <a:t>.</a:t>
            </a:r>
            <a:endParaRPr lang="en-US" sz="1900" dirty="0">
              <a:solidFill>
                <a:schemeClr val="tx1"/>
              </a:solidFill>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a:xfrm>
            <a:off x="356743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4</a:t>
            </a:fld>
            <a:endParaRPr lang="en-US" dirty="0">
              <a:latin typeface="David" panose="020E0502060401010101" pitchFamily="34" charset="-79"/>
              <a:cs typeface="David" panose="020E0502060401010101" pitchFamily="34" charset="-79"/>
            </a:endParaRPr>
          </a:p>
        </p:txBody>
      </p:sp>
      <p:pic>
        <p:nvPicPr>
          <p:cNvPr id="1030" name="Picture 6" descr="תמונה קשור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984" y="3053347"/>
            <a:ext cx="2842528" cy="3156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41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הצורך</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2268186" y="1845734"/>
            <a:ext cx="8887493" cy="4091928"/>
          </a:xfrm>
        </p:spPr>
        <p:txBody>
          <a:bodyPr>
            <a:noAutofit/>
          </a:bodyPr>
          <a:lstStyle/>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בשנים האחרונות, הכלכלה השיתופית צוברת תאוצה.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ניתן לראות זאת דרך התפתחות של אפליקציות שדורשות שיתוף של קהל הלקוחות (</a:t>
            </a:r>
            <a:r>
              <a:rPr lang="en-US" sz="1900" dirty="0">
                <a:solidFill>
                  <a:schemeClr val="tx1"/>
                </a:solidFill>
                <a:latin typeface="David" panose="020E0502060401010101" pitchFamily="34" charset="-79"/>
                <a:cs typeface="David" panose="020E0502060401010101" pitchFamily="34" charset="-79"/>
              </a:rPr>
              <a:t>”WAZE”</a:t>
            </a:r>
            <a:r>
              <a:rPr lang="he-IL" sz="1900" dirty="0">
                <a:solidFill>
                  <a:schemeClr val="tx1"/>
                </a:solidFill>
                <a:latin typeface="David" panose="020E0502060401010101" pitchFamily="34" charset="-79"/>
                <a:cs typeface="David" panose="020E0502060401010101" pitchFamily="34" charset="-79"/>
              </a:rPr>
              <a:t>) או דרך חברות בקנה מידה עולמי כדוגמת </a:t>
            </a:r>
            <a:r>
              <a:rPr lang="en-US" sz="1900" dirty="0">
                <a:solidFill>
                  <a:schemeClr val="tx1"/>
                </a:solidFill>
                <a:latin typeface="David" panose="020E0502060401010101" pitchFamily="34" charset="-79"/>
                <a:cs typeface="David" panose="020E0502060401010101" pitchFamily="34" charset="-79"/>
              </a:rPr>
              <a:t>”WEWORK”</a:t>
            </a:r>
            <a:r>
              <a:rPr lang="he-IL" sz="1900" dirty="0">
                <a:solidFill>
                  <a:schemeClr val="tx1"/>
                </a:solidFill>
                <a:latin typeface="David" panose="020E0502060401010101" pitchFamily="34" charset="-79"/>
                <a:cs typeface="David" panose="020E0502060401010101" pitchFamily="34" charset="-79"/>
              </a:rPr>
              <a:t>.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התפתחות זו מהווה ביטוי לכמיהה של בני האדם לשיתופיות וחברות.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כיום, בעזרת הטכנולוגיה המתקדמת ניתן בקלות רבה יותר ליצור שיתוף וליצור תיאום בין גורמים ומשתנים רבים.</a:t>
            </a:r>
          </a:p>
        </p:txBody>
      </p:sp>
      <p:sp>
        <p:nvSpPr>
          <p:cNvPr id="5" name="מציין מיקום של כותרת תחתונה 4"/>
          <p:cNvSpPr>
            <a:spLocks noGrp="1"/>
          </p:cNvSpPr>
          <p:nvPr>
            <p:ph type="ftr" sz="quarter" idx="11"/>
          </p:nvPr>
        </p:nvSpPr>
        <p:spPr>
          <a:xfrm>
            <a:off x="356743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5</a:t>
            </a:fld>
            <a:endParaRPr lang="en-US" dirty="0">
              <a:latin typeface="David" panose="020E0502060401010101" pitchFamily="34" charset="-79"/>
              <a:cs typeface="David" panose="020E0502060401010101" pitchFamily="34" charset="-79"/>
            </a:endParaRPr>
          </a:p>
        </p:txBody>
      </p:sp>
      <p:grpSp>
        <p:nvGrpSpPr>
          <p:cNvPr id="14" name="קבוצה 13">
            <a:extLst>
              <a:ext uri="{FF2B5EF4-FFF2-40B4-BE49-F238E27FC236}">
                <a16:creationId xmlns:a16="http://schemas.microsoft.com/office/drawing/2014/main" id="{39A3B511-94F5-4AB0-A8A7-A587ECFE3DDF}"/>
              </a:ext>
            </a:extLst>
          </p:cNvPr>
          <p:cNvGrpSpPr/>
          <p:nvPr/>
        </p:nvGrpSpPr>
        <p:grpSpPr>
          <a:xfrm>
            <a:off x="1631359" y="4747882"/>
            <a:ext cx="8990242" cy="1450841"/>
            <a:chOff x="1022140" y="4747924"/>
            <a:chExt cx="8990242" cy="1450841"/>
          </a:xfrm>
        </p:grpSpPr>
        <p:pic>
          <p:nvPicPr>
            <p:cNvPr id="7" name="תמונה 6" descr="תמונה שמכילה גרפיקה וקטורית&#10;&#10;תיאור שנוצר ברמת מהימנות גבוהה">
              <a:extLst>
                <a:ext uri="{FF2B5EF4-FFF2-40B4-BE49-F238E27FC236}">
                  <a16:creationId xmlns:a16="http://schemas.microsoft.com/office/drawing/2014/main" id="{31DD5CE3-580C-4E27-A16B-44BE79908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140" y="4747966"/>
              <a:ext cx="1450758" cy="1450758"/>
            </a:xfrm>
            <a:prstGeom prst="rect">
              <a:avLst/>
            </a:prstGeom>
          </p:spPr>
        </p:pic>
        <p:pic>
          <p:nvPicPr>
            <p:cNvPr id="9" name="תמונה 8">
              <a:extLst>
                <a:ext uri="{FF2B5EF4-FFF2-40B4-BE49-F238E27FC236}">
                  <a16:creationId xmlns:a16="http://schemas.microsoft.com/office/drawing/2014/main" id="{CF8BD8B9-3BE9-4442-978B-696A68A0C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5273" y="4747965"/>
              <a:ext cx="1450800" cy="1450800"/>
            </a:xfrm>
            <a:prstGeom prst="rect">
              <a:avLst/>
            </a:prstGeom>
          </p:spPr>
        </p:pic>
        <p:pic>
          <p:nvPicPr>
            <p:cNvPr id="11" name="תמונה 10" descr="תמונה שמכילה גרפיקה וקטורית&#10;&#10;תיאור שנוצר ברמת מהימנות גבוהה מאוד">
              <a:extLst>
                <a:ext uri="{FF2B5EF4-FFF2-40B4-BE49-F238E27FC236}">
                  <a16:creationId xmlns:a16="http://schemas.microsoft.com/office/drawing/2014/main" id="{9ADB26B1-92A3-42A3-90E0-C06F07A014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8448" y="4747924"/>
              <a:ext cx="1450758" cy="1450758"/>
            </a:xfrm>
            <a:prstGeom prst="rect">
              <a:avLst/>
            </a:prstGeom>
          </p:spPr>
        </p:pic>
        <p:pic>
          <p:nvPicPr>
            <p:cNvPr id="13" name="תמונה 12" descr="תמונה שמכילה גרפיקה וקטורית&#10;&#10;תיאור שנוצר ברמת מהימנות גבוהה">
              <a:extLst>
                <a:ext uri="{FF2B5EF4-FFF2-40B4-BE49-F238E27FC236}">
                  <a16:creationId xmlns:a16="http://schemas.microsoft.com/office/drawing/2014/main" id="{48A04860-16AD-4DCD-A957-96E3965930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1582" y="4747924"/>
              <a:ext cx="1450800" cy="1450800"/>
            </a:xfrm>
            <a:prstGeom prst="rect">
              <a:avLst/>
            </a:prstGeom>
          </p:spPr>
        </p:pic>
      </p:grpSp>
    </p:spTree>
    <p:extLst>
      <p:ext uri="{BB962C8B-B14F-4D97-AF65-F5344CB8AC3E}">
        <p14:creationId xmlns:p14="http://schemas.microsoft.com/office/powerpoint/2010/main" val="49292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1</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62500" lnSpcReduction="20000"/>
          </a:bodyPr>
          <a:lstStyle/>
          <a:p>
            <a:pPr marL="0" indent="0" algn="ctr">
              <a:buNone/>
            </a:pPr>
            <a:r>
              <a:rPr lang="he-IL" sz="4600" b="1" i="1" dirty="0">
                <a:solidFill>
                  <a:schemeClr val="tx1"/>
                </a:solidFill>
                <a:latin typeface="David" panose="020E0502060401010101" pitchFamily="34" charset="-79"/>
                <a:cs typeface="David" panose="020E0502060401010101" pitchFamily="34" charset="-79"/>
              </a:rPr>
              <a:t>רובו המוחלט של השוק מבוסס על המלצות "מפה לאוזן"</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סיבה: </a:t>
            </a:r>
            <a:r>
              <a:rPr lang="he-IL" sz="3100" dirty="0">
                <a:solidFill>
                  <a:schemeClr val="tx1"/>
                </a:solidFill>
                <a:latin typeface="David" panose="020E0502060401010101" pitchFamily="34" charset="-79"/>
                <a:cs typeface="David" panose="020E0502060401010101" pitchFamily="34" charset="-79"/>
              </a:rPr>
              <a:t>הורים נוטים לסמוך יותר על המלצות מחברים וקרובי משפחה. רמת האמינות הנדרשת משמרטפית לילדים היא גבוהה ביותר.</a:t>
            </a:r>
            <a:endParaRPr lang="he-IL" sz="3100" b="1" dirty="0">
              <a:solidFill>
                <a:schemeClr val="tx1"/>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נזק: </a:t>
            </a:r>
            <a:r>
              <a:rPr lang="he-IL" sz="3100" dirty="0">
                <a:solidFill>
                  <a:schemeClr val="tx1"/>
                </a:solidFill>
                <a:latin typeface="David" panose="020E0502060401010101" pitchFamily="34" charset="-79"/>
                <a:cs typeface="David" panose="020E0502060401010101" pitchFamily="34" charset="-79"/>
              </a:rPr>
              <a:t>מתחרה שירצה להיכנס לשוק ייתקל בהתנגדות ובחוסר אמון מה שיוביל לפגיעה בגיוס לקוחות.</a:t>
            </a:r>
          </a:p>
          <a:p>
            <a:pPr algn="just">
              <a:lnSpc>
                <a:spcPct val="150000"/>
              </a:lnSpc>
              <a:buFont typeface="Arial" panose="020B0604020202020204" pitchFamily="34" charset="0"/>
              <a:buChar char="•"/>
            </a:pPr>
            <a:r>
              <a:rPr lang="he-IL" sz="3000" b="1" dirty="0">
                <a:solidFill>
                  <a:schemeClr val="tx1"/>
                </a:solidFill>
                <a:latin typeface="David" panose="020E0502060401010101" pitchFamily="34" charset="-79"/>
                <a:cs typeface="David" panose="020E0502060401010101" pitchFamily="34" charset="-79"/>
              </a:rPr>
              <a:t>תוצאה:</a:t>
            </a:r>
            <a:r>
              <a:rPr lang="he-IL" sz="3000" dirty="0">
                <a:solidFill>
                  <a:schemeClr val="tx1"/>
                </a:solidFill>
                <a:latin typeface="David" panose="020E0502060401010101" pitchFamily="34" charset="-79"/>
                <a:cs typeface="David" panose="020E0502060401010101" pitchFamily="34" charset="-79"/>
              </a:rPr>
              <a:t> האתר מכיל מספר רב של פידבקים וחוות דעת על פי ניסיון קודם.</a:t>
            </a:r>
            <a:endParaRPr lang="en-US" sz="3000"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endParaRPr lang="he-IL" sz="3100" dirty="0">
              <a:solidFill>
                <a:schemeClr val="tx1"/>
              </a:solidFill>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6</a:t>
            </a:fld>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21078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1"/>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2</a:t>
            </a:r>
            <a:endParaRPr lang="en-US" b="1" dirty="0">
              <a:solidFill>
                <a:schemeClr val="tx1"/>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7</a:t>
            </a:fld>
            <a:endParaRPr lang="en-US">
              <a:latin typeface="David" panose="020E0502060401010101" pitchFamily="34" charset="-79"/>
              <a:cs typeface="David" panose="020E0502060401010101" pitchFamily="34" charset="-79"/>
            </a:endParaRPr>
          </a:p>
        </p:txBody>
      </p:sp>
      <p:sp>
        <p:nvSpPr>
          <p:cNvPr id="7" name="Content Placeholder 2"/>
          <p:cNvSpPr txBox="1">
            <a:spLocks/>
          </p:cNvSpPr>
          <p:nvPr/>
        </p:nvSpPr>
        <p:spPr>
          <a:xfrm>
            <a:off x="1097280" y="1737360"/>
            <a:ext cx="10178322" cy="2816086"/>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None/>
            </a:pPr>
            <a:r>
              <a:rPr lang="he-IL" sz="2800" b="1" i="1" dirty="0">
                <a:solidFill>
                  <a:schemeClr val="tx1"/>
                </a:solidFill>
                <a:latin typeface="David" panose="020E0502060401010101" pitchFamily="34" charset="-79"/>
                <a:cs typeface="David" panose="020E0502060401010101" pitchFamily="34" charset="-79"/>
              </a:rPr>
              <a:t>רוב פעולות התשלום בשוק זה מתבצעות במזומן</a:t>
            </a:r>
            <a:endParaRPr lang="he-IL"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השוק איננו מוסדר ומסודר במדינה.</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יוצר קושי בגביית עמלות מהתיווך משום שהתשלום נעשה במזומן.</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תשלום ממוחשב, מבוקר ופשוט.</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pic>
        <p:nvPicPr>
          <p:cNvPr id="4" name="תמונה 3" descr="תמונה שמכילה גרפיקה וקטורית, טקסט, כרטיס ביקור&#10;&#10;תיאור שנוצר ברמת מהימנות גבוהה">
            <a:extLst>
              <a:ext uri="{FF2B5EF4-FFF2-40B4-BE49-F238E27FC236}">
                <a16:creationId xmlns:a16="http://schemas.microsoft.com/office/drawing/2014/main" id="{33697B96-9BF4-4524-A82B-948965E8A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99" y="4098950"/>
            <a:ext cx="2233745" cy="2233745"/>
          </a:xfrm>
          <a:prstGeom prst="rect">
            <a:avLst/>
          </a:prstGeom>
        </p:spPr>
      </p:pic>
      <p:pic>
        <p:nvPicPr>
          <p:cNvPr id="9" name="תמונה 8" descr="תמונה שמכילה מיכל&#10;&#10;תיאור שנוצר ברמת מהימנות גבוהה">
            <a:extLst>
              <a:ext uri="{FF2B5EF4-FFF2-40B4-BE49-F238E27FC236}">
                <a16:creationId xmlns:a16="http://schemas.microsoft.com/office/drawing/2014/main" id="{738C8E4D-F24B-4110-9CFC-E510C338C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8158" y="4567514"/>
            <a:ext cx="1765181" cy="1765181"/>
          </a:xfrm>
          <a:prstGeom prst="rect">
            <a:avLst/>
          </a:prstGeom>
        </p:spPr>
      </p:pic>
      <p:pic>
        <p:nvPicPr>
          <p:cNvPr id="11" name="תמונה 10">
            <a:extLst>
              <a:ext uri="{FF2B5EF4-FFF2-40B4-BE49-F238E27FC236}">
                <a16:creationId xmlns:a16="http://schemas.microsoft.com/office/drawing/2014/main" id="{43DEFD1A-DEE2-4F00-9F6D-9288CE36BE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9880" y="4403990"/>
            <a:ext cx="1765181" cy="1650206"/>
          </a:xfrm>
          <a:prstGeom prst="rect">
            <a:avLst/>
          </a:prstGeom>
        </p:spPr>
      </p:pic>
    </p:spTree>
    <p:extLst>
      <p:ext uri="{BB962C8B-B14F-4D97-AF65-F5344CB8AC3E}">
        <p14:creationId xmlns:p14="http://schemas.microsoft.com/office/powerpoint/2010/main" val="1697885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3</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92500" lnSpcReduction="20000"/>
          </a:bodyPr>
          <a:lstStyle/>
          <a:p>
            <a:pPr marL="0" indent="0" algn="ctr">
              <a:buNone/>
            </a:pPr>
            <a:r>
              <a:rPr lang="he-IL" sz="2800" b="1" i="1" dirty="0">
                <a:solidFill>
                  <a:schemeClr val="tx1"/>
                </a:solidFill>
                <a:latin typeface="David" panose="020E0502060401010101" pitchFamily="34" charset="-79"/>
                <a:cs typeface="David" panose="020E0502060401010101" pitchFamily="34" charset="-79"/>
              </a:rPr>
              <a:t>חוסר פשטות אל מול התאמה</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המתחרות בשוק מנסות לאסוף כמה שיותר מידע על השמרטפיות ועל ההורים לצורך התאמה מרבית. </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חוסר הפשטות מוביל לקושי בגיוס היצע עובדות ובנוסף לכך מקשה על ההורים לעשות שימוש במערכות הקיימות כיום בשוק. המערכות הללו אינן פשוטות לתפעול מה שמוביל לירידה בשימוש וברווחים.</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האתר פשוט וקל לתפעול.</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8</a:t>
            </a:fld>
            <a:endParaRPr lang="en-US" dirty="0">
              <a:latin typeface="David" panose="020E0502060401010101" pitchFamily="34" charset="-79"/>
              <a:cs typeface="David" panose="020E0502060401010101" pitchFamily="34" charset="-79"/>
            </a:endParaRPr>
          </a:p>
        </p:txBody>
      </p:sp>
      <p:pic>
        <p:nvPicPr>
          <p:cNvPr id="1026" name="Picture 2" descr="תוצאת תמונה עבור ‪simplicity is the ultimate‬‏">
            <a:extLst>
              <a:ext uri="{FF2B5EF4-FFF2-40B4-BE49-F238E27FC236}">
                <a16:creationId xmlns:a16="http://schemas.microsoft.com/office/drawing/2014/main" id="{A0B777DE-E6A7-45FF-92DE-5EC38F8B3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77" y="4188186"/>
            <a:ext cx="2434507" cy="24399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תוצאת תמונה עבור ‪analytics‬‏">
            <a:extLst>
              <a:ext uri="{FF2B5EF4-FFF2-40B4-BE49-F238E27FC236}">
                <a16:creationId xmlns:a16="http://schemas.microsoft.com/office/drawing/2014/main" id="{14AA9344-9A0D-47C0-A2AF-0F0A8F456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0212" y="4571929"/>
            <a:ext cx="3639787" cy="1654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10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b="1" dirty="0">
                <a:solidFill>
                  <a:schemeClr val="tx2">
                    <a:lumMod val="50000"/>
                  </a:schemeClr>
                </a:solidFill>
                <a:latin typeface="David" panose="020E0502060401010101" pitchFamily="34" charset="-79"/>
                <a:cs typeface="David" panose="020E0502060401010101" pitchFamily="34" charset="-79"/>
              </a:rPr>
              <a:t>המערכת שלנו</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23506138"/>
              </p:ext>
            </p:extLst>
          </p:nvPr>
        </p:nvGraphicFramePr>
        <p:xfrm>
          <a:off x="990600" y="1846263"/>
          <a:ext cx="10164763" cy="4048760"/>
        </p:xfrm>
        <a:graphic>
          <a:graphicData uri="http://schemas.openxmlformats.org/drawingml/2006/table">
            <a:tbl>
              <a:tblPr firstRow="1" bandRow="1">
                <a:tableStyleId>{5C22544A-7EE6-4342-B048-85BDC9FD1C3A}</a:tableStyleId>
              </a:tblPr>
              <a:tblGrid>
                <a:gridCol w="4762500">
                  <a:extLst>
                    <a:ext uri="{9D8B030D-6E8A-4147-A177-3AD203B41FA5}">
                      <a16:colId xmlns:a16="http://schemas.microsoft.com/office/drawing/2014/main" val="1006598891"/>
                    </a:ext>
                  </a:extLst>
                </a:gridCol>
                <a:gridCol w="3182978">
                  <a:extLst>
                    <a:ext uri="{9D8B030D-6E8A-4147-A177-3AD203B41FA5}">
                      <a16:colId xmlns:a16="http://schemas.microsoft.com/office/drawing/2014/main" val="3789371322"/>
                    </a:ext>
                  </a:extLst>
                </a:gridCol>
                <a:gridCol w="644545">
                  <a:extLst>
                    <a:ext uri="{9D8B030D-6E8A-4147-A177-3AD203B41FA5}">
                      <a16:colId xmlns:a16="http://schemas.microsoft.com/office/drawing/2014/main" val="3029616691"/>
                    </a:ext>
                  </a:extLst>
                </a:gridCol>
                <a:gridCol w="1574740">
                  <a:extLst>
                    <a:ext uri="{9D8B030D-6E8A-4147-A177-3AD203B41FA5}">
                      <a16:colId xmlns:a16="http://schemas.microsoft.com/office/drawing/2014/main" val="2465008918"/>
                    </a:ext>
                  </a:extLst>
                </a:gridCol>
              </a:tblGrid>
              <a:tr h="370840">
                <a:tc>
                  <a:txBody>
                    <a:bodyPr/>
                    <a:lstStyle/>
                    <a:p>
                      <a:pPr algn="ct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4164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יצירת משתמש חדש ע"י רישום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להורה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1- רישום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40844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רישום לאתר כבייביסיטר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72870945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הצג פרופיל אישי ואפשר שינוי פרטים.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ערוך פרטי פרופיל</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1.3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49322869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פרסום מודעת חיפוש על ידי ההורים/בייביסיטר.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פרסם מודעת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2-</a:t>
                      </a:r>
                      <a:r>
                        <a:rPr lang="he-IL" baseline="0" dirty="0">
                          <a:latin typeface="David" panose="020E0502060401010101" pitchFamily="34" charset="-79"/>
                          <a:cs typeface="David" panose="020E0502060401010101" pitchFamily="34" charset="-79"/>
                        </a:rPr>
                        <a:t> </a:t>
                      </a:r>
                      <a:r>
                        <a:rPr lang="he-IL" sz="1800" kern="1200" dirty="0">
                          <a:solidFill>
                            <a:schemeClr val="dk1"/>
                          </a:solidFill>
                          <a:effectLst/>
                          <a:latin typeface="David" panose="020E0502060401010101" pitchFamily="34" charset="-79"/>
                          <a:ea typeface="+mn-ea"/>
                          <a:cs typeface="David" panose="020E0502060401010101" pitchFamily="34" charset="-79"/>
                        </a:rPr>
                        <a:t>פרסום וחיפוש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02018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אופן בחירת הבייביסיטר והתאמה להורים. בצע חיפוש לפי פרמטרים והצג את התוצאה המתאימה ביותר וביצוע המשך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476512172"/>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ההורים על הבייביסיטר (לאחר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הורים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he-IL" dirty="0">
                        <a:latin typeface="David" panose="020E0502060401010101" pitchFamily="34" charset="-79"/>
                        <a:cs typeface="David" panose="020E0502060401010101" pitchFamily="34" charset="-79"/>
                      </a:endParaRPr>
                    </a:p>
                    <a:p>
                      <a:pPr algn="ctr"/>
                      <a:endParaRPr lang="he-IL" dirty="0">
                        <a:latin typeface="David" panose="020E0502060401010101" pitchFamily="34" charset="-79"/>
                        <a:cs typeface="David" panose="020E0502060401010101" pitchFamily="34" charset="-79"/>
                      </a:endParaRPr>
                    </a:p>
                    <a:p>
                      <a:pPr algn="ctr"/>
                      <a:r>
                        <a:rPr lang="he-IL" dirty="0">
                          <a:latin typeface="David" panose="020E0502060401010101" pitchFamily="34" charset="-79"/>
                          <a:cs typeface="David" panose="020E0502060401010101" pitchFamily="34" charset="-79"/>
                        </a:rPr>
                        <a:t>3-</a:t>
                      </a:r>
                      <a:r>
                        <a:rPr lang="he-IL" sz="1800" kern="1200" dirty="0">
                          <a:solidFill>
                            <a:schemeClr val="dk1"/>
                          </a:solidFill>
                          <a:effectLst/>
                          <a:latin typeface="David" panose="020E0502060401010101" pitchFamily="34" charset="-79"/>
                          <a:ea typeface="+mn-ea"/>
                          <a:cs typeface="David" panose="020E0502060401010101" pitchFamily="34" charset="-79"/>
                        </a:rPr>
                        <a:t>חוות דעת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0051589"/>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הבייביסיטר על ההורים והילדים (עם דרוג מנהלים).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555829670"/>
                  </a:ext>
                </a:extLst>
              </a:tr>
            </a:tbl>
          </a:graphicData>
        </a:graphic>
      </p:graphicFrame>
      <p:sp>
        <p:nvSpPr>
          <p:cNvPr id="4" name="Footer Placeholder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ווידר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6"/>
          <p:cNvSpPr>
            <a:spLocks noGrp="1"/>
          </p:cNvSpPr>
          <p:nvPr>
            <p:ph type="sldNum" sz="quarter" idx="12"/>
          </p:nvPr>
        </p:nvSpPr>
        <p:spPr>
          <a:xfrm>
            <a:off x="9900458" y="6459785"/>
            <a:ext cx="1312025" cy="365125"/>
          </a:xfrm>
        </p:spPr>
        <p:txBody>
          <a:bodyPr/>
          <a:lstStyle/>
          <a:p>
            <a:r>
              <a:rPr lang="he-IL" dirty="0">
                <a:latin typeface="David" panose="020E0502060401010101" pitchFamily="34" charset="-79"/>
                <a:cs typeface="David" panose="020E0502060401010101" pitchFamily="34" charset="-79"/>
              </a:rPr>
              <a:t>7</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274342330"/>
      </p:ext>
    </p:extLst>
  </p:cSld>
  <p:clrMapOvr>
    <a:masterClrMapping/>
  </p:clrMapOvr>
</p:sld>
</file>

<file path=ppt/theme/theme1.xml><?xml version="1.0" encoding="utf-8"?>
<a:theme xmlns:a="http://schemas.openxmlformats.org/drawingml/2006/main" name="מבט לאחור">
  <a:themeElements>
    <a:clrScheme name="מבט לאחור">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639</TotalTime>
  <Words>1252</Words>
  <Application>Microsoft Office PowerPoint</Application>
  <PresentationFormat>מסך רחב</PresentationFormat>
  <Paragraphs>240</Paragraphs>
  <Slides>24</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24</vt:i4>
      </vt:variant>
    </vt:vector>
  </HeadingPairs>
  <TitlesOfParts>
    <vt:vector size="30" baseType="lpstr">
      <vt:lpstr>Arial</vt:lpstr>
      <vt:lpstr>Calibri</vt:lpstr>
      <vt:lpstr>Calibri Light</vt:lpstr>
      <vt:lpstr>David</vt:lpstr>
      <vt:lpstr>Times New Roman</vt:lpstr>
      <vt:lpstr>מבט לאחור</vt:lpstr>
      <vt:lpstr>מערכת לתיאום שירותי בייביסיטר</vt:lpstr>
      <vt:lpstr>הצוות</vt:lpstr>
      <vt:lpstr>רקע</vt:lpstr>
      <vt:lpstr>הצורך</vt:lpstr>
      <vt:lpstr>הצורך</vt:lpstr>
      <vt:lpstr>בעיה מספר 1</vt:lpstr>
      <vt:lpstr>בעיה מספר 2</vt:lpstr>
      <vt:lpstr>בעיה מספר 3</vt:lpstr>
      <vt:lpstr>המערכת שלנו</vt:lpstr>
      <vt:lpstr>המערכת שלנו - המשך</vt:lpstr>
      <vt:lpstr>המערכת שלנו - המשך</vt:lpstr>
      <vt:lpstr>האתר</vt:lpstr>
      <vt:lpstr>Use Case  לדוגמה - בצע חיפוש מודעות (2.2)</vt:lpstr>
      <vt:lpstr>מסכי ה- Use Case </vt:lpstr>
      <vt:lpstr>מסכי ה- Use Case </vt:lpstr>
      <vt:lpstr>מודל המחלקות</vt:lpstr>
      <vt:lpstr>מצגת של PowerPoint‏</vt:lpstr>
      <vt:lpstr>עלויות המערכת</vt:lpstr>
      <vt:lpstr>הכנסות המערכת ו- ROI</vt:lpstr>
      <vt:lpstr>סרטון הדרכה</vt:lpstr>
      <vt:lpstr>מצגת של PowerPoint‏</vt:lpstr>
      <vt:lpstr>מצגת של PowerPoint‏</vt:lpstr>
      <vt:lpstr>סיכום</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מערכת תיאום שירותי בייביסיטר</dc:title>
  <dc:creator>Shemesh</dc:creator>
  <cp:lastModifiedBy>רפאל אדם</cp:lastModifiedBy>
  <cp:revision>155</cp:revision>
  <dcterms:created xsi:type="dcterms:W3CDTF">2017-03-14T19:32:37Z</dcterms:created>
  <dcterms:modified xsi:type="dcterms:W3CDTF">2018-02-21T21:43:40Z</dcterms:modified>
</cp:coreProperties>
</file>