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9"/>
  </p:notesMasterIdLst>
  <p:handoutMasterIdLst>
    <p:handoutMasterId r:id="rId10"/>
  </p:handoutMasterIdLst>
  <p:sldIdLst>
    <p:sldId id="256" r:id="rId2"/>
    <p:sldId id="262" r:id="rId3"/>
    <p:sldId id="263" r:id="rId4"/>
    <p:sldId id="274" r:id="rId5"/>
    <p:sldId id="269" r:id="rId6"/>
    <p:sldId id="270" r:id="rId7"/>
    <p:sldId id="272" r:id="rId8"/>
  </p:sldIdLst>
  <p:sldSz cx="9144000" cy="6858000" type="screen4x3"/>
  <p:notesSz cx="7102475" cy="10234613"/>
  <p:defaultTextStyle>
    <a:defPPr>
      <a:defRPr lang="he-IL"/>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00CC66"/>
    <a:srgbClr val="00FF99"/>
    <a:srgbClr val="FFFF99"/>
    <a:srgbClr val="B9CDE5"/>
    <a:srgbClr val="FFFF66"/>
    <a:srgbClr val="FF99CC"/>
    <a:srgbClr val="CC99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סגנון בהיר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38" autoAdjust="0"/>
    <p:restoredTop sz="99772" autoAdjust="0"/>
  </p:normalViewPr>
  <p:slideViewPr>
    <p:cSldViewPr>
      <p:cViewPr varScale="1">
        <p:scale>
          <a:sx n="72" d="100"/>
          <a:sy n="72" d="100"/>
        </p:scale>
        <p:origin x="534" y="66"/>
      </p:cViewPr>
      <p:guideLst>
        <p:guide orient="horz" pos="2160"/>
        <p:guide pos="2880"/>
      </p:guideLst>
    </p:cSldViewPr>
  </p:slideViewPr>
  <p:outlineViewPr>
    <p:cViewPr>
      <p:scale>
        <a:sx n="33" d="100"/>
        <a:sy n="33" d="100"/>
      </p:scale>
      <p:origin x="67" y="39379"/>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60" d="100"/>
          <a:sy n="60" d="100"/>
        </p:scale>
        <p:origin x="-3269" y="-77"/>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341496" y="0"/>
            <a:ext cx="3760981" cy="511054"/>
          </a:xfrm>
          <a:prstGeom prst="rect">
            <a:avLst/>
          </a:prstGeom>
        </p:spPr>
        <p:txBody>
          <a:bodyPr vert="horz" lIns="91440" tIns="45720" rIns="91440" bIns="45720" rtlCol="1"/>
          <a:lstStyle>
            <a:lvl1pPr algn="r">
              <a:defRPr sz="1200"/>
            </a:lvl1pPr>
          </a:lstStyle>
          <a:p>
            <a:pPr>
              <a:defRPr/>
            </a:pPr>
            <a:r>
              <a:rPr lang="he-IL" dirty="0"/>
              <a:t>ניתוח ויישום מערכות מידע בהתמחות בטכנולוגיות האינטרנט </a:t>
            </a:r>
          </a:p>
        </p:txBody>
      </p:sp>
      <p:sp>
        <p:nvSpPr>
          <p:cNvPr id="3" name="מציין מיקום של תאריך 2"/>
          <p:cNvSpPr>
            <a:spLocks noGrp="1"/>
          </p:cNvSpPr>
          <p:nvPr>
            <p:ph type="dt" sz="quarter" idx="1"/>
          </p:nvPr>
        </p:nvSpPr>
        <p:spPr>
          <a:xfrm>
            <a:off x="1542" y="0"/>
            <a:ext cx="3078047" cy="511054"/>
          </a:xfrm>
          <a:prstGeom prst="rect">
            <a:avLst/>
          </a:prstGeom>
        </p:spPr>
        <p:txBody>
          <a:bodyPr vert="horz" lIns="91440" tIns="45720" rIns="91440" bIns="45720" rtlCol="1"/>
          <a:lstStyle>
            <a:lvl1pPr algn="l">
              <a:defRPr sz="1200"/>
            </a:lvl1pPr>
          </a:lstStyle>
          <a:p>
            <a:pPr>
              <a:defRPr/>
            </a:pPr>
            <a:r>
              <a:rPr lang="he-IL" dirty="0"/>
              <a:t>ינואר 2016</a:t>
            </a:r>
          </a:p>
        </p:txBody>
      </p:sp>
      <p:pic>
        <p:nvPicPr>
          <p:cNvPr id="1026" name="Picture 2" descr="http://technion-cont-edu.co.il/assets/comp_7.15/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397" y="9774290"/>
            <a:ext cx="2090167" cy="43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4024429" y="0"/>
            <a:ext cx="3078047" cy="511054"/>
          </a:xfrm>
          <a:prstGeom prst="rect">
            <a:avLst/>
          </a:prstGeom>
        </p:spPr>
        <p:txBody>
          <a:bodyPr vert="horz" lIns="96661" tIns="48331" rIns="96661" bIns="48331" rtlCol="1"/>
          <a:lstStyle>
            <a:lvl1pPr algn="r" fontAlgn="auto">
              <a:spcBef>
                <a:spcPts val="0"/>
              </a:spcBef>
              <a:spcAft>
                <a:spcPts val="0"/>
              </a:spcAft>
              <a:defRPr sz="1300">
                <a:latin typeface="+mn-lt"/>
                <a:cs typeface="+mn-cs"/>
              </a:defRPr>
            </a:lvl1pPr>
          </a:lstStyle>
          <a:p>
            <a:pPr>
              <a:defRPr/>
            </a:pPr>
            <a:endParaRPr lang="he-IL"/>
          </a:p>
        </p:txBody>
      </p:sp>
      <p:sp>
        <p:nvSpPr>
          <p:cNvPr id="3" name="מציין מיקום של תאריך 2"/>
          <p:cNvSpPr>
            <a:spLocks noGrp="1"/>
          </p:cNvSpPr>
          <p:nvPr>
            <p:ph type="dt" idx="1"/>
          </p:nvPr>
        </p:nvSpPr>
        <p:spPr>
          <a:xfrm>
            <a:off x="1542" y="0"/>
            <a:ext cx="3078047" cy="511054"/>
          </a:xfrm>
          <a:prstGeom prst="rect">
            <a:avLst/>
          </a:prstGeom>
        </p:spPr>
        <p:txBody>
          <a:bodyPr vert="horz" lIns="96661" tIns="48331" rIns="96661" bIns="48331" rtlCol="1"/>
          <a:lstStyle>
            <a:lvl1pPr algn="l" fontAlgn="auto">
              <a:spcBef>
                <a:spcPts val="0"/>
              </a:spcBef>
              <a:spcAft>
                <a:spcPts val="0"/>
              </a:spcAft>
              <a:defRPr sz="1300">
                <a:latin typeface="+mn-lt"/>
                <a:cs typeface="+mn-cs"/>
              </a:defRPr>
            </a:lvl1pPr>
          </a:lstStyle>
          <a:p>
            <a:pPr>
              <a:defRPr/>
            </a:pPr>
            <a:fld id="{274C4C91-A453-4962-9295-F30A6C29C231}" type="datetimeFigureOut">
              <a:rPr lang="he-IL"/>
              <a:pPr>
                <a:defRPr/>
              </a:pPr>
              <a:t>ט"ו/כסלו/תשע"ח</a:t>
            </a:fld>
            <a:endParaRPr lang="he-IL"/>
          </a:p>
        </p:txBody>
      </p:sp>
      <p:sp>
        <p:nvSpPr>
          <p:cNvPr id="4" name="מציין מיקום של תמונת שקופית 3"/>
          <p:cNvSpPr>
            <a:spLocks noGrp="1" noRot="1" noChangeAspect="1"/>
          </p:cNvSpPr>
          <p:nvPr>
            <p:ph type="sldImg" idx="2"/>
          </p:nvPr>
        </p:nvSpPr>
        <p:spPr>
          <a:xfrm>
            <a:off x="992188" y="768350"/>
            <a:ext cx="5118100" cy="3838575"/>
          </a:xfrm>
          <a:prstGeom prst="rect">
            <a:avLst/>
          </a:prstGeom>
          <a:noFill/>
          <a:ln w="12700">
            <a:solidFill>
              <a:prstClr val="black"/>
            </a:solidFill>
          </a:ln>
        </p:spPr>
        <p:txBody>
          <a:bodyPr vert="horz" lIns="96661" tIns="48331" rIns="96661" bIns="48331" rtlCol="1" anchor="ctr"/>
          <a:lstStyle/>
          <a:p>
            <a:pPr lvl="0"/>
            <a:endParaRPr lang="he-IL" noProof="0"/>
          </a:p>
        </p:txBody>
      </p:sp>
      <p:sp>
        <p:nvSpPr>
          <p:cNvPr id="5" name="מציין מיקום של הערות 4"/>
          <p:cNvSpPr>
            <a:spLocks noGrp="1"/>
          </p:cNvSpPr>
          <p:nvPr>
            <p:ph type="body" sz="quarter" idx="3"/>
          </p:nvPr>
        </p:nvSpPr>
        <p:spPr>
          <a:xfrm>
            <a:off x="710557" y="4861781"/>
            <a:ext cx="5681363" cy="4604560"/>
          </a:xfrm>
          <a:prstGeom prst="rect">
            <a:avLst/>
          </a:prstGeom>
        </p:spPr>
        <p:txBody>
          <a:bodyPr vert="horz" lIns="96661" tIns="48331" rIns="96661" bIns="48331" rtlCol="1">
            <a:normAutofit/>
          </a:bodyPr>
          <a:lstStyle/>
          <a:p>
            <a:pPr lvl="0"/>
            <a:r>
              <a:rPr lang="he-IL" noProof="0"/>
              <a:t>לחץ כדי לערוך סגנונות טקסט של תבנית בסיס</a:t>
            </a:r>
          </a:p>
          <a:p>
            <a:pPr lvl="1"/>
            <a:r>
              <a:rPr lang="he-IL" noProof="0"/>
              <a:t>רמה שנייה</a:t>
            </a:r>
          </a:p>
          <a:p>
            <a:pPr lvl="2"/>
            <a:r>
              <a:rPr lang="he-IL" noProof="0"/>
              <a:t>רמה שלישית</a:t>
            </a:r>
          </a:p>
          <a:p>
            <a:pPr lvl="3"/>
            <a:r>
              <a:rPr lang="he-IL" noProof="0"/>
              <a:t>רמה רביעית</a:t>
            </a:r>
          </a:p>
          <a:p>
            <a:pPr lvl="4"/>
            <a:r>
              <a:rPr lang="he-IL" noProof="0"/>
              <a:t>רמה חמישית</a:t>
            </a:r>
          </a:p>
        </p:txBody>
      </p:sp>
      <p:sp>
        <p:nvSpPr>
          <p:cNvPr id="6" name="מציין מיקום של כותרת תחתונה 5"/>
          <p:cNvSpPr>
            <a:spLocks noGrp="1"/>
          </p:cNvSpPr>
          <p:nvPr>
            <p:ph type="ftr" sz="quarter" idx="4"/>
          </p:nvPr>
        </p:nvSpPr>
        <p:spPr>
          <a:xfrm>
            <a:off x="4024429" y="9721868"/>
            <a:ext cx="3078047" cy="511054"/>
          </a:xfrm>
          <a:prstGeom prst="rect">
            <a:avLst/>
          </a:prstGeom>
        </p:spPr>
        <p:txBody>
          <a:bodyPr vert="horz" lIns="96661" tIns="48331" rIns="96661" bIns="48331" rtlCol="1" anchor="b"/>
          <a:lstStyle>
            <a:lvl1pPr algn="r" fontAlgn="auto">
              <a:spcBef>
                <a:spcPts val="0"/>
              </a:spcBef>
              <a:spcAft>
                <a:spcPts val="0"/>
              </a:spcAft>
              <a:defRPr sz="1300">
                <a:latin typeface="+mn-lt"/>
                <a:cs typeface="+mn-cs"/>
              </a:defRPr>
            </a:lvl1pPr>
          </a:lstStyle>
          <a:p>
            <a:pPr>
              <a:defRPr/>
            </a:pPr>
            <a:endParaRPr lang="he-IL"/>
          </a:p>
        </p:txBody>
      </p:sp>
      <p:sp>
        <p:nvSpPr>
          <p:cNvPr id="7" name="מציין מיקום של מספר שקופית 6"/>
          <p:cNvSpPr>
            <a:spLocks noGrp="1"/>
          </p:cNvSpPr>
          <p:nvPr>
            <p:ph type="sldNum" sz="quarter" idx="5"/>
          </p:nvPr>
        </p:nvSpPr>
        <p:spPr>
          <a:xfrm>
            <a:off x="1542" y="9721868"/>
            <a:ext cx="3078047" cy="511054"/>
          </a:xfrm>
          <a:prstGeom prst="rect">
            <a:avLst/>
          </a:prstGeom>
        </p:spPr>
        <p:txBody>
          <a:bodyPr vert="horz" lIns="96661" tIns="48331" rIns="96661" bIns="48331" rtlCol="1" anchor="b"/>
          <a:lstStyle>
            <a:lvl1pPr algn="l" fontAlgn="auto">
              <a:spcBef>
                <a:spcPts val="0"/>
              </a:spcBef>
              <a:spcAft>
                <a:spcPts val="0"/>
              </a:spcAft>
              <a:defRPr sz="1300">
                <a:latin typeface="+mn-lt"/>
                <a:cs typeface="+mn-cs"/>
              </a:defRPr>
            </a:lvl1pPr>
          </a:lstStyle>
          <a:p>
            <a:pPr>
              <a:defRPr/>
            </a:pPr>
            <a:fld id="{CB9480A3-45FC-43F7-8121-5FB566CAC05A}" type="slidenum">
              <a:rPr lang="he-IL"/>
              <a:pPr>
                <a:defRPr/>
              </a:pPr>
              <a:t>‹#›</a:t>
            </a:fld>
            <a:endParaRPr lang="he-IL"/>
          </a:p>
        </p:txBody>
      </p:sp>
    </p:spTree>
    <p:extLst>
      <p:ext uri="{BB962C8B-B14F-4D97-AF65-F5344CB8AC3E}">
        <p14:creationId xmlns:p14="http://schemas.microsoft.com/office/powerpoint/2010/main" val="2711670926"/>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3" name="מלבן 2"/>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9" name="כותרת 8"/>
          <p:cNvSpPr>
            <a:spLocks noGrp="1"/>
          </p:cNvSpPr>
          <p:nvPr>
            <p:ph type="title"/>
          </p:nvPr>
        </p:nvSpPr>
        <p:spPr>
          <a:xfrm>
            <a:off x="1785938" y="44624"/>
            <a:ext cx="7358062" cy="741189"/>
          </a:xfrm>
        </p:spPr>
        <p:txBody>
          <a:bodyPr/>
          <a:lstStyle>
            <a:lvl1pPr>
              <a:defRPr sz="3200">
                <a:cs typeface="+mn-cs"/>
              </a:defRPr>
            </a:lvl1pPr>
          </a:lstStyle>
          <a:p>
            <a:endParaRPr lang="he-IL" dirty="0"/>
          </a:p>
        </p:txBody>
      </p:sp>
      <p:sp>
        <p:nvSpPr>
          <p:cNvPr id="5" name="מציין מיקום של מספר שקופית 6"/>
          <p:cNvSpPr>
            <a:spLocks noGrp="1"/>
          </p:cNvSpPr>
          <p:nvPr>
            <p:ph type="sldNum" sz="quarter" idx="11"/>
          </p:nvPr>
        </p:nvSpPr>
        <p:spPr/>
        <p:txBody>
          <a:bodyPr/>
          <a:lstStyle>
            <a:lvl1pPr algn="ctr">
              <a:defRPr/>
            </a:lvl1pPr>
          </a:lstStyle>
          <a:p>
            <a:pPr>
              <a:defRPr/>
            </a:pPr>
            <a:endParaRPr lang="he-IL" dirty="0"/>
          </a:p>
        </p:txBody>
      </p:sp>
      <p:sp>
        <p:nvSpPr>
          <p:cNvPr id="6" name="מציין מיקום של כותרת תחתונה 7"/>
          <p:cNvSpPr>
            <a:spLocks noGrp="1"/>
          </p:cNvSpPr>
          <p:nvPr>
            <p:ph type="ftr" sz="quarter" idx="12"/>
          </p:nvPr>
        </p:nvSpPr>
        <p:spPr/>
        <p:txBody>
          <a:bodyPr/>
          <a:lstStyle>
            <a:lvl1pPr>
              <a:defRPr/>
            </a:lvl1pPr>
          </a:lstStyle>
          <a:p>
            <a:pPr>
              <a:defRPr/>
            </a:pPr>
            <a:endParaRPr lang="he-I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4" name="מלבן 3"/>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מספר שקופית 5"/>
          <p:cNvSpPr>
            <a:spLocks noGrp="1"/>
          </p:cNvSpPr>
          <p:nvPr>
            <p:ph type="sldNum" sz="quarter" idx="11"/>
          </p:nvPr>
        </p:nvSpPr>
        <p:spPr/>
        <p:txBody>
          <a:bodyPr/>
          <a:lstStyle>
            <a:lvl1pPr>
              <a:defRPr/>
            </a:lvl1pPr>
          </a:lstStyle>
          <a:p>
            <a:pPr algn="ctr">
              <a:defRPr/>
            </a:pPr>
            <a:endParaRPr lang="he-IL" dirty="0"/>
          </a:p>
        </p:txBody>
      </p:sp>
      <p:sp>
        <p:nvSpPr>
          <p:cNvPr id="7"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4" name="מלבן 3"/>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מספר שקופית 5"/>
          <p:cNvSpPr>
            <a:spLocks noGrp="1"/>
          </p:cNvSpPr>
          <p:nvPr>
            <p:ph type="sldNum" sz="quarter" idx="11"/>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pPr algn="ctr">
              <a:defRPr/>
            </a:pPr>
            <a:endParaRPr lang="he-IL" dirty="0"/>
          </a:p>
        </p:txBody>
      </p:sp>
      <p:sp>
        <p:nvSpPr>
          <p:cNvPr id="7"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4" name="מלבן 3"/>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מספר שקופית 5"/>
          <p:cNvSpPr>
            <a:spLocks noGrp="1"/>
          </p:cNvSpPr>
          <p:nvPr>
            <p:ph type="sldNum" sz="quarter" idx="11"/>
          </p:nvPr>
        </p:nvSpPr>
        <p:spPr/>
        <p:txBody>
          <a:bodyPr vert="horz" lIns="91440" tIns="45720" rIns="91440" bIns="45720" rtlCol="1" anchor="ctr"/>
          <a:lstStyle>
            <a:lvl1pPr>
              <a:defRPr lang="he-IL" smtClean="0"/>
            </a:lvl1pPr>
          </a:lstStyle>
          <a:p>
            <a:pPr algn="ctr"/>
            <a:endParaRPr lang="he-IL" dirty="0"/>
          </a:p>
        </p:txBody>
      </p:sp>
      <p:sp>
        <p:nvSpPr>
          <p:cNvPr id="7"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4" name="מלבן 3"/>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6" name="מציין מיקום של מספר שקופית 5"/>
          <p:cNvSpPr>
            <a:spLocks noGrp="1"/>
          </p:cNvSpPr>
          <p:nvPr>
            <p:ph type="sldNum" sz="quarter" idx="11"/>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pPr algn="ctr">
              <a:defRPr/>
            </a:pPr>
            <a:endParaRPr lang="he-IL" dirty="0"/>
          </a:p>
        </p:txBody>
      </p:sp>
      <p:sp>
        <p:nvSpPr>
          <p:cNvPr id="7"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5" name="מלבן 4"/>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p:txBody>
          <a:bodyPr/>
          <a:lstStyle/>
          <a:p>
            <a:r>
              <a:rPr lang="he-IL" dirty="0"/>
              <a:t>לחץ כדי לערוך סגנון כותרת של תבנית בסיס</a:t>
            </a:r>
          </a:p>
        </p:txBody>
      </p:sp>
      <p:sp>
        <p:nvSpPr>
          <p:cNvPr id="3" name="מציין מיקום תוכן 2"/>
          <p:cNvSpPr>
            <a:spLocks noGrp="1"/>
          </p:cNvSpPr>
          <p:nvPr>
            <p:ph sz="half" idx="1"/>
          </p:nvPr>
        </p:nvSpPr>
        <p:spPr>
          <a:xfrm>
            <a:off x="457200" y="980728"/>
            <a:ext cx="4038600"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980728"/>
            <a:ext cx="4038600" cy="514543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
        <p:nvSpPr>
          <p:cNvPr id="7" name="מציין מיקום של מספר שקופית 5"/>
          <p:cNvSpPr>
            <a:spLocks noGrp="1"/>
          </p:cNvSpPr>
          <p:nvPr>
            <p:ph type="sldNum" sz="quarter" idx="11"/>
          </p:nvPr>
        </p:nvSpPr>
        <p:spPr/>
        <p:txBody>
          <a:bodyPr/>
          <a:lstStyle>
            <a:lvl1pPr>
              <a:defRPr/>
            </a:lvl1pPr>
          </a:lstStyle>
          <a:p>
            <a:pPr algn="ctr">
              <a:defRPr/>
            </a:pPr>
            <a:endParaRPr lang="he-IL" dirty="0"/>
          </a:p>
        </p:txBody>
      </p:sp>
      <p:sp>
        <p:nvSpPr>
          <p:cNvPr id="8"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908720"/>
            <a:ext cx="4040188" cy="724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548482"/>
            <a:ext cx="4040188" cy="44728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908720"/>
            <a:ext cx="4041775" cy="724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dirty="0"/>
              <a:t>לחץ כדי לערוך סגנונות טקסט של תבנית בסיס</a:t>
            </a:r>
          </a:p>
        </p:txBody>
      </p:sp>
      <p:sp>
        <p:nvSpPr>
          <p:cNvPr id="6" name="מציין מיקום תוכן 5"/>
          <p:cNvSpPr>
            <a:spLocks noGrp="1"/>
          </p:cNvSpPr>
          <p:nvPr>
            <p:ph sz="quarter" idx="4"/>
          </p:nvPr>
        </p:nvSpPr>
        <p:spPr>
          <a:xfrm>
            <a:off x="4645025" y="1548482"/>
            <a:ext cx="4041775" cy="44728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8" name="מציין מיקום של מספר שקופית 5"/>
          <p:cNvSpPr>
            <a:spLocks noGrp="1"/>
          </p:cNvSpPr>
          <p:nvPr>
            <p:ph type="sldNum" sz="quarter" idx="11"/>
          </p:nvPr>
        </p:nvSpPr>
        <p:spPr/>
        <p:txBody>
          <a:bodyPr/>
          <a:lstStyle>
            <a:lvl1pPr marL="0" marR="0" indent="0" algn="ctr" defTabSz="914400" rtl="1" eaLnBrk="1" fontAlgn="auto" latinLnBrk="0" hangingPunct="1">
              <a:lnSpc>
                <a:spcPct val="100000"/>
              </a:lnSpc>
              <a:spcBef>
                <a:spcPts val="0"/>
              </a:spcBef>
              <a:spcAft>
                <a:spcPts val="0"/>
              </a:spcAft>
              <a:buClrTx/>
              <a:buSzTx/>
              <a:buFontTx/>
              <a:buNone/>
              <a:tabLst/>
              <a:defRPr/>
            </a:lvl1pPr>
          </a:lstStyle>
          <a:p>
            <a:pPr>
              <a:defRPr/>
            </a:pPr>
            <a:endParaRPr lang="he-IL" dirty="0"/>
          </a:p>
        </p:txBody>
      </p:sp>
      <p:sp>
        <p:nvSpPr>
          <p:cNvPr id="9"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 name="מלבן 2"/>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p:txBody>
          <a:bodyPr/>
          <a:lstStyle/>
          <a:p>
            <a:r>
              <a:rPr lang="he-IL"/>
              <a:t>לחץ כדי לערוך סגנון כותרת של תבנית בסיס</a:t>
            </a:r>
          </a:p>
        </p:txBody>
      </p:sp>
      <p:sp>
        <p:nvSpPr>
          <p:cNvPr id="5" name="מציין מיקום של מספר שקופית 5"/>
          <p:cNvSpPr>
            <a:spLocks noGrp="1"/>
          </p:cNvSpPr>
          <p:nvPr>
            <p:ph type="sldNum" sz="quarter" idx="11"/>
          </p:nvPr>
        </p:nvSpPr>
        <p:spPr/>
        <p:txBody>
          <a:bodyPr/>
          <a:lstStyle>
            <a:lvl1pPr>
              <a:defRPr/>
            </a:lvl1pPr>
          </a:lstStyle>
          <a:p>
            <a:pPr algn="ctr">
              <a:defRPr/>
            </a:pPr>
            <a:endParaRPr lang="he-IL" dirty="0"/>
          </a:p>
        </p:txBody>
      </p:sp>
      <p:sp>
        <p:nvSpPr>
          <p:cNvPr id="6"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כותרת תחתונה 8"/>
          <p:cNvSpPr txBox="1">
            <a:spLocks/>
          </p:cNvSpPr>
          <p:nvPr userDrawn="1"/>
        </p:nvSpPr>
        <p:spPr>
          <a:xfrm>
            <a:off x="3143250" y="6357938"/>
            <a:ext cx="2895600" cy="365125"/>
          </a:xfrm>
          <a:prstGeom prst="rect">
            <a:avLst/>
          </a:prstGeom>
        </p:spPr>
        <p:txBody>
          <a:bodyPr rtlCol="1" anchor="ctr"/>
          <a:lstStyle>
            <a:lvl1pPr>
              <a:defRPr>
                <a:solidFill>
                  <a:schemeClr val="tx1"/>
                </a:solidFill>
              </a:defRPr>
            </a:lvl1pPr>
          </a:lstStyle>
          <a:p>
            <a:pPr algn="ctr">
              <a:defRPr/>
            </a:pPr>
            <a:r>
              <a:rPr lang="he-IL" sz="1000" dirty="0"/>
              <a:t>יש להחליף טקסט זה עם שם המודול</a:t>
            </a:r>
          </a:p>
        </p:txBody>
      </p:sp>
      <p:sp>
        <p:nvSpPr>
          <p:cNvPr id="3" name="מלבן 2"/>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6" name="מציין מיקום של מספר שקופית 5"/>
          <p:cNvSpPr>
            <a:spLocks noGrp="1"/>
          </p:cNvSpPr>
          <p:nvPr>
            <p:ph type="sldNum" sz="quarter" idx="11"/>
          </p:nvPr>
        </p:nvSpPr>
        <p:spPr/>
        <p:txBody>
          <a:bodyPr/>
          <a:lstStyle>
            <a:lvl1pPr marL="0" marR="0" indent="0" algn="l" defTabSz="914400" rtl="1" eaLnBrk="1" fontAlgn="auto" latinLnBrk="0" hangingPunct="1">
              <a:lnSpc>
                <a:spcPct val="100000"/>
              </a:lnSpc>
              <a:spcBef>
                <a:spcPts val="0"/>
              </a:spcBef>
              <a:spcAft>
                <a:spcPts val="0"/>
              </a:spcAft>
              <a:buClrTx/>
              <a:buSzTx/>
              <a:buFontTx/>
              <a:buNone/>
              <a:tabLst/>
              <a:defRPr/>
            </a:lvl1pPr>
          </a:lstStyle>
          <a:p>
            <a:pPr algn="ctr">
              <a:defRPr/>
            </a:pPr>
            <a:endParaRPr lang="he-IL" dirty="0"/>
          </a:p>
        </p:txBody>
      </p:sp>
      <p:pic>
        <p:nvPicPr>
          <p:cNvPr id="7" name="Picture 6" descr="http://www.kav-lahinuch.co.il/_uploads/imagesgallery/zzz(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964" y="25791"/>
            <a:ext cx="1746841" cy="76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5" name="מלבן 4"/>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מציין מיקום של מספר שקופית 5"/>
          <p:cNvSpPr>
            <a:spLocks noGrp="1"/>
          </p:cNvSpPr>
          <p:nvPr>
            <p:ph type="sldNum" sz="quarter" idx="11"/>
          </p:nvPr>
        </p:nvSpPr>
        <p:spPr/>
        <p:txBody>
          <a:bodyPr/>
          <a:lstStyle>
            <a:lvl1pPr>
              <a:defRPr/>
            </a:lvl1pPr>
          </a:lstStyle>
          <a:p>
            <a:pPr algn="ctr">
              <a:defRPr/>
            </a:pPr>
            <a:endParaRPr lang="he-IL" dirty="0"/>
          </a:p>
        </p:txBody>
      </p:sp>
      <p:sp>
        <p:nvSpPr>
          <p:cNvPr id="8"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5" name="מלבן 4"/>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מציין מיקום של מספר שקופית 5"/>
          <p:cNvSpPr>
            <a:spLocks noGrp="1"/>
          </p:cNvSpPr>
          <p:nvPr>
            <p:ph type="sldNum" sz="quarter" idx="11"/>
          </p:nvPr>
        </p:nvSpPr>
        <p:spPr/>
        <p:txBody>
          <a:bodyPr/>
          <a:lstStyle>
            <a:lvl1pPr>
              <a:defRPr/>
            </a:lvl1pPr>
          </a:lstStyle>
          <a:p>
            <a:pPr algn="ctr">
              <a:defRPr/>
            </a:pPr>
            <a:endParaRPr lang="he-IL" dirty="0"/>
          </a:p>
        </p:txBody>
      </p:sp>
      <p:sp>
        <p:nvSpPr>
          <p:cNvPr id="8" name="מציין מיקום של כותרת תחתונה 8"/>
          <p:cNvSpPr>
            <a:spLocks noGrp="1"/>
          </p:cNvSpPr>
          <p:nvPr>
            <p:ph type="ftr" sz="quarter" idx="12"/>
          </p:nvPr>
        </p:nvSpPr>
        <p:spPr/>
        <p:txBody>
          <a:bodyPr/>
          <a:lstStyle>
            <a:lvl1pPr>
              <a:defRPr>
                <a:solidFill>
                  <a:schemeClr val="tx1"/>
                </a:solidFill>
              </a:defRPr>
            </a:lvl1pPr>
          </a:lstStyle>
          <a:p>
            <a:pPr>
              <a:defRPr/>
            </a:pPr>
            <a:endParaRPr lang="he-I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1785938" y="25791"/>
            <a:ext cx="7328642" cy="7600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he-IL" dirty="0"/>
              <a:t>לחץ כדי לערוך סגנון כותרת של תבנית בסיס</a:t>
            </a:r>
          </a:p>
        </p:txBody>
      </p:sp>
      <p:sp>
        <p:nvSpPr>
          <p:cNvPr id="1027" name="מציין מיקום טקסט 2"/>
          <p:cNvSpPr>
            <a:spLocks noGrp="1"/>
          </p:cNvSpPr>
          <p:nvPr>
            <p:ph type="body" idx="1"/>
          </p:nvPr>
        </p:nvSpPr>
        <p:spPr bwMode="auto">
          <a:xfrm>
            <a:off x="457200" y="980728"/>
            <a:ext cx="8229600" cy="5145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fontAlgn="auto">
              <a:spcBef>
                <a:spcPts val="0"/>
              </a:spcBef>
              <a:spcAft>
                <a:spcPts val="0"/>
              </a:spcAft>
              <a:defRPr lang="he-IL" sz="1000" kern="1200" dirty="0" smtClean="0">
                <a:solidFill>
                  <a:schemeClr val="tx1"/>
                </a:solidFill>
                <a:latin typeface="Arial" pitchFamily="34" charset="0"/>
                <a:ea typeface="+mn-ea"/>
                <a:cs typeface="Arial" pitchFamily="34" charset="0"/>
              </a:defRPr>
            </a:lvl1pPr>
          </a:lstStyle>
          <a:p>
            <a:pPr algn="ctr">
              <a:defRPr/>
            </a:pPr>
            <a:endParaRPr lang="he-IL" dirty="0"/>
          </a:p>
        </p:txBody>
      </p:sp>
      <p:sp>
        <p:nvSpPr>
          <p:cNvPr id="7" name="מציין מיקום של כותרת תחתונה 8"/>
          <p:cNvSpPr>
            <a:spLocks noGrp="1"/>
          </p:cNvSpPr>
          <p:nvPr>
            <p:ph type="ftr" sz="quarter" idx="3"/>
          </p:nvPr>
        </p:nvSpPr>
        <p:spPr>
          <a:xfrm>
            <a:off x="3124200" y="6356350"/>
            <a:ext cx="2895600" cy="365125"/>
          </a:xfrm>
          <a:prstGeom prst="rect">
            <a:avLst/>
          </a:prstGeom>
        </p:spPr>
        <p:txBody>
          <a:bodyPr anchor="ctr" anchorCtr="1"/>
          <a:lstStyle>
            <a:lvl1pPr>
              <a:defRPr sz="1000" dirty="0">
                <a:solidFill>
                  <a:schemeClr val="tx1"/>
                </a:solidFill>
              </a:defRPr>
            </a:lvl1pPr>
          </a:lstStyle>
          <a:p>
            <a:pPr>
              <a:defRPr/>
            </a:pPr>
            <a:endParaRPr lang="he-IL" dirty="0"/>
          </a:p>
        </p:txBody>
      </p:sp>
      <p:sp>
        <p:nvSpPr>
          <p:cNvPr id="8" name="מלבן 7"/>
          <p:cNvSpPr/>
          <p:nvPr/>
        </p:nvSpPr>
        <p:spPr>
          <a:xfrm>
            <a:off x="8501063" y="6429375"/>
            <a:ext cx="341312" cy="246063"/>
          </a:xfrm>
          <a:prstGeom prst="rect">
            <a:avLst/>
          </a:prstGeom>
        </p:spPr>
        <p:txBody>
          <a:bodyPr wrap="none">
            <a:spAutoFit/>
          </a:bodyPr>
          <a:lstStyle/>
          <a:p>
            <a:pPr>
              <a:defRPr/>
            </a:pPr>
            <a:fld id="{A2C5E557-85EA-4C04-AF46-93B9A4140DE5}" type="slidenum">
              <a:rPr lang="he-IL" sz="1000" kern="1200">
                <a:solidFill>
                  <a:schemeClr val="tx1"/>
                </a:solidFill>
                <a:latin typeface="Arial" pitchFamily="34" charset="0"/>
                <a:ea typeface="+mn-ea"/>
                <a:cs typeface="Arial" pitchFamily="34" charset="0"/>
              </a:rPr>
              <a:pPr>
                <a:defRPr/>
              </a:pPr>
              <a:t>‹#›</a:t>
            </a:fld>
            <a:endParaRPr lang="he-IL" sz="1000" kern="1200" dirty="0">
              <a:solidFill>
                <a:schemeClr val="tx1"/>
              </a:solidFill>
              <a:latin typeface="Arial" pitchFamily="34" charset="0"/>
              <a:ea typeface="+mn-ea"/>
              <a:cs typeface="Arial" pitchFamily="34" charset="0"/>
            </a:endParaRPr>
          </a:p>
        </p:txBody>
      </p:sp>
      <p:pic>
        <p:nvPicPr>
          <p:cNvPr id="9" name="Picture 6" descr="http://www.kav-lahinuch.co.il/_uploads/imagesgallery/zzz(1).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7964" y="25791"/>
            <a:ext cx="1746841" cy="76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מלבן 9"/>
          <p:cNvSpPr/>
          <p:nvPr userDrawn="1"/>
        </p:nvSpPr>
        <p:spPr>
          <a:xfrm>
            <a:off x="1785938" y="0"/>
            <a:ext cx="7358062" cy="785813"/>
          </a:xfrm>
          <a:prstGeom prst="rect">
            <a:avLst/>
          </a:prstGeom>
          <a:gradFill>
            <a:gsLst>
              <a:gs pos="0">
                <a:schemeClr val="accent1">
                  <a:tint val="66000"/>
                  <a:satMod val="160000"/>
                </a:schemeClr>
              </a:gs>
              <a:gs pos="95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Tree>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hf hdr="0" ftr="0" dt="0"/>
  <p:txStyles>
    <p:titleStyle>
      <a:lvl1pPr algn="r" rtl="1" eaLnBrk="0" fontAlgn="base" hangingPunct="0">
        <a:spcBef>
          <a:spcPct val="0"/>
        </a:spcBef>
        <a:spcAft>
          <a:spcPct val="0"/>
        </a:spcAft>
        <a:defRPr sz="3200" kern="1200">
          <a:solidFill>
            <a:schemeClr val="tx1"/>
          </a:solidFill>
          <a:latin typeface="+mj-lt"/>
          <a:ea typeface="+mj-ea"/>
          <a:cs typeface="+mn-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3"/>
          <p:cNvSpPr txBox="1">
            <a:spLocks/>
          </p:cNvSpPr>
          <p:nvPr/>
        </p:nvSpPr>
        <p:spPr bwMode="auto">
          <a:xfrm>
            <a:off x="688032" y="3068960"/>
            <a:ext cx="77724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kern="1200">
                <a:solidFill>
                  <a:schemeClr val="tx1"/>
                </a:solidFill>
                <a:latin typeface="+mj-lt"/>
                <a:ea typeface="+mj-ea"/>
                <a:cs typeface="+mj-cs"/>
              </a:defRPr>
            </a:lvl1pPr>
            <a:lvl2pPr algn="ctr" rtl="1" eaLnBrk="0" fontAlgn="base" hangingPunct="0">
              <a:spcBef>
                <a:spcPct val="0"/>
              </a:spcBef>
              <a:spcAft>
                <a:spcPct val="0"/>
              </a:spcAft>
              <a:defRPr sz="4400">
                <a:solidFill>
                  <a:schemeClr val="tx1"/>
                </a:solidFill>
                <a:latin typeface="Calibri" pitchFamily="34" charset="0"/>
                <a:cs typeface="Times New Roman" pitchFamily="18" charset="0"/>
              </a:defRPr>
            </a:lvl2pPr>
            <a:lvl3pPr algn="ctr" rtl="1" eaLnBrk="0" fontAlgn="base" hangingPunct="0">
              <a:spcBef>
                <a:spcPct val="0"/>
              </a:spcBef>
              <a:spcAft>
                <a:spcPct val="0"/>
              </a:spcAft>
              <a:defRPr sz="4400">
                <a:solidFill>
                  <a:schemeClr val="tx1"/>
                </a:solidFill>
                <a:latin typeface="Calibri" pitchFamily="34" charset="0"/>
                <a:cs typeface="Times New Roman" pitchFamily="18" charset="0"/>
              </a:defRPr>
            </a:lvl3pPr>
            <a:lvl4pPr algn="ctr" rtl="1" eaLnBrk="0" fontAlgn="base" hangingPunct="0">
              <a:spcBef>
                <a:spcPct val="0"/>
              </a:spcBef>
              <a:spcAft>
                <a:spcPct val="0"/>
              </a:spcAft>
              <a:defRPr sz="4400">
                <a:solidFill>
                  <a:schemeClr val="tx1"/>
                </a:solidFill>
                <a:latin typeface="Calibri" pitchFamily="34" charset="0"/>
                <a:cs typeface="Times New Roman" pitchFamily="18" charset="0"/>
              </a:defRPr>
            </a:lvl4pPr>
            <a:lvl5pPr algn="ctr" rtl="1" eaLnBrk="0" fontAlgn="base" hangingPunct="0">
              <a:spcBef>
                <a:spcPct val="0"/>
              </a:spcBef>
              <a:spcAft>
                <a:spcPct val="0"/>
              </a:spcAft>
              <a:defRPr sz="4400">
                <a:solidFill>
                  <a:schemeClr val="tx1"/>
                </a:solidFill>
                <a:latin typeface="Calibri" pitchFamily="34" charset="0"/>
                <a:cs typeface="Times New Roman" pitchFamily="18" charset="0"/>
              </a:defRPr>
            </a:lvl5pPr>
            <a:lvl6pPr marL="457200" algn="ctr" rtl="1" fontAlgn="base">
              <a:spcBef>
                <a:spcPct val="0"/>
              </a:spcBef>
              <a:spcAft>
                <a:spcPct val="0"/>
              </a:spcAft>
              <a:defRPr sz="4400">
                <a:solidFill>
                  <a:schemeClr val="tx1"/>
                </a:solidFill>
                <a:latin typeface="Calibri" pitchFamily="34" charset="0"/>
                <a:cs typeface="Times New Roman" pitchFamily="18" charset="0"/>
              </a:defRPr>
            </a:lvl6pPr>
            <a:lvl7pPr marL="914400" algn="ctr" rtl="1" fontAlgn="base">
              <a:spcBef>
                <a:spcPct val="0"/>
              </a:spcBef>
              <a:spcAft>
                <a:spcPct val="0"/>
              </a:spcAft>
              <a:defRPr sz="4400">
                <a:solidFill>
                  <a:schemeClr val="tx1"/>
                </a:solidFill>
                <a:latin typeface="Calibri" pitchFamily="34" charset="0"/>
                <a:cs typeface="Times New Roman" pitchFamily="18" charset="0"/>
              </a:defRPr>
            </a:lvl7pPr>
            <a:lvl8pPr marL="1371600" algn="ctr" rtl="1" fontAlgn="base">
              <a:spcBef>
                <a:spcPct val="0"/>
              </a:spcBef>
              <a:spcAft>
                <a:spcPct val="0"/>
              </a:spcAft>
              <a:defRPr sz="4400">
                <a:solidFill>
                  <a:schemeClr val="tx1"/>
                </a:solidFill>
                <a:latin typeface="Calibri" pitchFamily="34" charset="0"/>
                <a:cs typeface="Times New Roman" pitchFamily="18" charset="0"/>
              </a:defRPr>
            </a:lvl8pPr>
            <a:lvl9pPr marL="1828800" algn="ctr" rtl="1" fontAlgn="base">
              <a:spcBef>
                <a:spcPct val="0"/>
              </a:spcBef>
              <a:spcAft>
                <a:spcPct val="0"/>
              </a:spcAft>
              <a:defRPr sz="4400">
                <a:solidFill>
                  <a:schemeClr val="tx1"/>
                </a:solidFill>
                <a:latin typeface="Calibri" pitchFamily="34" charset="0"/>
                <a:cs typeface="Times New Roman" pitchFamily="18" charset="0"/>
              </a:defRPr>
            </a:lvl9pPr>
          </a:lstStyle>
          <a:p>
            <a:pPr eaLnBrk="1" hangingPunct="1"/>
            <a:r>
              <a:rPr lang="he-IL" sz="3200" b="1" dirty="0">
                <a:cs typeface="+mn-cs"/>
              </a:rPr>
              <a:t>קורס ניתוח ויישום מערכות מידע</a:t>
            </a:r>
            <a:br>
              <a:rPr lang="he-IL" sz="3200" b="1" dirty="0">
                <a:cs typeface="+mn-cs"/>
              </a:rPr>
            </a:br>
            <a:r>
              <a:rPr lang="he-IL" sz="3200" b="1" dirty="0">
                <a:cs typeface="+mn-cs"/>
              </a:rPr>
              <a:t>התמחות בטכנולוגיות האינטרנט</a:t>
            </a:r>
            <a:endParaRPr lang="he-IL" sz="3200" dirty="0">
              <a:cs typeface="+mn-cs"/>
            </a:endParaRPr>
          </a:p>
        </p:txBody>
      </p:sp>
      <p:sp>
        <p:nvSpPr>
          <p:cNvPr id="6" name="כותרת משנה 4"/>
          <p:cNvSpPr txBox="1">
            <a:spLocks/>
          </p:cNvSpPr>
          <p:nvPr/>
        </p:nvSpPr>
        <p:spPr>
          <a:xfrm>
            <a:off x="1322388" y="4292924"/>
            <a:ext cx="6400800" cy="1752600"/>
          </a:xfrm>
          <a:prstGeom prst="rect">
            <a:avLst/>
          </a:prstGeom>
        </p:spPr>
        <p:txBody>
          <a:bodyPr/>
          <a:lstStyle>
            <a:lvl1pPr marL="342900" indent="-342900" algn="r" rtl="1"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he-IL" sz="2800" b="1" dirty="0"/>
              <a:t>אב טיפוס לפרויקט</a:t>
            </a:r>
          </a:p>
          <a:p>
            <a:pPr algn="ctr" eaLnBrk="1" hangingPunct="1"/>
            <a:endParaRPr lang="he-IL" sz="2000" dirty="0"/>
          </a:p>
        </p:txBody>
      </p:sp>
      <p:pic>
        <p:nvPicPr>
          <p:cNvPr id="7" name="Picture 6" descr="http://www.kav-lahinuch.co.il/_uploads/imagesgallery/zzz(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800696"/>
            <a:ext cx="3889374" cy="16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מציין מיקום של מספר שקופית 2"/>
          <p:cNvSpPr>
            <a:spLocks noGrp="1"/>
          </p:cNvSpPr>
          <p:nvPr>
            <p:ph type="sldNum" sz="quarter" idx="11"/>
          </p:nvPr>
        </p:nvSpPr>
        <p:spPr/>
        <p:txBody>
          <a:bodyPr/>
          <a:lstStyle/>
          <a:p>
            <a:pPr>
              <a:defRPr/>
            </a:pP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אב-טיפוס</a:t>
            </a:r>
          </a:p>
        </p:txBody>
      </p:sp>
      <p:sp>
        <p:nvSpPr>
          <p:cNvPr id="3" name="מציין מיקום תוכן 2"/>
          <p:cNvSpPr>
            <a:spLocks noGrp="1"/>
          </p:cNvSpPr>
          <p:nvPr>
            <p:ph idx="1"/>
          </p:nvPr>
        </p:nvSpPr>
        <p:spPr/>
        <p:txBody>
          <a:bodyPr/>
          <a:lstStyle/>
          <a:p>
            <a:r>
              <a:rPr lang="he-IL" dirty="0"/>
              <a:t>אב הטיפוס צריך להדגים מימוש של מסמך האפיון בהיבטים של ממשק משתמש, ניהול נתונים, ועיבוד נתונים</a:t>
            </a:r>
          </a:p>
          <a:p>
            <a:r>
              <a:rPr lang="he-IL" dirty="0"/>
              <a:t>המערכת המוצגת צריכה להתבסס על הטכנולוגיות שנלמדו בקורס, ובכללן ניהול נתונים ב-</a:t>
            </a:r>
            <a:r>
              <a:rPr lang="en-US" dirty="0"/>
              <a:t>SQL Server</a:t>
            </a:r>
            <a:r>
              <a:rPr lang="he-IL" dirty="0"/>
              <a:t>, שימוש בטכנולוגיות אינטרנט שונות לצד השרת והלקוח, תכנות בסביבת </a:t>
            </a:r>
            <a:r>
              <a:rPr lang="en-US" dirty="0" err="1"/>
              <a:t>Dot.Net</a:t>
            </a:r>
            <a:r>
              <a:rPr lang="he-IL" dirty="0"/>
              <a:t> וכלים נוספים</a:t>
            </a:r>
          </a:p>
          <a:p>
            <a:endParaRPr lang="he-IL" dirty="0"/>
          </a:p>
        </p:txBody>
      </p:sp>
      <p:pic>
        <p:nvPicPr>
          <p:cNvPr id="6" name="תמונה 5"/>
          <p:cNvPicPr>
            <a:picLocks noChangeAspect="1"/>
          </p:cNvPicPr>
          <p:nvPr/>
        </p:nvPicPr>
        <p:blipFill>
          <a:blip r:embed="rId2"/>
          <a:stretch>
            <a:fillRect/>
          </a:stretch>
        </p:blipFill>
        <p:spPr>
          <a:xfrm>
            <a:off x="251520" y="5411341"/>
            <a:ext cx="2533867" cy="1127571"/>
          </a:xfrm>
          <a:prstGeom prst="rect">
            <a:avLst/>
          </a:prstGeom>
        </p:spPr>
      </p:pic>
    </p:spTree>
    <p:extLst>
      <p:ext uri="{BB962C8B-B14F-4D97-AF65-F5344CB8AC3E}">
        <p14:creationId xmlns:p14="http://schemas.microsoft.com/office/powerpoint/2010/main" val="36886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אב-טיפוס</a:t>
            </a:r>
          </a:p>
        </p:txBody>
      </p:sp>
      <p:sp>
        <p:nvSpPr>
          <p:cNvPr id="3" name="מציין מיקום תוכן 2"/>
          <p:cNvSpPr>
            <a:spLocks noGrp="1"/>
          </p:cNvSpPr>
          <p:nvPr>
            <p:ph idx="1"/>
          </p:nvPr>
        </p:nvSpPr>
        <p:spPr/>
        <p:txBody>
          <a:bodyPr/>
          <a:lstStyle/>
          <a:p>
            <a:r>
              <a:rPr lang="he-IL" sz="2800" dirty="0"/>
              <a:t>דרישות מינימום למימוש (ציון עובר):</a:t>
            </a:r>
          </a:p>
          <a:p>
            <a:pPr lvl="1"/>
            <a:r>
              <a:rPr lang="he-IL" sz="2400" dirty="0"/>
              <a:t>מודל מלא של בסיס הנתונים על סמך האפיון</a:t>
            </a:r>
          </a:p>
          <a:p>
            <a:pPr lvl="1"/>
            <a:r>
              <a:rPr lang="he-IL" sz="2400" dirty="0"/>
              <a:t>ממשק משתמש מלא ומפורט (ברמת </a:t>
            </a:r>
            <a:r>
              <a:rPr lang="en-US" sz="2400" dirty="0"/>
              <a:t>prototype</a:t>
            </a:r>
            <a:r>
              <a:rPr lang="he-IL" sz="2400" dirty="0"/>
              <a:t>) הכולל תפריטים, כפתורי הפעלה, ודף כניסה למערכת</a:t>
            </a:r>
          </a:p>
          <a:p>
            <a:pPr lvl="1"/>
            <a:r>
              <a:rPr lang="he-IL" sz="2400" dirty="0"/>
              <a:t>לפחות 3 טפסים של קלט נתונים מהמשתמש כולל בדיקות תקינות, בחירה מרשימה, ועדכון/מחיקה של נתונים קיימים</a:t>
            </a:r>
          </a:p>
          <a:p>
            <a:pPr lvl="1"/>
            <a:r>
              <a:rPr lang="he-IL" sz="2400" dirty="0"/>
              <a:t>לפחות 2 דו"חות בעלי ערך למשתמשים, כולל נתונים וסיכומים </a:t>
            </a:r>
          </a:p>
          <a:p>
            <a:pPr lvl="1"/>
            <a:r>
              <a:rPr lang="he-IL" sz="2400" dirty="0"/>
              <a:t>דף המתאר את הפרויקט בתמצית (לקוח, יעדים וכד') </a:t>
            </a:r>
          </a:p>
          <a:p>
            <a:r>
              <a:rPr lang="he-IL" sz="2800" dirty="0"/>
              <a:t>דרישות מקסימום</a:t>
            </a:r>
          </a:p>
          <a:p>
            <a:pPr lvl="1"/>
            <a:r>
              <a:rPr lang="he-IL" sz="2400" dirty="0"/>
              <a:t>אין. אפשר לממש את כל המערכת, והציון בהתאם!</a:t>
            </a:r>
          </a:p>
          <a:p>
            <a:pPr marL="0" indent="0">
              <a:buNone/>
            </a:pPr>
            <a:endParaRPr lang="he-IL" sz="2800" dirty="0"/>
          </a:p>
          <a:p>
            <a:endParaRPr lang="he-IL" sz="2800" dirty="0"/>
          </a:p>
        </p:txBody>
      </p:sp>
      <p:pic>
        <p:nvPicPr>
          <p:cNvPr id="6" name="תמונה 5"/>
          <p:cNvPicPr>
            <a:picLocks noChangeAspect="1"/>
          </p:cNvPicPr>
          <p:nvPr/>
        </p:nvPicPr>
        <p:blipFill>
          <a:blip r:embed="rId2"/>
          <a:stretch>
            <a:fillRect/>
          </a:stretch>
        </p:blipFill>
        <p:spPr>
          <a:xfrm>
            <a:off x="251520" y="5411341"/>
            <a:ext cx="2533867" cy="1127571"/>
          </a:xfrm>
          <a:prstGeom prst="rect">
            <a:avLst/>
          </a:prstGeom>
        </p:spPr>
      </p:pic>
    </p:spTree>
    <p:extLst>
      <p:ext uri="{BB962C8B-B14F-4D97-AF65-F5344CB8AC3E}">
        <p14:creationId xmlns:p14="http://schemas.microsoft.com/office/powerpoint/2010/main" val="164201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סרטון</a:t>
            </a:r>
          </a:p>
        </p:txBody>
      </p:sp>
      <p:sp>
        <p:nvSpPr>
          <p:cNvPr id="3" name="מציין מיקום תוכן 2"/>
          <p:cNvSpPr>
            <a:spLocks noGrp="1"/>
          </p:cNvSpPr>
          <p:nvPr>
            <p:ph idx="1"/>
          </p:nvPr>
        </p:nvSpPr>
        <p:spPr>
          <a:xfrm>
            <a:off x="251520" y="980728"/>
            <a:ext cx="8435280" cy="5145435"/>
          </a:xfrm>
        </p:spPr>
        <p:txBody>
          <a:bodyPr/>
          <a:lstStyle/>
          <a:p>
            <a:r>
              <a:rPr lang="he-IL" sz="2800" dirty="0"/>
              <a:t>עליכם לבנות סרטון בו יוצג אב-הטיפוס של המערכת שבניתם. מומלץ להשקיע בסרטון כך שיציג את עיקרי המערכת בצורה שיווקית ומעניינת. לצורך הפקת הסרטון אפשר להשתמש בכל תוכנת עריכה המאפשרת גם </a:t>
            </a:r>
            <a:r>
              <a:rPr lang="en-US" sz="2800" dirty="0"/>
              <a:t>video/screen capture</a:t>
            </a:r>
            <a:r>
              <a:rPr lang="he-IL" sz="2800" dirty="0"/>
              <a:t> ומשתמשת בפורמט וידאו סטנדרטי</a:t>
            </a:r>
          </a:p>
          <a:p>
            <a:r>
              <a:rPr lang="he-IL" sz="2800" dirty="0"/>
              <a:t>נסו לבנות תרחיש הצגה מעניין דרכו תוכלו להציג את מרכיבי המערכת, ונסו להימנע מהצגה לקונית של מסכים ותפריטים. מלאו את המערכת בנתונים כדי שלא תיראה ריקה, וגם כדי שלא תיאלצו "לבזבז" את זמן הסרטון על הקלדה מייגעת של נתונים רבים. אין צורך להציג כל מרכיב וכל בדיקת תקינות וכדאי למקד את המאמץ בהצגת הרכיבים המרכזיים והחשובים ביותר של המערכת  </a:t>
            </a:r>
            <a:endParaRPr lang="en-US" sz="2800" dirty="0"/>
          </a:p>
          <a:p>
            <a:endParaRPr lang="en-US" sz="2800" dirty="0"/>
          </a:p>
          <a:p>
            <a:endParaRPr lang="he-IL" sz="2800" dirty="0"/>
          </a:p>
        </p:txBody>
      </p:sp>
      <p:sp>
        <p:nvSpPr>
          <p:cNvPr id="4" name="מציין מיקום של מספר שקופית 3"/>
          <p:cNvSpPr>
            <a:spLocks noGrp="1"/>
          </p:cNvSpPr>
          <p:nvPr>
            <p:ph type="sldNum" sz="quarter" idx="11"/>
          </p:nvPr>
        </p:nvSpPr>
        <p:spPr/>
        <p:txBody>
          <a:bodyPr/>
          <a:lstStyle/>
          <a:p>
            <a:pPr algn="ctr"/>
            <a:endParaRPr lang="he-IL" dirty="0"/>
          </a:p>
        </p:txBody>
      </p:sp>
    </p:spTree>
    <p:extLst>
      <p:ext uri="{BB962C8B-B14F-4D97-AF65-F5344CB8AC3E}">
        <p14:creationId xmlns:p14="http://schemas.microsoft.com/office/powerpoint/2010/main" val="363145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מפגש הצגת פרויקטים</a:t>
            </a:r>
          </a:p>
        </p:txBody>
      </p:sp>
      <p:sp>
        <p:nvSpPr>
          <p:cNvPr id="3" name="מציין מיקום תוכן 2"/>
          <p:cNvSpPr>
            <a:spLocks noGrp="1"/>
          </p:cNvSpPr>
          <p:nvPr>
            <p:ph idx="1"/>
          </p:nvPr>
        </p:nvSpPr>
        <p:spPr/>
        <p:txBody>
          <a:bodyPr/>
          <a:lstStyle/>
          <a:p>
            <a:r>
              <a:rPr lang="he-IL" dirty="0">
                <a:cs typeface="Arial" pitchFamily="34" charset="0"/>
              </a:rPr>
              <a:t>הצגת אב-טיפוס (המשך)</a:t>
            </a:r>
          </a:p>
          <a:p>
            <a:pPr lvl="1"/>
            <a:r>
              <a:rPr lang="he-IL" dirty="0"/>
              <a:t>עיקר הצגת אב הטיפוס צריכה להתמקד בתהליכים המרכזיים של קלט (טפסים), עיבוד, ופלט (דו"חות) לפי התהליך העסקי שהגדרתם!</a:t>
            </a:r>
          </a:p>
        </p:txBody>
      </p:sp>
      <p:pic>
        <p:nvPicPr>
          <p:cNvPr id="6" name="Picture 2" descr="תוצאת תמונה עבור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929126"/>
            <a:ext cx="2664296" cy="166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7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אב-טיפוס </a:t>
            </a:r>
            <a:r>
              <a:rPr lang="en-US" dirty="0"/>
              <a:t>vs.</a:t>
            </a:r>
            <a:r>
              <a:rPr lang="he-IL" dirty="0"/>
              <a:t> מערכת</a:t>
            </a:r>
          </a:p>
        </p:txBody>
      </p:sp>
      <p:sp>
        <p:nvSpPr>
          <p:cNvPr id="3" name="מציין מיקום תוכן 2"/>
          <p:cNvSpPr>
            <a:spLocks noGrp="1"/>
          </p:cNvSpPr>
          <p:nvPr>
            <p:ph idx="1"/>
          </p:nvPr>
        </p:nvSpPr>
        <p:spPr/>
        <p:txBody>
          <a:bodyPr>
            <a:normAutofit/>
          </a:bodyPr>
          <a:lstStyle/>
          <a:p>
            <a:r>
              <a:rPr lang="he-IL" dirty="0"/>
              <a:t>זכרו שהמערכת שאתם מציגים אינה אמורה בהכרח להיות המערכת שתיושם</a:t>
            </a:r>
          </a:p>
          <a:p>
            <a:r>
              <a:rPr lang="he-IL" dirty="0"/>
              <a:t>סביר יותר שזו מערכת להדגמה בלבד, שתשמש את הלקוח כ-</a:t>
            </a:r>
            <a:r>
              <a:rPr lang="en-US" dirty="0"/>
              <a:t>Demo</a:t>
            </a:r>
            <a:r>
              <a:rPr lang="he-IL" dirty="0"/>
              <a:t> מול הספק התעשייתי שייבחר לממש את המערכת המלאה לפיכך אינכם חייבים לממש את כל הדרישות</a:t>
            </a:r>
          </a:p>
        </p:txBody>
      </p:sp>
      <p:pic>
        <p:nvPicPr>
          <p:cNvPr id="4098" name="Picture 2" descr="http://www.intranetconnections.com/wp-content/uploads/2013/02/demo_icon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581128"/>
            <a:ext cx="1953343" cy="184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2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ציון אב-הטיפוס (25%)</a:t>
            </a:r>
          </a:p>
        </p:txBody>
      </p:sp>
      <p:sp>
        <p:nvSpPr>
          <p:cNvPr id="3" name="מציין מיקום תוכן 2"/>
          <p:cNvSpPr>
            <a:spLocks noGrp="1"/>
          </p:cNvSpPr>
          <p:nvPr>
            <p:ph idx="1"/>
          </p:nvPr>
        </p:nvSpPr>
        <p:spPr/>
        <p:txBody>
          <a:bodyPr/>
          <a:lstStyle/>
          <a:p>
            <a:r>
              <a:rPr lang="he-IL" dirty="0"/>
              <a:t>הציון ניתן בהתאם לקריטריונים הבאים:</a:t>
            </a:r>
          </a:p>
          <a:p>
            <a:pPr lvl="1"/>
            <a:r>
              <a:rPr lang="he-IL" dirty="0"/>
              <a:t>היקף השימוש שנעשה במגוון טכנולוגיות שנלמדו בקורס</a:t>
            </a:r>
          </a:p>
          <a:p>
            <a:pPr lvl="1"/>
            <a:r>
              <a:rPr lang="he-IL" dirty="0"/>
              <a:t>היקף אב הטיפוס מבחינת מימוש טפסי קלט, דו"חות, ועיבוד נתונים</a:t>
            </a:r>
          </a:p>
          <a:p>
            <a:pPr lvl="1"/>
            <a:r>
              <a:rPr lang="he-IL" dirty="0"/>
              <a:t>איכות ממשק המשתמש (שימושיות, אסתטיקה)</a:t>
            </a:r>
          </a:p>
          <a:p>
            <a:pPr lvl="1"/>
            <a:r>
              <a:rPr lang="he-IL" dirty="0"/>
              <a:t>מימוש מקצה לקצה (ממשק משתמש, בדיקה ועיבוד, שמירה ואחזור נתונים מבסיס הנתונים)</a:t>
            </a:r>
          </a:p>
          <a:p>
            <a:pPr lvl="1"/>
            <a:r>
              <a:rPr lang="he-IL" dirty="0"/>
              <a:t>איכות הסרטון</a:t>
            </a:r>
          </a:p>
          <a:p>
            <a:pPr marL="457200" lvl="1" indent="0">
              <a:buNone/>
            </a:pPr>
            <a:endParaRPr lang="he-IL" dirty="0"/>
          </a:p>
        </p:txBody>
      </p:sp>
      <p:pic>
        <p:nvPicPr>
          <p:cNvPr id="5" name="Picture 2" descr="תוצאת תמונה עבור ‪gra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094065"/>
            <a:ext cx="1944931" cy="103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6761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37901</TotalTime>
  <Words>380</Words>
  <Application>Microsoft Office PowerPoint</Application>
  <PresentationFormat>‫הצגה על המסך (4:3)</PresentationFormat>
  <Paragraphs>30</Paragraphs>
  <Slides>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7</vt:i4>
      </vt:variant>
    </vt:vector>
  </HeadingPairs>
  <TitlesOfParts>
    <vt:vector size="11" baseType="lpstr">
      <vt:lpstr>Arial</vt:lpstr>
      <vt:lpstr>Calibri</vt:lpstr>
      <vt:lpstr>Times New Roman</vt:lpstr>
      <vt:lpstr>ערכת נושא Office</vt:lpstr>
      <vt:lpstr>מצגת של PowerPoint‏</vt:lpstr>
      <vt:lpstr>אב-טיפוס</vt:lpstr>
      <vt:lpstr>אב-טיפוס</vt:lpstr>
      <vt:lpstr>סרטון</vt:lpstr>
      <vt:lpstr>מפגש הצגת פרויקטים</vt:lpstr>
      <vt:lpstr>אב-טיפוס vs. מערכת</vt:lpstr>
      <vt:lpstr>ציון אב-הטיפוס (25%)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AY</dc:creator>
  <cp:lastModifiedBy>Yosi Wiesel</cp:lastModifiedBy>
  <cp:revision>1259</cp:revision>
  <cp:lastPrinted>2015-12-28T21:47:12Z</cp:lastPrinted>
  <dcterms:created xsi:type="dcterms:W3CDTF">2007-11-23T04:40:26Z</dcterms:created>
  <dcterms:modified xsi:type="dcterms:W3CDTF">2017-12-03T19:48:04Z</dcterms:modified>
</cp:coreProperties>
</file>