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7" r:id="rId3"/>
    <p:sldId id="262" r:id="rId4"/>
    <p:sldId id="258" r:id="rId5"/>
    <p:sldId id="259" r:id="rId6"/>
    <p:sldId id="264" r:id="rId7"/>
    <p:sldId id="266" r:id="rId8"/>
    <p:sldId id="269" r:id="rId9"/>
    <p:sldId id="270" r:id="rId10"/>
    <p:sldId id="273" r:id="rId11"/>
    <p:sldId id="274" r:id="rId12"/>
    <p:sldId id="275"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79D6E7-1499-41AA-9BB1-1F75ED3A8A02}" type="datetimeFigureOut">
              <a:rPr lang="he-IL" smtClean="0"/>
              <a:t>ט"ז/שבט/תשע"ח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2934579-B43B-45A7-BDCF-D0497CF63100}" type="slidenum">
              <a:rPr lang="he-IL" smtClean="0"/>
              <a:t>‹#›</a:t>
            </a:fld>
            <a:endParaRPr lang="he-IL"/>
          </a:p>
        </p:txBody>
      </p:sp>
    </p:spTree>
    <p:extLst>
      <p:ext uri="{BB962C8B-B14F-4D97-AF65-F5344CB8AC3E}">
        <p14:creationId xmlns:p14="http://schemas.microsoft.com/office/powerpoint/2010/main" val="79901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973E6AC-E112-49B7-B958-EFDDF8A46471}"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FADE7DC-43D5-4DC1-AC74-FFF97E78EB8D}"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622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07DEBB-4CBF-47A4-913F-86A17AFEB23B}"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324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6A8EAE-C9D5-40A6-AFC3-E9515FA3E8E6}"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5539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568CDC3-525C-43DE-B2A4-69DEF46017CB}" type="datetime1">
              <a:rPr lang="en-US" smtClean="0"/>
              <a:t>2/1/2018</a:t>
            </a:fld>
            <a:endParaRPr lang="en-US"/>
          </a:p>
        </p:txBody>
      </p:sp>
      <p:sp>
        <p:nvSpPr>
          <p:cNvPr id="5" name="Footer Placeholder 4"/>
          <p:cNvSpPr>
            <a:spLocks noGrp="1"/>
          </p:cNvSpPr>
          <p:nvPr>
            <p:ph type="ftr" sz="quarter" idx="11"/>
          </p:nvPr>
        </p:nvSpPr>
        <p:spPr/>
        <p:txBody>
          <a:bodyPr/>
          <a:lstStyle/>
          <a:p>
            <a:r>
              <a:rPr lang="he-IL"/>
              <a:t>מורן שמש, ערן וידר, רפאל אדם</a:t>
            </a:r>
            <a:endParaRPr lang="en-US"/>
          </a:p>
        </p:txBody>
      </p:sp>
      <p:sp>
        <p:nvSpPr>
          <p:cNvPr id="6" name="Slide Number Placeholder 5"/>
          <p:cNvSpPr>
            <a:spLocks noGrp="1"/>
          </p:cNvSpPr>
          <p:nvPr>
            <p:ph type="sldNum" sz="quarter" idx="12"/>
          </p:nvPr>
        </p:nvSpPr>
        <p:spPr/>
        <p:txBody>
          <a:bodyPr/>
          <a:lstStyle/>
          <a:p>
            <a:fld id="{E0CC35EF-C570-4ACB-AA80-617C749F8D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C55898F-FB0F-4C3F-82C3-B3284AA923FF}" type="datetime1">
              <a:rPr lang="en-US" smtClean="0"/>
              <a:t>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157463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86CC0F6-4505-49DE-B36B-23C2D1915F58}" type="datetime1">
              <a:rPr lang="en-US" smtClean="0"/>
              <a:t>2/1/2018</a:t>
            </a:fld>
            <a:endParaRPr lang="en-US"/>
          </a:p>
        </p:txBody>
      </p:sp>
      <p:sp>
        <p:nvSpPr>
          <p:cNvPr id="8" name="Footer Placeholder 7"/>
          <p:cNvSpPr>
            <a:spLocks noGrp="1"/>
          </p:cNvSpPr>
          <p:nvPr>
            <p:ph type="ftr" sz="quarter" idx="11"/>
          </p:nvPr>
        </p:nvSpPr>
        <p:spPr/>
        <p:txBody>
          <a:body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4638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6C6767B-1D5F-41E8-929A-9ABB9842B834}" type="datetime1">
              <a:rPr lang="en-US" smtClean="0"/>
              <a:t>2/1/2018</a:t>
            </a:fld>
            <a:endParaRPr lang="en-US"/>
          </a:p>
        </p:txBody>
      </p:sp>
      <p:sp>
        <p:nvSpPr>
          <p:cNvPr id="4" name="Footer Placeholder 3"/>
          <p:cNvSpPr>
            <a:spLocks noGrp="1"/>
          </p:cNvSpPr>
          <p:nvPr>
            <p:ph type="ftr" sz="quarter" idx="11"/>
          </p:nvPr>
        </p:nvSpPr>
        <p:spPr/>
        <p:txBody>
          <a:bodyPr/>
          <a:lstStyle/>
          <a:p>
            <a:r>
              <a:rPr lang="he-IL"/>
              <a:t>מורן שמש, ערן וידר, רפאל אדם</a:t>
            </a:r>
            <a:endParaRPr lang="en-US"/>
          </a:p>
        </p:txBody>
      </p:sp>
      <p:sp>
        <p:nvSpPr>
          <p:cNvPr id="5" name="Slide Number Placeholder 4"/>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22056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BF31FF-A15F-4A18-A815-5CDB7B471984}" type="datetime1">
              <a:rPr lang="en-US" smtClean="0"/>
              <a:t>2/1/2018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he-IL"/>
              <a:t>מורן שמש, ערן וידר, רפאל אדם</a:t>
            </a:r>
            <a:endParaRPr lang="en-US"/>
          </a:p>
        </p:txBody>
      </p:sp>
      <p:sp>
        <p:nvSpPr>
          <p:cNvPr id="9" name="Slide Number Placeholder 8"/>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85780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4F428B-24B1-41CA-8379-49449A33C864}" type="datetime1">
              <a:rPr lang="en-US" smtClean="0"/>
              <a:t>2/1/2018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CC35EF-C570-4ACB-AA80-617C749F8D2A}" type="slidenum">
              <a:rPr lang="en-US" smtClean="0"/>
              <a:t>‹#›</a:t>
            </a:fld>
            <a:endParaRPr lang="en-US"/>
          </a:p>
        </p:txBody>
      </p:sp>
    </p:spTree>
    <p:extLst>
      <p:ext uri="{BB962C8B-B14F-4D97-AF65-F5344CB8AC3E}">
        <p14:creationId xmlns:p14="http://schemas.microsoft.com/office/powerpoint/2010/main" val="32385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9893281-502A-4FFE-96FB-BDEBED902033}" type="datetime1">
              <a:rPr lang="en-US" smtClean="0"/>
              <a:t>2/1/2018</a:t>
            </a:fld>
            <a:endParaRPr lang="en-US"/>
          </a:p>
        </p:txBody>
      </p:sp>
      <p:sp>
        <p:nvSpPr>
          <p:cNvPr id="6" name="Footer Placeholder 5"/>
          <p:cNvSpPr>
            <a:spLocks noGrp="1"/>
          </p:cNvSpPr>
          <p:nvPr>
            <p:ph type="ftr" sz="quarter" idx="11"/>
          </p:nvPr>
        </p:nvSpPr>
        <p:spPr/>
        <p:txBody>
          <a:bodyPr/>
          <a:lstStyle/>
          <a:p>
            <a:r>
              <a:rPr lang="he-IL"/>
              <a:t>מורן שמש, ערן וידר, רפאל אדם</a:t>
            </a:r>
            <a:endParaRPr lang="en-US"/>
          </a:p>
        </p:txBody>
      </p:sp>
      <p:sp>
        <p:nvSpPr>
          <p:cNvPr id="7" name="Slide Number Placeholder 6"/>
          <p:cNvSpPr>
            <a:spLocks noGrp="1"/>
          </p:cNvSpPr>
          <p:nvPr>
            <p:ph type="sldNum" sz="quarter" idx="12"/>
          </p:nvPr>
        </p:nvSpPr>
        <p:spPr/>
        <p:txBody>
          <a:bodyPr/>
          <a:lstStyle/>
          <a:p>
            <a:fld id="{E0CC35EF-C570-4ACB-AA80-617C749F8D2A}" type="slidenum">
              <a:rPr lang="en-US" smtClean="0"/>
              <a:t>‹#›</a:t>
            </a:fld>
            <a:endParaRPr lang="en-US"/>
          </a:p>
        </p:txBody>
      </p:sp>
    </p:spTree>
    <p:extLst>
      <p:ext uri="{BB962C8B-B14F-4D97-AF65-F5344CB8AC3E}">
        <p14:creationId xmlns:p14="http://schemas.microsoft.com/office/powerpoint/2010/main" val="36996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E90B19-71FB-4F76-9D52-E520FF701ACD}" type="datetime1">
              <a:rPr lang="en-US" smtClean="0"/>
              <a:t>2/1/2018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he-IL"/>
              <a:t>מורן שמש, ערן וידר, רפאל אדם</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CC35EF-C570-4ACB-AA80-617C749F8D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61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78">
            <a:extLst>
              <a:ext uri="{FF2B5EF4-FFF2-40B4-BE49-F238E27FC236}">
                <a16:creationId xmlns:a16="http://schemas.microsoft.com/office/drawing/2014/main" id="{D6FAF975-1367-4293-98C9-248E3647BB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61" name="Rectangle 80">
            <a:extLst>
              <a:ext uri="{FF2B5EF4-FFF2-40B4-BE49-F238E27FC236}">
                <a16:creationId xmlns:a16="http://schemas.microsoft.com/office/drawing/2014/main" id="{D5273937-A934-4F7E-BE50-CF84EBD03D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62" name="Straight Connector 82">
            <a:extLst>
              <a:ext uri="{FF2B5EF4-FFF2-40B4-BE49-F238E27FC236}">
                <a16:creationId xmlns:a16="http://schemas.microsoft.com/office/drawing/2014/main" id="{C9F37729-2B15-4BFC-AF55-DA4D725E765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37543" y="4343400"/>
            <a:ext cx="5029200"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תמונה קשורה"/>
          <p:cNvPicPr>
            <a:picLocks noChangeAspect="1" noChangeArrowheads="1"/>
          </p:cNvPicPr>
          <p:nvPr/>
        </p:nvPicPr>
        <p:blipFill rotWithShape="1">
          <a:blip r:embed="rId2">
            <a:extLst>
              <a:ext uri="{28A0092B-C50C-407E-A947-70E740481C1C}">
                <a14:useLocalDpi xmlns:a14="http://schemas.microsoft.com/office/drawing/2010/main" val="0"/>
              </a:ext>
            </a:extLst>
          </a:blip>
          <a:srcRect t="9701" b="33299"/>
          <a:stretch/>
        </p:blipFill>
        <p:spPr bwMode="auto">
          <a:xfrm>
            <a:off x="-1" y="-1"/>
            <a:ext cx="5294376" cy="2286000"/>
          </a:xfrm>
          <a:prstGeom prst="rect">
            <a:avLst/>
          </a:prstGeom>
          <a:solidFill>
            <a:srgbClr val="FFFFFF">
              <a:shade val="85000"/>
            </a:srgbClr>
          </a:solidFill>
          <a:extLst/>
        </p:spPr>
      </p:pic>
      <p:pic>
        <p:nvPicPr>
          <p:cNvPr id="2058" name="Picture 10" descr="תמונה קשורה"/>
          <p:cNvPicPr>
            <a:picLocks noChangeAspect="1" noChangeArrowheads="1"/>
          </p:cNvPicPr>
          <p:nvPr/>
        </p:nvPicPr>
        <p:blipFill rotWithShape="1">
          <a:blip r:embed="rId3">
            <a:extLst>
              <a:ext uri="{28A0092B-C50C-407E-A947-70E740481C1C}">
                <a14:useLocalDpi xmlns:a14="http://schemas.microsoft.com/office/drawing/2010/main" val="0"/>
              </a:ext>
            </a:extLst>
          </a:blip>
          <a:srcRect t="42757" r="2" b="2"/>
          <a:stretch/>
        </p:blipFill>
        <p:spPr bwMode="auto">
          <a:xfrm>
            <a:off x="20" y="4572000"/>
            <a:ext cx="5294356" cy="2286000"/>
          </a:xfrm>
          <a:prstGeom prst="rect">
            <a:avLst/>
          </a:prstGeom>
          <a:solidFill>
            <a:srgbClr val="FFFFFF">
              <a:shade val="85000"/>
            </a:srgbClr>
          </a:solidFill>
          <a:extLst/>
        </p:spPr>
      </p:pic>
      <p:pic>
        <p:nvPicPr>
          <p:cNvPr id="11" name="Picture 3">
            <a:extLst>
              <a:ext uri="{FF2B5EF4-FFF2-40B4-BE49-F238E27FC236}">
                <a16:creationId xmlns:a16="http://schemas.microsoft.com/office/drawing/2014/main" id="{80392FDD-EEB1-44BE-91C5-42279F1CCDB9}"/>
              </a:ext>
            </a:extLst>
          </p:cNvPr>
          <p:cNvPicPr>
            <a:picLocks noChangeAspect="1"/>
          </p:cNvPicPr>
          <p:nvPr/>
        </p:nvPicPr>
        <p:blipFill rotWithShape="1">
          <a:blip r:embed="rId4">
            <a:extLst>
              <a:ext uri="{28A0092B-C50C-407E-A947-70E740481C1C}">
                <a14:useLocalDpi xmlns:a14="http://schemas.microsoft.com/office/drawing/2010/main" val="0"/>
              </a:ext>
            </a:extLst>
          </a:blip>
          <a:srcRect r="10045" b="1"/>
          <a:stretch/>
        </p:blipFill>
        <p:spPr>
          <a:xfrm>
            <a:off x="-329300" y="2285999"/>
            <a:ext cx="5294356" cy="2286001"/>
          </a:xfrm>
          <a:prstGeom prst="rect">
            <a:avLst/>
          </a:prstGeom>
        </p:spPr>
      </p:pic>
      <p:sp>
        <p:nvSpPr>
          <p:cNvPr id="2063" name="Rectangle 84">
            <a:extLst>
              <a:ext uri="{FF2B5EF4-FFF2-40B4-BE49-F238E27FC236}">
                <a16:creationId xmlns:a16="http://schemas.microsoft.com/office/drawing/2014/main" id="{34E17E7D-AFA8-43AB-B891-B1AE640D8B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961344" y="758952"/>
            <a:ext cx="5542398" cy="3566160"/>
          </a:xfrm>
        </p:spPr>
        <p:txBody>
          <a:bodyPr>
            <a:normAutofit/>
          </a:bodyPr>
          <a:lstStyle/>
          <a:p>
            <a:pPr algn="ctr"/>
            <a:r>
              <a:rPr lang="he-IL"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מערכת לתיאום שירותי בייביסיטר</a:t>
            </a:r>
            <a:endParaRPr lang="en-US" sz="7400" b="1" dirty="0">
              <a:solidFill>
                <a:srgbClr val="FFFFFF"/>
              </a:solidFill>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sp>
        <p:nvSpPr>
          <p:cNvPr id="7" name="מציין מיקום של תאריך 6"/>
          <p:cNvSpPr>
            <a:spLocks noGrp="1"/>
          </p:cNvSpPr>
          <p:nvPr>
            <p:ph type="dt" sz="half" idx="10"/>
          </p:nvPr>
        </p:nvSpPr>
        <p:spPr>
          <a:xfrm>
            <a:off x="627779" y="6459785"/>
            <a:ext cx="2472271" cy="365125"/>
          </a:xfrm>
        </p:spPr>
        <p:txBody>
          <a:bodyPr>
            <a:normAutofit/>
          </a:bodyPr>
          <a:lstStyle/>
          <a:p>
            <a:pPr>
              <a:spcAft>
                <a:spcPts val="600"/>
              </a:spcAft>
            </a:pPr>
            <a:fld id="{060A62D0-64D4-4C23-89B0-CD81FA79B3ED}" type="datetime1">
              <a:rPr lang="en-US" smtClean="0">
                <a:latin typeface="David" panose="020E0502060401010101" pitchFamily="34" charset="-79"/>
                <a:cs typeface="David" panose="020E0502060401010101" pitchFamily="34" charset="-79"/>
              </a:rPr>
              <a:pPr>
                <a:spcAft>
                  <a:spcPts val="600"/>
                </a:spcAft>
              </a:pPr>
              <a:t>2/1/2018</a:t>
            </a:fld>
            <a:endParaRPr lang="en-US">
              <a:latin typeface="David" panose="020E0502060401010101" pitchFamily="34" charset="-79"/>
              <a:cs typeface="David" panose="020E0502060401010101" pitchFamily="34" charset="-79"/>
            </a:endParaRPr>
          </a:p>
        </p:txBody>
      </p:sp>
      <p:sp>
        <p:nvSpPr>
          <p:cNvPr id="8" name="מציין מיקום של כותרת תחתונה 7"/>
          <p:cNvSpPr>
            <a:spLocks noGrp="1"/>
          </p:cNvSpPr>
          <p:nvPr>
            <p:ph type="ftr" sz="quarter" idx="11"/>
          </p:nvPr>
        </p:nvSpPr>
        <p:spPr>
          <a:xfrm>
            <a:off x="6305063" y="6459785"/>
            <a:ext cx="4479083" cy="365125"/>
          </a:xfrm>
        </p:spPr>
        <p:txBody>
          <a:bodyPr>
            <a:normAutofit/>
          </a:bodyPr>
          <a:lstStyle/>
          <a:p>
            <a:pPr algn="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9" name="מציין מיקום של מספר שקופית 8"/>
          <p:cNvSpPr>
            <a:spLocks noGrp="1"/>
          </p:cNvSpPr>
          <p:nvPr>
            <p:ph type="sldNum" sz="quarter" idx="12"/>
          </p:nvPr>
        </p:nvSpPr>
        <p:spPr>
          <a:xfrm>
            <a:off x="10923639" y="6459785"/>
            <a:ext cx="780448" cy="365125"/>
          </a:xfrm>
        </p:spPr>
        <p:txBody>
          <a:bodyPr>
            <a:normAutofit/>
          </a:bodyPr>
          <a:lstStyle/>
          <a:p>
            <a:pPr>
              <a:spcAft>
                <a:spcPts val="600"/>
              </a:spcAft>
            </a:pPr>
            <a:fld id="{E0CC35EF-C570-4ACB-AA80-617C749F8D2A}" type="slidenum">
              <a:rPr lang="en-US" smtClean="0">
                <a:latin typeface="David" panose="020E0502060401010101" pitchFamily="34" charset="-79"/>
                <a:cs typeface="David" panose="020E0502060401010101" pitchFamily="34" charset="-79"/>
              </a:rPr>
              <a:pPr>
                <a:spcAft>
                  <a:spcPts val="600"/>
                </a:spcAft>
              </a:pPr>
              <a:t>1</a:t>
            </a:fld>
            <a:endParaRPr lang="en-US">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54344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002"/>
            <a:ext cx="10058400" cy="668581"/>
          </a:xfrm>
        </p:spPr>
        <p:txBody>
          <a:bodyPr>
            <a:normAutofit fontScale="90000"/>
          </a:bodyPr>
          <a:lstStyle/>
          <a:p>
            <a:pPr algn="r"/>
            <a:r>
              <a:rPr lang="he-IL" b="1" dirty="0">
                <a:solidFill>
                  <a:schemeClr val="tx2">
                    <a:lumMod val="50000"/>
                  </a:schemeClr>
                </a:solidFill>
                <a:latin typeface="David" panose="020E0502060401010101" pitchFamily="34" charset="-79"/>
                <a:cs typeface="David" panose="020E0502060401010101" pitchFamily="34" charset="-79"/>
              </a:rPr>
              <a:t>מודל המחלקות</a:t>
            </a:r>
            <a:endParaRPr lang="en-US" b="1" dirty="0">
              <a:solidFill>
                <a:srgbClr val="FF0000"/>
              </a:solidFill>
              <a:latin typeface="David" panose="020E0502060401010101" pitchFamily="34" charset="-79"/>
              <a:cs typeface="David" panose="020E0502060401010101" pitchFamily="34" charset="-79"/>
            </a:endParaRPr>
          </a:p>
        </p:txBody>
      </p:sp>
      <p:pic>
        <p:nvPicPr>
          <p:cNvPr id="13" name="Content Placeholder 12"/>
          <p:cNvPicPr>
            <a:picLocks noGrp="1"/>
          </p:cNvPicPr>
          <p:nvPr>
            <p:ph idx="1"/>
          </p:nvPr>
        </p:nvPicPr>
        <p:blipFill>
          <a:blip r:embed="rId2" cstate="print"/>
          <a:stretch>
            <a:fillRect/>
          </a:stretch>
        </p:blipFill>
        <p:spPr>
          <a:xfrm>
            <a:off x="451262" y="763584"/>
            <a:ext cx="10704418" cy="5460082"/>
          </a:xfrm>
          <a:prstGeom prst="rect">
            <a:avLst/>
          </a:prstGeom>
        </p:spPr>
      </p:pic>
    </p:spTree>
    <p:extLst>
      <p:ext uri="{BB962C8B-B14F-4D97-AF65-F5344CB8AC3E}">
        <p14:creationId xmlns:p14="http://schemas.microsoft.com/office/powerpoint/2010/main" val="3418600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עלויות המערכת</a:t>
            </a:r>
          </a:p>
        </p:txBody>
      </p:sp>
      <p:sp>
        <p:nvSpPr>
          <p:cNvPr id="5" name="Content Placeholder 4"/>
          <p:cNvSpPr>
            <a:spLocks noGrp="1"/>
          </p:cNvSpPr>
          <p:nvPr>
            <p:ph idx="1"/>
          </p:nvPr>
        </p:nvSpPr>
        <p:spPr/>
        <p:txBody>
          <a:bodyPr>
            <a:normAutofit/>
          </a:bodyPr>
          <a:lstStyle/>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הבנייה של האתר הסתכמה ב-24,650$.</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האפיון היא 7,395$.</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המבדקים תהיה 2,465$. </a:t>
            </a:r>
          </a:p>
          <a:p>
            <a:pPr>
              <a:lnSpc>
                <a:spcPct val="150000"/>
              </a:lnSpc>
              <a:buFont typeface="Arial" panose="020B0604020202020204" pitchFamily="34" charset="0"/>
              <a:buChar char="•"/>
            </a:pPr>
            <a:r>
              <a:rPr lang="he-IL" sz="1800" dirty="0">
                <a:solidFill>
                  <a:schemeClr val="tx1"/>
                </a:solidFill>
                <a:latin typeface="David" panose="020E0502060401010101" pitchFamily="34" charset="-79"/>
                <a:cs typeface="David" panose="020E0502060401010101" pitchFamily="34" charset="-79"/>
              </a:rPr>
              <a:t>עלות ההדרכה וההטמעה היא 2,550$.</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en-US" sz="2400" dirty="0">
                <a:solidFill>
                  <a:schemeClr val="tx1"/>
                </a:solidFill>
                <a:latin typeface="David" panose="020E0502060401010101" pitchFamily="34" charset="-79"/>
                <a:cs typeface="David" panose="020E0502060401010101" pitchFamily="34" charset="-79"/>
              </a:rPr>
              <a:t/>
            </a:r>
            <a:br>
              <a:rPr lang="en-US" sz="2400" dirty="0">
                <a:solidFill>
                  <a:schemeClr val="tx1"/>
                </a:solidFill>
                <a:latin typeface="David" panose="020E0502060401010101" pitchFamily="34" charset="-79"/>
                <a:cs typeface="David" panose="020E0502060401010101" pitchFamily="34" charset="-79"/>
              </a:rPr>
            </a:br>
            <a:r>
              <a:rPr lang="he-IL" sz="2400" b="1" dirty="0">
                <a:solidFill>
                  <a:schemeClr val="tx1"/>
                </a:solidFill>
                <a:latin typeface="David" panose="020E0502060401010101" pitchFamily="34" charset="-79"/>
                <a:cs typeface="David" panose="020E0502060401010101" pitchFamily="34" charset="-79"/>
              </a:rPr>
              <a:t>סה"כ עלות פיתוח המערכת החדשה: 37,060$</a:t>
            </a:r>
            <a:endParaRPr lang="en-US" sz="2400" b="1" dirty="0">
              <a:solidFill>
                <a:schemeClr val="tx1"/>
              </a:solidFill>
              <a:latin typeface="David" panose="020E0502060401010101" pitchFamily="34" charset="-79"/>
              <a:cs typeface="David" panose="020E0502060401010101" pitchFamily="34" charset="-79"/>
            </a:endParaRPr>
          </a:p>
          <a:p>
            <a:pPr>
              <a:lnSpc>
                <a:spcPct val="150000"/>
              </a:lnSpc>
            </a:pPr>
            <a:endParaRPr lang="he-IL" sz="2400" dirty="0">
              <a:latin typeface="David" panose="020E0502060401010101" pitchFamily="34" charset="-79"/>
              <a:cs typeface="David" panose="020E0502060401010101" pitchFamily="34" charset="-79"/>
            </a:endParaRPr>
          </a:p>
        </p:txBody>
      </p:sp>
      <p:graphicFrame>
        <p:nvGraphicFramePr>
          <p:cNvPr id="6" name="Table 5"/>
          <p:cNvGraphicFramePr>
            <a:graphicFrameLocks noGrp="1"/>
          </p:cNvGraphicFramePr>
          <p:nvPr>
            <p:extLst>
              <p:ext uri="{D42A27DB-BD31-4B8C-83A1-F6EECF244321}">
                <p14:modId xmlns:p14="http://schemas.microsoft.com/office/powerpoint/2010/main" val="3048558422"/>
              </p:ext>
            </p:extLst>
          </p:nvPr>
        </p:nvGraphicFramePr>
        <p:xfrm>
          <a:off x="1235035" y="2085835"/>
          <a:ext cx="2895828" cy="2686329"/>
        </p:xfrm>
        <a:graphic>
          <a:graphicData uri="http://schemas.openxmlformats.org/drawingml/2006/table">
            <a:tbl>
              <a:tblPr firstRow="1" bandRow="1">
                <a:tableStyleId>{5C22544A-7EE6-4342-B048-85BDC9FD1C3A}</a:tableStyleId>
              </a:tblPr>
              <a:tblGrid>
                <a:gridCol w="1090930">
                  <a:extLst>
                    <a:ext uri="{9D8B030D-6E8A-4147-A177-3AD203B41FA5}">
                      <a16:colId xmlns:a16="http://schemas.microsoft.com/office/drawing/2014/main" val="2865258993"/>
                    </a:ext>
                  </a:extLst>
                </a:gridCol>
                <a:gridCol w="1804898">
                  <a:extLst>
                    <a:ext uri="{9D8B030D-6E8A-4147-A177-3AD203B41FA5}">
                      <a16:colId xmlns:a16="http://schemas.microsoft.com/office/drawing/2014/main" val="2742611205"/>
                    </a:ext>
                  </a:extLst>
                </a:gridCol>
              </a:tblGrid>
              <a:tr h="593741">
                <a:tc>
                  <a:txBody>
                    <a:bodyPr/>
                    <a:lstStyle/>
                    <a:p>
                      <a:pPr algn="ctr"/>
                      <a:r>
                        <a:rPr lang="he-IL" sz="1800" kern="1200" dirty="0">
                          <a:latin typeface="David" panose="020E0502060401010101" pitchFamily="34" charset="-79"/>
                          <a:cs typeface="David" panose="020E0502060401010101" pitchFamily="34" charset="-79"/>
                        </a:rPr>
                        <a:t>ימי עבודה</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שלב</a:t>
                      </a:r>
                      <a:endParaRPr lang="en-US" sz="1800" kern="1200" dirty="0">
                        <a:solidFill>
                          <a:schemeClr val="bg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18753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כתיבה (בנייה)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893256"/>
                  </a:ext>
                </a:extLst>
              </a:tr>
              <a:tr h="364738">
                <a:tc>
                  <a:txBody>
                    <a:bodyPr/>
                    <a:lstStyle/>
                    <a:p>
                      <a:pPr algn="ctr"/>
                      <a:r>
                        <a:rPr lang="he-IL" sz="1800" kern="1200" dirty="0">
                          <a:latin typeface="David" panose="020E0502060401010101" pitchFamily="34" charset="-79"/>
                          <a:cs typeface="David" panose="020E0502060401010101" pitchFamily="34" charset="-79"/>
                        </a:rPr>
                        <a:t>17.4</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אפיון</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29720"/>
                  </a:ext>
                </a:extLst>
              </a:tr>
              <a:tr h="364738">
                <a:tc>
                  <a:txBody>
                    <a:bodyPr/>
                    <a:lstStyle/>
                    <a:p>
                      <a:pPr algn="ctr"/>
                      <a:r>
                        <a:rPr lang="he-IL" sz="1800" kern="1200" dirty="0">
                          <a:latin typeface="David" panose="020E0502060401010101" pitchFamily="34" charset="-79"/>
                          <a:cs typeface="David" panose="020E0502060401010101" pitchFamily="34" charset="-79"/>
                        </a:rPr>
                        <a:t>5.8</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מבדקים</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65839"/>
                  </a:ext>
                </a:extLst>
              </a:tr>
              <a:tr h="364738">
                <a:tc>
                  <a:txBody>
                    <a:bodyPr/>
                    <a:lstStyle/>
                    <a:p>
                      <a:pPr algn="ctr"/>
                      <a:r>
                        <a:rPr lang="he-IL" sz="1800" kern="1200" dirty="0">
                          <a:latin typeface="David" panose="020E0502060401010101" pitchFamily="34" charset="-79"/>
                          <a:cs typeface="David" panose="020E0502060401010101" pitchFamily="34" charset="-79"/>
                        </a:rPr>
                        <a:t>6</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latin typeface="David" panose="020E0502060401010101" pitchFamily="34" charset="-79"/>
                          <a:cs typeface="David" panose="020E0502060401010101" pitchFamily="34" charset="-79"/>
                        </a:rPr>
                        <a:t>הדרכה והטמעה</a:t>
                      </a:r>
                      <a:endParaRPr lang="en-US" sz="1800"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641122"/>
                  </a:ext>
                </a:extLst>
              </a:tr>
              <a:tr h="629548">
                <a:tc>
                  <a:txBody>
                    <a:bodyPr/>
                    <a:lstStyle/>
                    <a:p>
                      <a:pPr algn="ctr"/>
                      <a:r>
                        <a:rPr lang="he-IL" sz="1800" b="1" kern="1200" dirty="0">
                          <a:latin typeface="David" panose="020E0502060401010101" pitchFamily="34" charset="-79"/>
                          <a:cs typeface="David" panose="020E0502060401010101" pitchFamily="34" charset="-79"/>
                        </a:rPr>
                        <a:t>87.2</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b="1" kern="1200" dirty="0">
                          <a:latin typeface="David" panose="020E0502060401010101" pitchFamily="34" charset="-79"/>
                          <a:cs typeface="David" panose="020E0502060401010101" pitchFamily="34" charset="-79"/>
                        </a:rPr>
                        <a:t>סה"כ ימי עבודה:</a:t>
                      </a:r>
                      <a:endParaRPr lang="en-US" sz="1800" b="1" kern="1200" dirty="0">
                        <a:solidFill>
                          <a:schemeClr val="dk1"/>
                        </a:solidFill>
                        <a:latin typeface="David" panose="020E0502060401010101" pitchFamily="34" charset="-79"/>
                        <a:ea typeface="+mn-ea"/>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458983"/>
                  </a:ext>
                </a:extLst>
              </a:tr>
            </a:tbl>
          </a:graphicData>
        </a:graphic>
      </p:graphicFrame>
    </p:spTree>
    <p:extLst>
      <p:ext uri="{BB962C8B-B14F-4D97-AF65-F5344CB8AC3E}">
        <p14:creationId xmlns:p14="http://schemas.microsoft.com/office/powerpoint/2010/main" val="866614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he-IL" b="1" dirty="0" smtClean="0">
                <a:solidFill>
                  <a:schemeClr val="tx2">
                    <a:lumMod val="50000"/>
                  </a:schemeClr>
                </a:solidFill>
                <a:latin typeface="David" panose="020E0502060401010101" pitchFamily="34" charset="-79"/>
                <a:cs typeface="David" panose="020E0502060401010101" pitchFamily="34" charset="-79"/>
              </a:rPr>
              <a:t>סיכום</a:t>
            </a:r>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ormAutofit/>
          </a:bodyPr>
          <a:lstStyle/>
          <a:p>
            <a:pPr>
              <a:lnSpc>
                <a:spcPct val="150000"/>
              </a:lnSpc>
            </a:pPr>
            <a:endParaRPr lang="he-IL" sz="2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85010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endParaRPr lang="he-IL" b="1" dirty="0">
              <a:solidFill>
                <a:schemeClr val="tx2">
                  <a:lumMod val="50000"/>
                </a:schemeClr>
              </a:solidFill>
              <a:latin typeface="David" panose="020E0502060401010101" pitchFamily="34" charset="-79"/>
              <a:cs typeface="David" panose="020E0502060401010101" pitchFamily="34" charset="-79"/>
            </a:endParaRPr>
          </a:p>
        </p:txBody>
      </p:sp>
      <p:sp>
        <p:nvSpPr>
          <p:cNvPr id="5" name="Content Placeholder 4"/>
          <p:cNvSpPr>
            <a:spLocks noGrp="1"/>
          </p:cNvSpPr>
          <p:nvPr>
            <p:ph idx="1"/>
          </p:nvPr>
        </p:nvSpPr>
        <p:spPr/>
        <p:txBody>
          <a:bodyPr anchor="ctr">
            <a:normAutofit/>
          </a:bodyPr>
          <a:lstStyle/>
          <a:p>
            <a:pPr marL="0" indent="0" algn="ctr">
              <a:lnSpc>
                <a:spcPct val="150000"/>
              </a:lnSpc>
              <a:buNone/>
            </a:pPr>
            <a:r>
              <a:rPr lang="he-IL" sz="7000" dirty="0" smtClean="0">
                <a:solidFill>
                  <a:schemeClr val="tx1"/>
                </a:solidFill>
                <a:latin typeface="David" panose="020E0502060401010101" pitchFamily="34" charset="-79"/>
                <a:cs typeface="David" panose="020E0502060401010101" pitchFamily="34" charset="-79"/>
              </a:rPr>
              <a:t>תודה על ההקשבה</a:t>
            </a:r>
            <a:endParaRPr lang="he-IL" sz="70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001701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רקע</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3455720" y="1845733"/>
            <a:ext cx="7699960" cy="4353185"/>
          </a:xfrm>
        </p:spPr>
        <p:txBody>
          <a:bodyPr>
            <a:normAutofit/>
          </a:bodyPr>
          <a:lstStyle/>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שוק השמרטפות (</a:t>
            </a:r>
            <a:r>
              <a:rPr lang="en-US" dirty="0">
                <a:solidFill>
                  <a:schemeClr val="tx1"/>
                </a:solidFill>
                <a:latin typeface="David" panose="020E0502060401010101" pitchFamily="34" charset="-79"/>
                <a:cs typeface="David" panose="020E0502060401010101" pitchFamily="34" charset="-79"/>
              </a:rPr>
              <a:t>babysitting</a:t>
            </a:r>
            <a:r>
              <a:rPr lang="he-IL" dirty="0">
                <a:solidFill>
                  <a:schemeClr val="tx1"/>
                </a:solidFill>
                <a:latin typeface="David" panose="020E0502060401010101" pitchFamily="34" charset="-79"/>
                <a:cs typeface="David" panose="020E0502060401010101" pitchFamily="34" charset="-79"/>
              </a:rPr>
              <a:t>) בישראל מוערך בכ-835 מיליון דולרים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במערב אירופה, צפון אמריקה ואסיה הוא נאמד ב- 166 מיליארד דולר לשנה!</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כל זוג הורים לילדים דורש רמת אמינות גבוהה ביותר מן השמרטפים לצורך שמירה על ילדיהם.</a:t>
            </a:r>
          </a:p>
          <a:p>
            <a:pPr marL="457200" indent="-457200" algn="just" rtl="1">
              <a:lnSpc>
                <a:spcPct val="150000"/>
              </a:lnSpc>
              <a:buFont typeface="+mj-lt"/>
              <a:buAutoNum type="arabicPeriod"/>
            </a:pPr>
            <a:r>
              <a:rPr lang="he-IL" dirty="0">
                <a:solidFill>
                  <a:schemeClr val="tx1"/>
                </a:solidFill>
                <a:latin typeface="David" panose="020E0502060401010101" pitchFamily="34" charset="-79"/>
                <a:cs typeface="David" panose="020E0502060401010101" pitchFamily="34" charset="-79"/>
              </a:rPr>
              <a:t>ישנם מספר אתרי אינטרנט ואפליקציות המנסים להשתלט על השוק ולהסדיר אותו לטובתם. על אף התחרות הקיימת בין החברות השונות נדמה כי רוב פעולות התשלום בשוק זה נעשות במזומן וללא פיקוח המדינה וללא השימוש באפליקציות ובאתרי האינטרנט הקיימים. </a:t>
            </a:r>
            <a:endParaRPr lang="en-US"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D54E7FF4-C1C2-40CC-8481-4337426D7AF9}"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t>2</a:t>
            </a:fld>
            <a:endParaRPr lang="en-US" dirty="0"/>
          </a:p>
        </p:txBody>
      </p:sp>
      <p:pic>
        <p:nvPicPr>
          <p:cNvPr id="7" name="תמונה 6" descr="https://www.exitvalley.com/ProjIMG/babysittingINFO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 y="2722567"/>
            <a:ext cx="3034675" cy="1604786"/>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233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הצורך</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268186" y="1845734"/>
            <a:ext cx="8887493" cy="4091928"/>
          </a:xfrm>
        </p:spPr>
        <p:txBody>
          <a:bodyPr>
            <a:noAutofit/>
          </a:bodyPr>
          <a:lstStyle/>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בשנים האחרונות, הכלכלה השיתופית צוברת תאוצה.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ניתן לראות זאת דרך התפתחות של אפליקציות שדורשות שיתוף של קהל הלקוחות (</a:t>
            </a:r>
            <a:r>
              <a:rPr lang="en-US" sz="1900" dirty="0">
                <a:solidFill>
                  <a:schemeClr val="tx1"/>
                </a:solidFill>
                <a:latin typeface="David" panose="020E0502060401010101" pitchFamily="34" charset="-79"/>
                <a:cs typeface="David" panose="020E0502060401010101" pitchFamily="34" charset="-79"/>
              </a:rPr>
              <a:t>”WAZE”</a:t>
            </a:r>
            <a:r>
              <a:rPr lang="he-IL" sz="1900" dirty="0">
                <a:solidFill>
                  <a:schemeClr val="tx1"/>
                </a:solidFill>
                <a:latin typeface="David" panose="020E0502060401010101" pitchFamily="34" charset="-79"/>
                <a:cs typeface="David" panose="020E0502060401010101" pitchFamily="34" charset="-79"/>
              </a:rPr>
              <a:t>) או דרך חברות בקנה מידה עולמי כדוגמת </a:t>
            </a:r>
            <a:r>
              <a:rPr lang="en-US" sz="1900" dirty="0">
                <a:solidFill>
                  <a:schemeClr val="tx1"/>
                </a:solidFill>
                <a:latin typeface="David" panose="020E0502060401010101" pitchFamily="34" charset="-79"/>
                <a:cs typeface="David" panose="020E0502060401010101" pitchFamily="34" charset="-79"/>
              </a:rPr>
              <a:t>”WEWORK”</a:t>
            </a:r>
            <a:r>
              <a:rPr lang="he-IL" sz="1900" dirty="0">
                <a:solidFill>
                  <a:schemeClr val="tx1"/>
                </a:solidFill>
                <a:latin typeface="David" panose="020E0502060401010101" pitchFamily="34" charset="-79"/>
                <a:cs typeface="David" panose="020E0502060401010101" pitchFamily="34" charset="-79"/>
              </a:rPr>
              <a:t>.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התפתחות זו מהווה ביטוי לכמיהה של בני האדם לשיתופיות וחברות. </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כיום, בעזרת הטכנולוגיה המתקדמת ניתן בקלות רבה יותר ליצור שיתוף וליצור תיאום בין גורמים ומשתנים רבים.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הסדר היומי הדוחק של רבים מהורי ישראל מחייב אותם לעיתים להותיר את הילדים בידי מטפלים אחרים.</a:t>
            </a:r>
          </a:p>
          <a:p>
            <a:pPr marL="457200" indent="-457200" algn="just">
              <a:lnSpc>
                <a:spcPct val="150000"/>
              </a:lnSpc>
              <a:spcBef>
                <a:spcPts val="0"/>
              </a:spcBef>
              <a:spcAft>
                <a:spcPts val="0"/>
              </a:spcAft>
              <a:buFont typeface="+mj-lt"/>
              <a:buAutoNum type="arabicPeriod"/>
            </a:pPr>
            <a:r>
              <a:rPr lang="he-IL" sz="1900" dirty="0">
                <a:solidFill>
                  <a:schemeClr val="tx1"/>
                </a:solidFill>
                <a:latin typeface="David" panose="020E0502060401010101" pitchFamily="34" charset="-79"/>
                <a:cs typeface="David" panose="020E0502060401010101" pitchFamily="34" charset="-79"/>
              </a:rPr>
              <a:t>כמו שהבנק מתווך בין לווים למלווים כך המערכת שלנו </a:t>
            </a:r>
            <a:r>
              <a:rPr lang="he-IL" sz="1900" dirty="0">
                <a:solidFill>
                  <a:schemeClr val="tx1"/>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תאפשר תיווך פשוט ונוח</a:t>
            </a:r>
            <a:r>
              <a:rPr lang="he-IL" sz="1900" dirty="0">
                <a:solidFill>
                  <a:schemeClr val="tx1"/>
                </a:solidFill>
                <a:latin typeface="David" panose="020E0502060401010101" pitchFamily="34" charset="-79"/>
                <a:cs typeface="David" panose="020E0502060401010101" pitchFamily="34" charset="-79"/>
              </a:rPr>
              <a:t> </a:t>
            </a:r>
            <a:r>
              <a:rPr lang="he-IL" sz="1900" u="sng" dirty="0">
                <a:solidFill>
                  <a:schemeClr val="tx1"/>
                </a:solidFill>
                <a:latin typeface="David" panose="020E0502060401010101" pitchFamily="34" charset="-79"/>
                <a:cs typeface="David" panose="020E0502060401010101" pitchFamily="34" charset="-79"/>
              </a:rPr>
              <a:t>בין השמרטפיות לבין ההורים</a:t>
            </a:r>
            <a:r>
              <a:rPr lang="he-IL" sz="1900" dirty="0">
                <a:solidFill>
                  <a:schemeClr val="tx1"/>
                </a:solidFill>
                <a:latin typeface="David" panose="020E0502060401010101" pitchFamily="34" charset="-79"/>
                <a:cs typeface="David" panose="020E0502060401010101" pitchFamily="34" charset="-79"/>
              </a:rPr>
              <a:t>.</a:t>
            </a:r>
            <a:endParaRPr lang="en-US" sz="1900" dirty="0">
              <a:solidFill>
                <a:schemeClr val="tx1"/>
              </a:solidFill>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a:xfrm>
            <a:off x="1097280" y="6459785"/>
            <a:ext cx="2472271" cy="365125"/>
          </a:xfrm>
        </p:spPr>
        <p:txBody>
          <a:bodyPr/>
          <a:lstStyle/>
          <a:p>
            <a:fld id="{D54E7FF4-C1C2-40CC-8481-4337426D7AF9}"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3</a:t>
            </a:fld>
            <a:endParaRPr lang="en-US" dirty="0">
              <a:latin typeface="David" panose="020E0502060401010101" pitchFamily="34" charset="-79"/>
              <a:cs typeface="David" panose="020E0502060401010101" pitchFamily="34" charset="-79"/>
            </a:endParaRPr>
          </a:p>
        </p:txBody>
      </p:sp>
      <p:pic>
        <p:nvPicPr>
          <p:cNvPr id="1030" name="Picture 6" descr="תמונה קשור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4" y="3053347"/>
            <a:ext cx="2842528" cy="315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1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1</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62500" lnSpcReduction="20000"/>
          </a:bodyPr>
          <a:lstStyle/>
          <a:p>
            <a:pPr marL="0" indent="0" algn="ctr">
              <a:buNone/>
            </a:pPr>
            <a:r>
              <a:rPr lang="he-IL" sz="4600" b="1" i="1" dirty="0">
                <a:solidFill>
                  <a:schemeClr val="tx1"/>
                </a:solidFill>
                <a:latin typeface="David" panose="020E0502060401010101" pitchFamily="34" charset="-79"/>
                <a:cs typeface="David" panose="020E0502060401010101" pitchFamily="34" charset="-79"/>
              </a:rPr>
              <a:t>רובו המוחלט של השוק מבוסס על המלצות "מפה לאוזן"</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סיבה: </a:t>
            </a:r>
            <a:r>
              <a:rPr lang="he-IL" sz="3100" dirty="0">
                <a:solidFill>
                  <a:schemeClr val="tx1"/>
                </a:solidFill>
                <a:latin typeface="David" panose="020E0502060401010101" pitchFamily="34" charset="-79"/>
                <a:cs typeface="David" panose="020E0502060401010101" pitchFamily="34" charset="-79"/>
              </a:rPr>
              <a:t>הורים נוטים לסמוך יותר על המלצות מחברים וקרובי משפחה. רמת האמינות הנדרשת משמרטפית לילדים היא גבוהה ביותר.</a:t>
            </a:r>
            <a:endParaRPr lang="he-IL" sz="3100" b="1" dirty="0">
              <a:solidFill>
                <a:schemeClr val="tx1"/>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sz="3100" b="1" dirty="0">
                <a:solidFill>
                  <a:schemeClr val="tx1"/>
                </a:solidFill>
                <a:latin typeface="David" panose="020E0502060401010101" pitchFamily="34" charset="-79"/>
                <a:cs typeface="David" panose="020E0502060401010101" pitchFamily="34" charset="-79"/>
              </a:rPr>
              <a:t>נזק: </a:t>
            </a:r>
            <a:r>
              <a:rPr lang="he-IL" sz="3100" dirty="0">
                <a:solidFill>
                  <a:schemeClr val="tx1"/>
                </a:solidFill>
                <a:latin typeface="David" panose="020E0502060401010101" pitchFamily="34" charset="-79"/>
                <a:cs typeface="David" panose="020E0502060401010101" pitchFamily="34" charset="-79"/>
              </a:rPr>
              <a:t>מתחרה שירצה להיכנס לשוק ייתקל בהתנגדות ובחוסר אמון מה שיוביל לפגיעה בגיוס לקוחות.</a:t>
            </a:r>
          </a:p>
          <a:p>
            <a:pPr algn="just">
              <a:lnSpc>
                <a:spcPct val="150000"/>
              </a:lnSpc>
              <a:buFont typeface="Arial" panose="020B0604020202020204" pitchFamily="34" charset="0"/>
              <a:buChar char="•"/>
            </a:pPr>
            <a:r>
              <a:rPr lang="he-IL" sz="3000" b="1" dirty="0">
                <a:solidFill>
                  <a:schemeClr val="tx1"/>
                </a:solidFill>
                <a:latin typeface="David" panose="020E0502060401010101" pitchFamily="34" charset="-79"/>
                <a:cs typeface="David" panose="020E0502060401010101" pitchFamily="34" charset="-79"/>
              </a:rPr>
              <a:t>תוצאה:</a:t>
            </a:r>
            <a:r>
              <a:rPr lang="he-IL" sz="3000" dirty="0">
                <a:solidFill>
                  <a:schemeClr val="tx1"/>
                </a:solidFill>
                <a:latin typeface="David" panose="020E0502060401010101" pitchFamily="34" charset="-79"/>
                <a:cs typeface="David" panose="020E0502060401010101" pitchFamily="34" charset="-79"/>
              </a:rPr>
              <a:t> האתר מכיל מספר רב של פידבקים וחוות דעת על פי ניסיון קודם.</a:t>
            </a:r>
            <a:endParaRPr lang="en-US" sz="3000"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endParaRPr lang="he-IL" sz="3100"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p:txBody>
          <a:bodyPr/>
          <a:lstStyle/>
          <a:p>
            <a:fld id="{596D024D-8A7F-4CBB-9A88-747E5ED2723E}"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4</a:t>
            </a:fld>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1078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2</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4" name="מציין מיקום של תאריך 3"/>
          <p:cNvSpPr>
            <a:spLocks noGrp="1"/>
          </p:cNvSpPr>
          <p:nvPr>
            <p:ph type="dt" sz="half" idx="10"/>
          </p:nvPr>
        </p:nvSpPr>
        <p:spPr/>
        <p:txBody>
          <a:bodyPr/>
          <a:lstStyle/>
          <a:p>
            <a:fld id="{B5ACD0F1-AA85-4060-9DEB-714089DDE966}"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5" name="מציין מיקום של כותרת תחתונה 4"/>
          <p:cNvSpPr>
            <a:spLocks noGrp="1"/>
          </p:cNvSpPr>
          <p:nvPr>
            <p:ph type="ftr" sz="quarter" idx="11"/>
          </p:nvPr>
        </p:nvSpPr>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6" name="מציין מיקום של מספר שקופית 5"/>
          <p:cNvSpPr>
            <a:spLocks noGrp="1"/>
          </p:cNvSpPr>
          <p:nvPr>
            <p:ph type="sldNum" sz="quarter" idx="12"/>
          </p:nvPr>
        </p:nvSpPr>
        <p:spPr/>
        <p:txBody>
          <a:bodyPr/>
          <a:lstStyle/>
          <a:p>
            <a:fld id="{E0CC35EF-C570-4ACB-AA80-617C749F8D2A}" type="slidenum">
              <a:rPr lang="en-US" smtClean="0">
                <a:latin typeface="David" panose="020E0502060401010101" pitchFamily="34" charset="-79"/>
                <a:cs typeface="David" panose="020E0502060401010101" pitchFamily="34" charset="-79"/>
              </a:rPr>
              <a:t>5</a:t>
            </a:fld>
            <a:endParaRPr lang="en-US">
              <a:latin typeface="David" panose="020E0502060401010101" pitchFamily="34" charset="-79"/>
              <a:cs typeface="David" panose="020E0502060401010101" pitchFamily="34" charset="-79"/>
            </a:endParaRPr>
          </a:p>
        </p:txBody>
      </p:sp>
      <p:sp>
        <p:nvSpPr>
          <p:cNvPr id="7" name="Content Placeholder 2"/>
          <p:cNvSpPr txBox="1">
            <a:spLocks/>
          </p:cNvSpPr>
          <p:nvPr/>
        </p:nvSpPr>
        <p:spPr>
          <a:xfrm>
            <a:off x="1097280" y="1737360"/>
            <a:ext cx="10178322" cy="2816086"/>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he-IL" sz="2800" b="1" i="1" dirty="0">
                <a:solidFill>
                  <a:schemeClr val="tx1"/>
                </a:solidFill>
                <a:latin typeface="David" panose="020E0502060401010101" pitchFamily="34" charset="-79"/>
                <a:cs typeface="David" panose="020E0502060401010101" pitchFamily="34" charset="-79"/>
              </a:rPr>
              <a:t>רוב פעולות התשלום בשוק זה מתבצעות במזומן</a:t>
            </a:r>
            <a:endParaRPr lang="he-IL" dirty="0">
              <a:solidFill>
                <a:schemeClr val="tx1"/>
              </a:solidFill>
              <a:latin typeface="David" panose="020E0502060401010101" pitchFamily="34" charset="-79"/>
              <a:cs typeface="David" panose="020E0502060401010101" pitchFamily="34" charset="-79"/>
            </a:endParaRP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השוק איננו מוסדר ומסודר במדינה.</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יוצר קושי בגביית עמלות מהתיווך משום שהתשלום נעשה במזומן.</a:t>
            </a:r>
          </a:p>
          <a:p>
            <a:pPr>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תשלום ממוחשב, מבוקר ופשוט.</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pic>
        <p:nvPicPr>
          <p:cNvPr id="2050" name="Picture 2" descr="תוצאת תמונה עבור ‪babysitte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34964" y="3856009"/>
            <a:ext cx="1958656" cy="247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תוצאת תמונה עבור ‪cash or credit‬‏">
            <a:extLst>
              <a:ext uri="{FF2B5EF4-FFF2-40B4-BE49-F238E27FC236}">
                <a16:creationId xmlns:a16="http://schemas.microsoft.com/office/drawing/2014/main" id="{8DABB587-97DC-412D-9979-09A96F3A2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843" y="4348013"/>
            <a:ext cx="4531877" cy="185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85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pPr algn="ctr"/>
            <a:r>
              <a:rPr lang="he-IL"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בעיה מספר 3</a:t>
            </a:r>
            <a:endParaRPr lang="en-US" b="1" dirty="0">
              <a:solidFill>
                <a:schemeClr val="tx2">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1251678" y="1824495"/>
            <a:ext cx="10178322" cy="2816086"/>
          </a:xfrm>
        </p:spPr>
        <p:txBody>
          <a:bodyPr>
            <a:normAutofit fontScale="92500" lnSpcReduction="20000"/>
          </a:bodyPr>
          <a:lstStyle/>
          <a:p>
            <a:pPr marL="0" indent="0" algn="ctr">
              <a:buNone/>
            </a:pPr>
            <a:r>
              <a:rPr lang="he-IL" sz="2800" b="1" i="1" dirty="0">
                <a:solidFill>
                  <a:schemeClr val="tx1"/>
                </a:solidFill>
                <a:latin typeface="David" panose="020E0502060401010101" pitchFamily="34" charset="-79"/>
                <a:cs typeface="David" panose="020E0502060401010101" pitchFamily="34" charset="-79"/>
              </a:rPr>
              <a:t>חוסר פשטות אל מול התאמה</a:t>
            </a:r>
          </a:p>
          <a:p>
            <a:pPr marL="0" indent="0" algn="ctr">
              <a:buNone/>
            </a:pPr>
            <a:endParaRPr lang="he-IL" dirty="0">
              <a:solidFill>
                <a:schemeClr val="tx2">
                  <a:lumMod val="50000"/>
                </a:schemeClr>
              </a:solidFill>
              <a:latin typeface="David" panose="020E0502060401010101" pitchFamily="34" charset="-79"/>
              <a:cs typeface="David" panose="020E0502060401010101" pitchFamily="34" charset="-79"/>
            </a:endParaRP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סיבה: </a:t>
            </a:r>
            <a:r>
              <a:rPr lang="he-IL" dirty="0">
                <a:solidFill>
                  <a:schemeClr val="tx1"/>
                </a:solidFill>
                <a:latin typeface="David" panose="020E0502060401010101" pitchFamily="34" charset="-79"/>
                <a:cs typeface="David" panose="020E0502060401010101" pitchFamily="34" charset="-79"/>
              </a:rPr>
              <a:t>המתחרות בשוק מנסות לאסוף כמה שיותר מידע על השמרטפיות ועל ההורים לצורך התאמה מרבית. </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נזק: </a:t>
            </a:r>
            <a:r>
              <a:rPr lang="he-IL" dirty="0">
                <a:solidFill>
                  <a:schemeClr val="tx1"/>
                </a:solidFill>
                <a:latin typeface="David" panose="020E0502060401010101" pitchFamily="34" charset="-79"/>
                <a:cs typeface="David" panose="020E0502060401010101" pitchFamily="34" charset="-79"/>
              </a:rPr>
              <a:t>חוסר הפשטות מוביל לקושי בגיוס היצע עובדות ובנוסף לכך מקשה על ההורים לעשות שימוש במערכות הקיימות כיום בשוק. המערכות הללו אינן פשוטות לתפעול מה שמוביל לירידה בשימוש וברווחים.</a:t>
            </a:r>
          </a:p>
          <a:p>
            <a:pPr algn="just">
              <a:lnSpc>
                <a:spcPct val="150000"/>
              </a:lnSpc>
              <a:buFont typeface="Arial" panose="020B0604020202020204" pitchFamily="34" charset="0"/>
              <a:buChar char="•"/>
            </a:pPr>
            <a:r>
              <a:rPr lang="he-IL" b="1" dirty="0">
                <a:solidFill>
                  <a:schemeClr val="tx1"/>
                </a:solidFill>
                <a:latin typeface="David" panose="020E0502060401010101" pitchFamily="34" charset="-79"/>
                <a:cs typeface="David" panose="020E0502060401010101" pitchFamily="34" charset="-79"/>
              </a:rPr>
              <a:t>תוצאה: </a:t>
            </a:r>
            <a:r>
              <a:rPr lang="he-IL" dirty="0">
                <a:solidFill>
                  <a:schemeClr val="tx1"/>
                </a:solidFill>
                <a:latin typeface="David" panose="020E0502060401010101" pitchFamily="34" charset="-79"/>
                <a:cs typeface="David" panose="020E0502060401010101" pitchFamily="34" charset="-79"/>
              </a:rPr>
              <a:t>האתר פשוט וקל לתפעול.</a:t>
            </a:r>
          </a:p>
          <a:p>
            <a:pPr>
              <a:lnSpc>
                <a:spcPct val="150000"/>
              </a:lnSpc>
              <a:buFont typeface="Arial" panose="020B0604020202020204" pitchFamily="34" charset="0"/>
              <a:buChar char="•"/>
            </a:pPr>
            <a:endParaRPr lang="he-IL" dirty="0">
              <a:solidFill>
                <a:schemeClr val="tx1"/>
              </a:solidFill>
              <a:latin typeface="David" panose="020E0502060401010101" pitchFamily="34" charset="-79"/>
              <a:cs typeface="David" panose="020E0502060401010101" pitchFamily="34" charset="-79"/>
            </a:endParaRPr>
          </a:p>
        </p:txBody>
      </p:sp>
      <p:sp>
        <p:nvSpPr>
          <p:cNvPr id="5" name="מציין מיקום של תאריך 4"/>
          <p:cNvSpPr>
            <a:spLocks noGrp="1"/>
          </p:cNvSpPr>
          <p:nvPr>
            <p:ph type="dt" sz="half" idx="10"/>
          </p:nvPr>
        </p:nvSpPr>
        <p:spPr>
          <a:xfrm>
            <a:off x="1097280" y="6459785"/>
            <a:ext cx="2472271" cy="365125"/>
          </a:xfrm>
        </p:spPr>
        <p:txBody>
          <a:bodyPr/>
          <a:lstStyle/>
          <a:p>
            <a:fld id="{596D024D-8A7F-4CBB-9A88-747E5ED2723E}" type="datetime1">
              <a:rPr lang="en-US" smtClean="0">
                <a:latin typeface="David" panose="020E0502060401010101" pitchFamily="34" charset="-79"/>
                <a:cs typeface="David" panose="020E0502060401010101" pitchFamily="34" charset="-79"/>
              </a:rPr>
              <a:t>2/1/2018</a:t>
            </a:fld>
            <a:endParaRPr lang="en-US" dirty="0">
              <a:latin typeface="David" panose="020E0502060401010101" pitchFamily="34" charset="-79"/>
              <a:cs typeface="David" panose="020E0502060401010101" pitchFamily="34" charset="-79"/>
            </a:endParaRPr>
          </a:p>
        </p:txBody>
      </p:sp>
      <p:sp>
        <p:nvSpPr>
          <p:cNvPr id="6" name="מציין מיקום של כותרת תחתונה 5"/>
          <p:cNvSpPr>
            <a:spLocks noGrp="1"/>
          </p:cNvSpPr>
          <p:nvPr>
            <p:ph type="ftr" sz="quarter" idx="11"/>
          </p:nvPr>
        </p:nvSpPr>
        <p:spPr>
          <a:xfrm>
            <a:off x="3686185" y="6459785"/>
            <a:ext cx="4822804" cy="365125"/>
          </a:xfrm>
        </p:spPr>
        <p:txBody>
          <a:bodyPr/>
          <a:lstStyle/>
          <a:p>
            <a:pPr>
              <a:spcAft>
                <a:spcPts val="600"/>
              </a:spcAft>
            </a:pPr>
            <a:r>
              <a:rPr lang="he-IL" dirty="0">
                <a:latin typeface="David" panose="020E0502060401010101" pitchFamily="34" charset="-79"/>
                <a:cs typeface="David" panose="020E0502060401010101" pitchFamily="34" charset="-79"/>
              </a:rPr>
              <a:t>מורן שמש, ערן </a:t>
            </a:r>
            <a:r>
              <a:rPr lang="he-IL" dirty="0" err="1">
                <a:latin typeface="David" panose="020E0502060401010101" pitchFamily="34" charset="-79"/>
                <a:cs typeface="David" panose="020E0502060401010101" pitchFamily="34" charset="-79"/>
              </a:rPr>
              <a:t>וידר</a:t>
            </a:r>
            <a:r>
              <a:rPr lang="he-IL" dirty="0">
                <a:latin typeface="David" panose="020E0502060401010101" pitchFamily="34" charset="-79"/>
                <a:cs typeface="David" panose="020E0502060401010101" pitchFamily="34" charset="-79"/>
              </a:rPr>
              <a:t> , דודו אברהם, רפאל אדם</a:t>
            </a:r>
            <a:endParaRPr lang="en-US" dirty="0">
              <a:latin typeface="David" panose="020E0502060401010101" pitchFamily="34" charset="-79"/>
              <a:cs typeface="David" panose="020E0502060401010101" pitchFamily="34" charset="-79"/>
            </a:endParaRPr>
          </a:p>
        </p:txBody>
      </p:sp>
      <p:sp>
        <p:nvSpPr>
          <p:cNvPr id="7" name="מציין מיקום של מספר שקופית 6"/>
          <p:cNvSpPr>
            <a:spLocks noGrp="1"/>
          </p:cNvSpPr>
          <p:nvPr>
            <p:ph type="sldNum" sz="quarter" idx="12"/>
          </p:nvPr>
        </p:nvSpPr>
        <p:spPr>
          <a:xfrm>
            <a:off x="9900458" y="6459785"/>
            <a:ext cx="1312025" cy="365125"/>
          </a:xfrm>
        </p:spPr>
        <p:txBody>
          <a:bodyPr/>
          <a:lstStyle/>
          <a:p>
            <a:fld id="{E0CC35EF-C570-4ACB-AA80-617C749F8D2A}" type="slidenum">
              <a:rPr lang="en-US" smtClean="0">
                <a:latin typeface="David" panose="020E0502060401010101" pitchFamily="34" charset="-79"/>
                <a:cs typeface="David" panose="020E0502060401010101" pitchFamily="34" charset="-79"/>
              </a:rPr>
              <a:t>6</a:t>
            </a:fld>
            <a:endParaRPr lang="en-US" dirty="0">
              <a:latin typeface="David" panose="020E0502060401010101" pitchFamily="34" charset="-79"/>
              <a:cs typeface="David" panose="020E0502060401010101" pitchFamily="34" charset="-79"/>
            </a:endParaRPr>
          </a:p>
        </p:txBody>
      </p:sp>
      <p:pic>
        <p:nvPicPr>
          <p:cNvPr id="1026" name="Picture 2" descr="תוצאת תמונה עבור ‪simplicity is the ultimate‬‏">
            <a:extLst>
              <a:ext uri="{FF2B5EF4-FFF2-40B4-BE49-F238E27FC236}">
                <a16:creationId xmlns:a16="http://schemas.microsoft.com/office/drawing/2014/main" id="{A0B777DE-E6A7-45FF-92DE-5EC38F8B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77" y="4188186"/>
            <a:ext cx="2434507" cy="24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תוצאת תמונה עבור ‪analytics‬‏">
            <a:extLst>
              <a:ext uri="{FF2B5EF4-FFF2-40B4-BE49-F238E27FC236}">
                <a16:creationId xmlns:a16="http://schemas.microsoft.com/office/drawing/2014/main" id="{14AA9344-9A0D-47C0-A2AF-0F0A8F456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212" y="4571929"/>
            <a:ext cx="3639787" cy="16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109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b="1" dirty="0">
                <a:solidFill>
                  <a:schemeClr val="tx2">
                    <a:lumMod val="50000"/>
                  </a:schemeClr>
                </a:solidFill>
                <a:latin typeface="David" panose="020E0502060401010101" pitchFamily="34" charset="-79"/>
                <a:cs typeface="David" panose="020E0502060401010101" pitchFamily="34" charset="-79"/>
              </a:rPr>
              <a:t>המערכת שלנו</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06138"/>
              </p:ext>
            </p:extLst>
          </p:nvPr>
        </p:nvGraphicFramePr>
        <p:xfrm>
          <a:off x="990600" y="1846263"/>
          <a:ext cx="10164763" cy="404876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1006598891"/>
                    </a:ext>
                  </a:extLst>
                </a:gridCol>
                <a:gridCol w="3182978">
                  <a:extLst>
                    <a:ext uri="{9D8B030D-6E8A-4147-A177-3AD203B41FA5}">
                      <a16:colId xmlns:a16="http://schemas.microsoft.com/office/drawing/2014/main" val="3789371322"/>
                    </a:ext>
                  </a:extLst>
                </a:gridCol>
                <a:gridCol w="644545">
                  <a:extLst>
                    <a:ext uri="{9D8B030D-6E8A-4147-A177-3AD203B41FA5}">
                      <a16:colId xmlns:a16="http://schemas.microsoft.com/office/drawing/2014/main" val="3029616691"/>
                    </a:ext>
                  </a:extLst>
                </a:gridCol>
                <a:gridCol w="1574740">
                  <a:extLst>
                    <a:ext uri="{9D8B030D-6E8A-4147-A177-3AD203B41FA5}">
                      <a16:colId xmlns:a16="http://schemas.microsoft.com/office/drawing/2014/main" val="2465008918"/>
                    </a:ext>
                  </a:extLst>
                </a:gridCol>
              </a:tblGrid>
              <a:tr h="370840">
                <a:tc>
                  <a:txBody>
                    <a:bodyPr/>
                    <a:lstStyle/>
                    <a:p>
                      <a:pPr algn="ct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4164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יצירת משתמש חדש ע"י רישום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להורה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1- רישום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40844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רישום לאתר כבייביסיטר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צור פרופיל לבייביסיטר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72870945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הצג פרופיל אישי ואפשר שינוי פרטים.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ערוך פרטי פרופיל</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1.3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49322869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פרסום מודעת חיפוש על ידי ההורים/בייביסיטר.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פרסם מודעת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latin typeface="David" panose="020E0502060401010101" pitchFamily="34" charset="-79"/>
                          <a:cs typeface="David" panose="020E0502060401010101" pitchFamily="34" charset="-79"/>
                        </a:rPr>
                        <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2-</a:t>
                      </a:r>
                      <a:r>
                        <a:rPr lang="he-IL" baseline="0" dirty="0">
                          <a:latin typeface="David" panose="020E0502060401010101" pitchFamily="34" charset="-79"/>
                          <a:cs typeface="David" panose="020E0502060401010101" pitchFamily="34" charset="-79"/>
                        </a:rPr>
                        <a:t> </a:t>
                      </a:r>
                      <a:r>
                        <a:rPr lang="he-IL" sz="1800" kern="1200" dirty="0">
                          <a:solidFill>
                            <a:schemeClr val="dk1"/>
                          </a:solidFill>
                          <a:effectLst/>
                          <a:latin typeface="David" panose="020E0502060401010101" pitchFamily="34" charset="-79"/>
                          <a:ea typeface="+mn-ea"/>
                          <a:cs typeface="David" panose="020E0502060401010101" pitchFamily="34" charset="-79"/>
                        </a:rPr>
                        <a:t>פרסום וחיפוש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2018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אופן בחירת הבייביסיטר והתאמה להורים. בצע חיפוש לפי פרמטרים והצג את התוצאה המתאימה ביותר וביצוע המשך חיפוש.</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חיפוש מודעות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2.2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2476512172"/>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ההורים על הבייביסיטר (לאחר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הורים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he-IL" dirty="0">
                        <a:latin typeface="David" panose="020E0502060401010101" pitchFamily="34" charset="-79"/>
                        <a:cs typeface="David" panose="020E0502060401010101" pitchFamily="34" charset="-79"/>
                      </a:endParaRPr>
                    </a:p>
                    <a:p>
                      <a:pPr algn="ctr"/>
                      <a:endParaRPr lang="he-IL" dirty="0">
                        <a:latin typeface="David" panose="020E0502060401010101" pitchFamily="34" charset="-79"/>
                        <a:cs typeface="David" panose="020E0502060401010101" pitchFamily="34" charset="-79"/>
                      </a:endParaRPr>
                    </a:p>
                    <a:p>
                      <a:pPr algn="ctr"/>
                      <a:r>
                        <a:rPr lang="he-IL" dirty="0">
                          <a:latin typeface="David" panose="020E0502060401010101" pitchFamily="34" charset="-79"/>
                          <a:cs typeface="David" panose="020E0502060401010101" pitchFamily="34" charset="-79"/>
                        </a:rPr>
                        <a:t>3-</a:t>
                      </a:r>
                      <a:r>
                        <a:rPr lang="he-IL" sz="1800" kern="1200" dirty="0">
                          <a:solidFill>
                            <a:schemeClr val="dk1"/>
                          </a:solidFill>
                          <a:effectLst/>
                          <a:latin typeface="David" panose="020E0502060401010101" pitchFamily="34" charset="-79"/>
                          <a:ea typeface="+mn-ea"/>
                          <a:cs typeface="David" panose="020E0502060401010101" pitchFamily="34" charset="-79"/>
                        </a:rPr>
                        <a:t>חוות דעת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051589"/>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הזנת חוות דעת של הבייביסיטר על ההורים והילדים (עם דרוג מנהלים).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הזן חוות דעת בייביסיטר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3.2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tc>
                <a:extLst>
                  <a:ext uri="{0D108BD9-81ED-4DB2-BD59-A6C34878D82A}">
                    <a16:rowId xmlns:a16="http://schemas.microsoft.com/office/drawing/2014/main" val="3555829670"/>
                  </a:ext>
                </a:extLst>
              </a:tr>
            </a:tbl>
          </a:graphicData>
        </a:graphic>
      </p:graphicFrame>
    </p:spTree>
    <p:extLst>
      <p:ext uri="{BB962C8B-B14F-4D97-AF65-F5344CB8AC3E}">
        <p14:creationId xmlns:p14="http://schemas.microsoft.com/office/powerpoint/2010/main" val="227434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b="1" dirty="0">
                <a:solidFill>
                  <a:schemeClr val="tx2">
                    <a:lumMod val="50000"/>
                  </a:schemeClr>
                </a:solidFill>
                <a:latin typeface="David" panose="020E0502060401010101" pitchFamily="34" charset="-79"/>
                <a:cs typeface="David" panose="020E0502060401010101" pitchFamily="34" charset="-79"/>
              </a:rPr>
              <a:t>המערכת שלנו - המשך</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885152"/>
              </p:ext>
            </p:extLst>
          </p:nvPr>
        </p:nvGraphicFramePr>
        <p:xfrm>
          <a:off x="1096963" y="1846263"/>
          <a:ext cx="10058400" cy="3134360"/>
        </p:xfrm>
        <a:graphic>
          <a:graphicData uri="http://schemas.openxmlformats.org/drawingml/2006/table">
            <a:tbl>
              <a:tblPr firstRow="1" bandRow="1">
                <a:tableStyleId>{5C22544A-7EE6-4342-B048-85BDC9FD1C3A}</a:tableStyleId>
              </a:tblPr>
              <a:tblGrid>
                <a:gridCol w="5367337">
                  <a:extLst>
                    <a:ext uri="{9D8B030D-6E8A-4147-A177-3AD203B41FA5}">
                      <a16:colId xmlns:a16="http://schemas.microsoft.com/office/drawing/2014/main" val="194433618"/>
                    </a:ext>
                  </a:extLst>
                </a:gridCol>
                <a:gridCol w="2400300">
                  <a:extLst>
                    <a:ext uri="{9D8B030D-6E8A-4147-A177-3AD203B41FA5}">
                      <a16:colId xmlns:a16="http://schemas.microsoft.com/office/drawing/2014/main" val="2458695037"/>
                    </a:ext>
                  </a:extLst>
                </a:gridCol>
                <a:gridCol w="723900">
                  <a:extLst>
                    <a:ext uri="{9D8B030D-6E8A-4147-A177-3AD203B41FA5}">
                      <a16:colId xmlns:a16="http://schemas.microsoft.com/office/drawing/2014/main" val="1752170057"/>
                    </a:ext>
                  </a:extLst>
                </a:gridCol>
                <a:gridCol w="1566863">
                  <a:extLst>
                    <a:ext uri="{9D8B030D-6E8A-4147-A177-3AD203B41FA5}">
                      <a16:colId xmlns:a16="http://schemas.microsoft.com/office/drawing/2014/main" val="118039363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dirty="0">
                          <a:latin typeface="David" panose="020E0502060401010101" pitchFamily="34" charset="-79"/>
                          <a:cs typeface="David" panose="020E0502060401010101" pitchFamily="34" charset="-79"/>
                        </a:rPr>
                        <a:t>תיאור קצר</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שם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מס'</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תת מערכת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30053"/>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 דף בעמוד הבית על "איך עובד השירות" הצג דף הסבר בעת לחיצה.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קבל 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4-</a:t>
                      </a:r>
                      <a:r>
                        <a:rPr lang="he-IL" sz="1800" kern="1200" dirty="0">
                          <a:solidFill>
                            <a:schemeClr val="dk1"/>
                          </a:solidFill>
                          <a:effectLst/>
                          <a:latin typeface="David" panose="020E0502060401010101" pitchFamily="34" charset="-79"/>
                          <a:ea typeface="+mn-ea"/>
                          <a:cs typeface="David" panose="020E0502060401010101" pitchFamily="34" charset="-79"/>
                        </a:rPr>
                        <a:t>הסבר על השירות</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1548"/>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תשלום דרך האתר בצע חיוב דרך האתר (</a:t>
                      </a:r>
                      <a:r>
                        <a:rPr lang="en-US" sz="1800" kern="1200" dirty="0" err="1">
                          <a:solidFill>
                            <a:schemeClr val="dk1"/>
                          </a:solidFill>
                          <a:effectLst/>
                          <a:latin typeface="David" panose="020E0502060401010101" pitchFamily="34" charset="-79"/>
                          <a:ea typeface="+mn-ea"/>
                          <a:cs typeface="David" panose="020E0502060401010101" pitchFamily="34" charset="-79"/>
                        </a:rPr>
                        <a:t>paypal</a:t>
                      </a:r>
                      <a:r>
                        <a:rPr lang="he-IL" sz="1800" kern="1200" dirty="0">
                          <a:solidFill>
                            <a:schemeClr val="dk1"/>
                          </a:solidFill>
                          <a:effectLst/>
                          <a:latin typeface="David" panose="020E0502060401010101" pitchFamily="34" charset="-79"/>
                          <a:ea typeface="+mn-ea"/>
                          <a:cs typeface="David" panose="020E0502060401010101" pitchFamily="34" charset="-79"/>
                        </a:rPr>
                        <a:t>/אשראי).</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בצע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5-תשלום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393135"/>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התאמות לבייביסיטר ותשלומים.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אישור </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04000106"/>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 לבייביסיטר וגבה עמלה.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העבר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5.1.2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31744321"/>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גבה עמלת ביטול לבייביסיטר שבוטל ב-6.2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בטל תשלום</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036932834"/>
                  </a:ext>
                </a:extLst>
              </a:tr>
              <a:tr h="370840">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שליחת דיוור למייל על ביטול עסקה שבוצעה וחיוב עמלה שבוצע.</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sz="1800" kern="1200" dirty="0">
                          <a:solidFill>
                            <a:schemeClr val="dk1"/>
                          </a:solidFill>
                          <a:effectLst/>
                          <a:latin typeface="David" panose="020E0502060401010101" pitchFamily="34" charset="-79"/>
                          <a:ea typeface="+mn-ea"/>
                          <a:cs typeface="David" panose="020E0502060401010101" pitchFamily="34" charset="-79"/>
                        </a:rPr>
                        <a:t>שלח מייל ביטול הזמנה</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e-IL" dirty="0">
                          <a:latin typeface="David" panose="020E0502060401010101" pitchFamily="34" charset="-79"/>
                          <a:cs typeface="David" panose="020E0502060401010101" pitchFamily="34" charset="-79"/>
                        </a:rPr>
                        <a:t>5.2.1</a:t>
                      </a:r>
                      <a:endParaRPr lang="en-US" dirty="0">
                        <a:latin typeface="David" panose="020E0502060401010101" pitchFamily="34" charset="-79"/>
                        <a:cs typeface="David" panose="020E0502060401010101"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1419674436"/>
                  </a:ext>
                </a:extLst>
              </a:tr>
            </a:tbl>
          </a:graphicData>
        </a:graphic>
      </p:graphicFrame>
    </p:spTree>
    <p:extLst>
      <p:ext uri="{BB962C8B-B14F-4D97-AF65-F5344CB8AC3E}">
        <p14:creationId xmlns:p14="http://schemas.microsoft.com/office/powerpoint/2010/main" val="4098594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397" y="286603"/>
            <a:ext cx="10336283" cy="1559131"/>
          </a:xfrm>
        </p:spPr>
        <p:txBody>
          <a:bodyPr>
            <a:normAutofit/>
          </a:bodyPr>
          <a:lstStyle/>
          <a:p>
            <a:pPr algn="r"/>
            <a:r>
              <a:rPr lang="en-US" b="1" dirty="0">
                <a:solidFill>
                  <a:schemeClr val="tx2">
                    <a:lumMod val="50000"/>
                  </a:schemeClr>
                </a:solidFill>
                <a:latin typeface="David" panose="020E0502060401010101" pitchFamily="34" charset="-79"/>
                <a:cs typeface="David" panose="020E0502060401010101" pitchFamily="34" charset="-79"/>
              </a:rPr>
              <a:t>Use Case</a:t>
            </a:r>
            <a:r>
              <a:rPr lang="he-IL" b="1" dirty="0">
                <a:solidFill>
                  <a:schemeClr val="tx2">
                    <a:lumMod val="50000"/>
                  </a:schemeClr>
                </a:solidFill>
                <a:latin typeface="David" panose="020E0502060401010101" pitchFamily="34" charset="-79"/>
                <a:cs typeface="David" panose="020E0502060401010101" pitchFamily="34" charset="-79"/>
              </a:rPr>
              <a:t>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לדוגמא -</a:t>
            </a:r>
            <a:r>
              <a:rPr lang="en-US" b="1" dirty="0">
                <a:solidFill>
                  <a:schemeClr val="tx2">
                    <a:lumMod val="50000"/>
                  </a:schemeClr>
                </a:solidFill>
                <a:latin typeface="David" panose="020E0502060401010101" pitchFamily="34" charset="-79"/>
                <a:cs typeface="David" panose="020E0502060401010101" pitchFamily="34" charset="-79"/>
              </a:rPr>
              <a:t> </a:t>
            </a:r>
            <a:r>
              <a:rPr lang="he-IL" b="1" dirty="0">
                <a:solidFill>
                  <a:schemeClr val="tx2">
                    <a:lumMod val="50000"/>
                  </a:schemeClr>
                </a:solidFill>
                <a:latin typeface="David" panose="020E0502060401010101" pitchFamily="34" charset="-79"/>
                <a:cs typeface="David" panose="020E0502060401010101" pitchFamily="34" charset="-79"/>
              </a:rPr>
              <a:t>בצע חיפוש מודעות (2.2)</a:t>
            </a:r>
            <a:endParaRPr lang="en-US" b="1" dirty="0">
              <a:solidFill>
                <a:schemeClr val="tx2">
                  <a:lumMod val="50000"/>
                </a:schemeClr>
              </a:solidFill>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522514" y="1845734"/>
            <a:ext cx="10633165" cy="4258183"/>
          </a:xfrm>
        </p:spPr>
        <p:txBody>
          <a:bodyPr>
            <a:noAutofit/>
          </a:bodyPr>
          <a:lstStyle/>
          <a:p>
            <a:pPr>
              <a:lnSpc>
                <a:spcPct val="100000"/>
              </a:lnSpc>
            </a:pPr>
            <a:r>
              <a:rPr lang="he-IL" sz="1800" b="1" dirty="0">
                <a:solidFill>
                  <a:schemeClr val="tx1"/>
                </a:solidFill>
                <a:latin typeface="David" panose="020E0502060401010101" pitchFamily="34" charset="-79"/>
                <a:cs typeface="David" panose="020E0502060401010101" pitchFamily="34" charset="-79"/>
              </a:rPr>
              <a:t>שחקנים</a:t>
            </a:r>
            <a:r>
              <a:rPr lang="he-IL" sz="1800" dirty="0">
                <a:solidFill>
                  <a:schemeClr val="tx1"/>
                </a:solidFill>
                <a:latin typeface="David" panose="020E0502060401010101" pitchFamily="34" charset="-79"/>
                <a:cs typeface="David" panose="020E0502060401010101" pitchFamily="34" charset="-79"/>
              </a:rPr>
              <a:t>: הורים, </a:t>
            </a:r>
            <a:r>
              <a:rPr lang="he-IL" sz="1800" dirty="0" err="1">
                <a:solidFill>
                  <a:schemeClr val="tx1"/>
                </a:solidFill>
                <a:latin typeface="David" panose="020E0502060401010101" pitchFamily="34" charset="-79"/>
                <a:cs typeface="David" panose="020E0502060401010101" pitchFamily="34" charset="-79"/>
              </a:rPr>
              <a:t>בייביסיטרים</a:t>
            </a:r>
            <a:r>
              <a:rPr lang="he-IL" sz="1800" dirty="0">
                <a:solidFill>
                  <a:schemeClr val="tx1"/>
                </a:solidFill>
                <a:latin typeface="David" panose="020E0502060401010101" pitchFamily="34" charset="-79"/>
                <a:cs typeface="David" panose="020E0502060401010101" pitchFamily="34" charset="-79"/>
              </a:rPr>
              <a:t>, מערכת. </a:t>
            </a:r>
            <a:r>
              <a:rPr lang="en-US" sz="1800" b="1" dirty="0">
                <a:solidFill>
                  <a:schemeClr val="tx1"/>
                </a:solidFill>
                <a:latin typeface="David" panose="020E0502060401010101" pitchFamily="34" charset="-79"/>
                <a:cs typeface="David" panose="020E0502060401010101" pitchFamily="34" charset="-79"/>
              </a:rPr>
              <a:t>Trigger</a:t>
            </a:r>
            <a:r>
              <a:rPr lang="he-IL" sz="1800" dirty="0">
                <a:solidFill>
                  <a:schemeClr val="tx1"/>
                </a:solidFill>
                <a:latin typeface="David" panose="020E0502060401010101" pitchFamily="34" charset="-79"/>
                <a:cs typeface="David" panose="020E0502060401010101" pitchFamily="34" charset="-79"/>
              </a:rPr>
              <a:t>: הורים מעוניינים למצוא בייביסיטר על פי המודעות המפורסמות באתר.</a:t>
            </a:r>
            <a:r>
              <a:rPr lang="en-US" sz="1800" dirty="0">
                <a:solidFill>
                  <a:schemeClr val="tx1"/>
                </a:solidFill>
                <a:latin typeface="David" panose="020E0502060401010101" pitchFamily="34" charset="-79"/>
                <a:cs typeface="David" panose="020E0502060401010101" pitchFamily="34" charset="-79"/>
              </a:rPr>
              <a:t/>
            </a:r>
            <a:br>
              <a:rPr lang="en-US" sz="1800" dirty="0">
                <a:solidFill>
                  <a:schemeClr val="tx1"/>
                </a:solidFill>
                <a:latin typeface="David" panose="020E0502060401010101" pitchFamily="34" charset="-79"/>
                <a:cs typeface="David" panose="020E0502060401010101" pitchFamily="34" charset="-79"/>
              </a:rPr>
            </a:br>
            <a:r>
              <a:rPr lang="he-IL" sz="1800" b="1" dirty="0">
                <a:solidFill>
                  <a:schemeClr val="tx1"/>
                </a:solidFill>
                <a:latin typeface="David" panose="020E0502060401010101" pitchFamily="34" charset="-79"/>
                <a:cs typeface="David" panose="020E0502060401010101" pitchFamily="34" charset="-79"/>
              </a:rPr>
              <a:t>תיאור מתומצת</a:t>
            </a:r>
            <a:r>
              <a:rPr lang="he-IL" sz="1800" dirty="0">
                <a:solidFill>
                  <a:schemeClr val="tx1"/>
                </a:solidFill>
                <a:latin typeface="David" panose="020E0502060401010101" pitchFamily="34" charset="-79"/>
                <a:cs typeface="David" panose="020E0502060401010101" pitchFamily="34" charset="-79"/>
              </a:rPr>
              <a:t>: אופן ביצוע חיפוש מודעה לבייביסיטר. </a:t>
            </a:r>
          </a:p>
          <a:p>
            <a:pPr>
              <a:lnSpc>
                <a:spcPct val="100000"/>
              </a:lnSpc>
            </a:pPr>
            <a:r>
              <a:rPr lang="he-IL" sz="1800" b="1" u="sng" dirty="0">
                <a:solidFill>
                  <a:schemeClr val="tx1"/>
                </a:solidFill>
                <a:latin typeface="David" panose="020E0502060401010101" pitchFamily="34" charset="-79"/>
                <a:cs typeface="David" panose="020E0502060401010101" pitchFamily="34" charset="-79"/>
              </a:rPr>
              <a:t>מסלול בסיסי</a:t>
            </a:r>
            <a:r>
              <a:rPr lang="he-IL" sz="1800" u="sng" dirty="0">
                <a:solidFill>
                  <a:schemeClr val="tx1"/>
                </a:solidFill>
                <a:latin typeface="David" panose="020E0502060401010101" pitchFamily="34" charset="-79"/>
                <a:cs typeface="David" panose="020E0502060401010101" pitchFamily="34" charset="-79"/>
              </a:rPr>
              <a:t>:</a:t>
            </a:r>
            <a:endParaRPr lang="en-US" sz="1800" u="sng" dirty="0">
              <a:solidFill>
                <a:schemeClr val="tx1"/>
              </a:solidFill>
              <a:latin typeface="David" panose="020E0502060401010101" pitchFamily="34" charset="-79"/>
              <a:cs typeface="David" panose="020E0502060401010101" pitchFamily="34" charset="-79"/>
            </a:endParaRP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יכנס למסך החיפוש באתר.</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תפתח את מסך החיפוש.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 יזין את הפרמטרים הרצויים.</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תמצא ותציג להורה את המודעות לפי הפרמטרים שההורה סינן.</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ההורה/בייביסיטר יכנס למודעה שעונה על כל הצרכים שלו או ההורה/הבייביסיטר ילחץ על כפתור "הבא" על מנת לעבור לתוצאה הבאה בחיפוש.</a:t>
            </a:r>
          </a:p>
          <a:p>
            <a:pPr marL="457200" lvl="0" indent="-457200">
              <a:lnSpc>
                <a:spcPct val="100000"/>
              </a:lnSpc>
              <a:buFont typeface="+mj-lt"/>
              <a:buAutoNum type="arabicPeriod"/>
            </a:pPr>
            <a:r>
              <a:rPr lang="he-IL" sz="1800" dirty="0">
                <a:solidFill>
                  <a:schemeClr val="tx1"/>
                </a:solidFill>
                <a:latin typeface="David" panose="020E0502060401010101" pitchFamily="34" charset="-79"/>
                <a:cs typeface="David" panose="020E0502060401010101" pitchFamily="34" charset="-79"/>
              </a:rPr>
              <a:t>המערכת תציג בפני ההורה את המודעה הרלוונטית.</a:t>
            </a:r>
            <a:endParaRPr lang="en-US" sz="18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93590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315</TotalTime>
  <Words>719</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David</vt:lpstr>
      <vt:lpstr>Times New Roman</vt:lpstr>
      <vt:lpstr>מבט לאחור</vt:lpstr>
      <vt:lpstr>מערכת לתיאום שירותי בייביסיטר</vt:lpstr>
      <vt:lpstr>רקע</vt:lpstr>
      <vt:lpstr>הצורך</vt:lpstr>
      <vt:lpstr>בעיה מספר 1</vt:lpstr>
      <vt:lpstr>בעיה מספר 2</vt:lpstr>
      <vt:lpstr>בעיה מספר 3</vt:lpstr>
      <vt:lpstr>המערכת שלנו</vt:lpstr>
      <vt:lpstr>המערכת שלנו - המשך</vt:lpstr>
      <vt:lpstr>Use Case  לדוגמא - בצע חיפוש מודעות (2.2)</vt:lpstr>
      <vt:lpstr>מודל המחלקות</vt:lpstr>
      <vt:lpstr>עלויות המערכת</vt:lpstr>
      <vt:lpstr>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תיאום שירותי בייביסיטר</dc:title>
  <dc:creator>Shemesh</dc:creator>
  <cp:lastModifiedBy>sys17-19</cp:lastModifiedBy>
  <cp:revision>107</cp:revision>
  <dcterms:created xsi:type="dcterms:W3CDTF">2017-03-14T19:32:37Z</dcterms:created>
  <dcterms:modified xsi:type="dcterms:W3CDTF">2018-02-01T15:29:19Z</dcterms:modified>
</cp:coreProperties>
</file>