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9"/>
  </p:notesMasterIdLst>
  <p:sldIdLst>
    <p:sldId id="256" r:id="rId2"/>
    <p:sldId id="257" r:id="rId3"/>
    <p:sldId id="262" r:id="rId4"/>
    <p:sldId id="258" r:id="rId5"/>
    <p:sldId id="259" r:id="rId6"/>
    <p:sldId id="264" r:id="rId7"/>
    <p:sldId id="266" r:id="rId8"/>
    <p:sldId id="267" r:id="rId9"/>
    <p:sldId id="269" r:id="rId10"/>
    <p:sldId id="270" r:id="rId11"/>
    <p:sldId id="279" r:id="rId12"/>
    <p:sldId id="273" r:id="rId13"/>
    <p:sldId id="280" r:id="rId14"/>
    <p:sldId id="274" r:id="rId15"/>
    <p:sldId id="278" r:id="rId16"/>
    <p:sldId id="275"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1" d="100"/>
          <a:sy n="81" d="100"/>
        </p:scale>
        <p:origin x="120" y="6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CC79D6E7-1499-41AA-9BB1-1F75ED3A8A02}" type="datetimeFigureOut">
              <a:rPr lang="he-IL" smtClean="0"/>
              <a:t>ט"ז/שבט/תשע"ח</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E2934579-B43B-45A7-BDCF-D0497CF63100}" type="slidenum">
              <a:rPr lang="he-IL" smtClean="0"/>
              <a:t>‹#›</a:t>
            </a:fld>
            <a:endParaRPr lang="he-IL"/>
          </a:p>
        </p:txBody>
      </p:sp>
    </p:spTree>
    <p:extLst>
      <p:ext uri="{BB962C8B-B14F-4D97-AF65-F5344CB8AC3E}">
        <p14:creationId xmlns:p14="http://schemas.microsoft.com/office/powerpoint/2010/main" val="79901227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7973E6AC-E112-49B7-B958-EFDDF8A46471}" type="datetime1">
              <a:rPr lang="en-US" smtClean="0"/>
              <a:t>2/1/2018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84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FADE7DC-43D5-4DC1-AC74-FFF97E78EB8D}" type="datetime1">
              <a:rPr lang="en-US" smtClean="0"/>
              <a:t>2/1/2018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86227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D07DEBB-4CBF-47A4-913F-86A17AFEB23B}" type="datetime1">
              <a:rPr lang="en-US" smtClean="0"/>
              <a:t>2/1/2018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223248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56A8EAE-C9D5-40A6-AFC3-E9515FA3E8E6}" type="datetime1">
              <a:rPr lang="en-US" smtClean="0"/>
              <a:t>2/1/2018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1555393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E568CDC3-525C-43DE-B2A4-69DEF46017CB}" type="datetime1">
              <a:rPr lang="en-US" smtClean="0"/>
              <a:t>2/1/2018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794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DC55898F-FB0F-4C3F-82C3-B3284AA923FF}" type="datetime1">
              <a:rPr lang="en-US" smtClean="0"/>
              <a:t>2/1/2018</a:t>
            </a:fld>
            <a:endParaRPr lang="en-US"/>
          </a:p>
        </p:txBody>
      </p:sp>
      <p:sp>
        <p:nvSpPr>
          <p:cNvPr id="6" name="Footer Placeholder 5"/>
          <p:cNvSpPr>
            <a:spLocks noGrp="1"/>
          </p:cNvSpPr>
          <p:nvPr>
            <p:ph type="ftr" sz="quarter" idx="11"/>
          </p:nvPr>
        </p:nvSpPr>
        <p:spPr/>
        <p:txBody>
          <a:bodyPr/>
          <a:lstStyle/>
          <a:p>
            <a:r>
              <a:rPr lang="he-IL"/>
              <a:t>מורן שמש, ערן וידר, רפאל אדם</a:t>
            </a:r>
            <a:endParaRPr lang="en-US"/>
          </a:p>
        </p:txBody>
      </p:sp>
      <p:sp>
        <p:nvSpPr>
          <p:cNvPr id="7" name="Slide Number Placeholder 6"/>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1574634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1097280" y="2582335"/>
            <a:ext cx="4937760" cy="32867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217920" y="2582334"/>
            <a:ext cx="4937760" cy="32867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E86CC0F6-4505-49DE-B36B-23C2D1915F58}" type="datetime1">
              <a:rPr lang="en-US" smtClean="0"/>
              <a:t>2/1/2018</a:t>
            </a:fld>
            <a:endParaRPr lang="en-US"/>
          </a:p>
        </p:txBody>
      </p:sp>
      <p:sp>
        <p:nvSpPr>
          <p:cNvPr id="8" name="Footer Placeholder 7"/>
          <p:cNvSpPr>
            <a:spLocks noGrp="1"/>
          </p:cNvSpPr>
          <p:nvPr>
            <p:ph type="ftr" sz="quarter" idx="11"/>
          </p:nvPr>
        </p:nvSpPr>
        <p:spPr/>
        <p:txBody>
          <a:bodyPr/>
          <a:lstStyle/>
          <a:p>
            <a:r>
              <a:rPr lang="he-IL"/>
              <a:t>מורן שמש, ערן וידר, רפאל אדם</a:t>
            </a:r>
            <a:endParaRPr lang="en-US"/>
          </a:p>
        </p:txBody>
      </p:sp>
      <p:sp>
        <p:nvSpPr>
          <p:cNvPr id="9" name="Slide Number Placeholder 8"/>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346382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56C6767B-1D5F-41E8-929A-9ABB9842B834}" type="datetime1">
              <a:rPr lang="en-US" smtClean="0"/>
              <a:t>2/1/2018</a:t>
            </a:fld>
            <a:endParaRPr lang="en-US"/>
          </a:p>
        </p:txBody>
      </p:sp>
      <p:sp>
        <p:nvSpPr>
          <p:cNvPr id="4" name="Footer Placeholder 3"/>
          <p:cNvSpPr>
            <a:spLocks noGrp="1"/>
          </p:cNvSpPr>
          <p:nvPr>
            <p:ph type="ftr" sz="quarter" idx="11"/>
          </p:nvPr>
        </p:nvSpPr>
        <p:spPr/>
        <p:txBody>
          <a:bodyPr/>
          <a:lstStyle/>
          <a:p>
            <a:r>
              <a:rPr lang="he-IL"/>
              <a:t>מורן שמש, ערן וידר, רפאל אדם</a:t>
            </a:r>
            <a:endParaRPr lang="en-US"/>
          </a:p>
        </p:txBody>
      </p:sp>
      <p:sp>
        <p:nvSpPr>
          <p:cNvPr id="5" name="Slide Number Placeholder 4"/>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2205654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3BF31FF-A15F-4A18-A815-5CDB7B471984}" type="datetime1">
              <a:rPr lang="en-US" smtClean="0"/>
              <a:t>2/1/2018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he-IL"/>
              <a:t>מורן שמש, ערן וידר, רפאל אדם</a:t>
            </a:r>
            <a:endParaRPr lang="en-US"/>
          </a:p>
        </p:txBody>
      </p:sp>
      <p:sp>
        <p:nvSpPr>
          <p:cNvPr id="9" name="Slide Number Placeholder 8"/>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857806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44F428B-24B1-41CA-8379-49449A33C864}" type="datetime1">
              <a:rPr lang="en-US" smtClean="0"/>
              <a:t>2/1/2018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he-IL"/>
              <a:t>מורן שמש, ערן וידר, רפאל אדם</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0CC35EF-C570-4ACB-AA80-617C749F8D2A}" type="slidenum">
              <a:rPr lang="en-US" smtClean="0"/>
              <a:t>‹#›</a:t>
            </a:fld>
            <a:endParaRPr lang="en-US"/>
          </a:p>
        </p:txBody>
      </p:sp>
    </p:spTree>
    <p:extLst>
      <p:ext uri="{BB962C8B-B14F-4D97-AF65-F5344CB8AC3E}">
        <p14:creationId xmlns:p14="http://schemas.microsoft.com/office/powerpoint/2010/main" val="3238577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29893281-502A-4FFE-96FB-BDEBED902033}" type="datetime1">
              <a:rPr lang="en-US" smtClean="0"/>
              <a:t>2/1/2018</a:t>
            </a:fld>
            <a:endParaRPr lang="en-US"/>
          </a:p>
        </p:txBody>
      </p:sp>
      <p:sp>
        <p:nvSpPr>
          <p:cNvPr id="6" name="Footer Placeholder 5"/>
          <p:cNvSpPr>
            <a:spLocks noGrp="1"/>
          </p:cNvSpPr>
          <p:nvPr>
            <p:ph type="ftr" sz="quarter" idx="11"/>
          </p:nvPr>
        </p:nvSpPr>
        <p:spPr/>
        <p:txBody>
          <a:bodyPr/>
          <a:lstStyle/>
          <a:p>
            <a:r>
              <a:rPr lang="he-IL"/>
              <a:t>מורן שמש, ערן וידר, רפאל אדם</a:t>
            </a:r>
            <a:endParaRPr lang="en-US"/>
          </a:p>
        </p:txBody>
      </p:sp>
      <p:sp>
        <p:nvSpPr>
          <p:cNvPr id="7" name="Slide Number Placeholder 6"/>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369964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DE90B19-71FB-4F76-9D52-E520FF701ACD}" type="datetime1">
              <a:rPr lang="en-US" smtClean="0"/>
              <a:t>2/1/2018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he-IL"/>
              <a:t>מורן שמש, ערן וידר, רפאל אדם</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0CC35EF-C570-4ACB-AA80-617C749F8D2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01610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0" name="Rectangle 78">
            <a:extLst>
              <a:ext uri="{FF2B5EF4-FFF2-40B4-BE49-F238E27FC236}">
                <a16:creationId xmlns:a16="http://schemas.microsoft.com/office/drawing/2014/main" id="{D6FAF975-1367-4293-98C9-248E3647BB6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061" name="Rectangle 80">
            <a:extLst>
              <a:ext uri="{FF2B5EF4-FFF2-40B4-BE49-F238E27FC236}">
                <a16:creationId xmlns:a16="http://schemas.microsoft.com/office/drawing/2014/main" id="{D5273937-A934-4F7E-BE50-CF84EBD03D7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339824" y="0"/>
            <a:ext cx="68583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62" name="Straight Connector 82">
            <a:extLst>
              <a:ext uri="{FF2B5EF4-FFF2-40B4-BE49-F238E27FC236}">
                <a16:creationId xmlns:a16="http://schemas.microsoft.com/office/drawing/2014/main" id="{C9F37729-2B15-4BFC-AF55-DA4D725E765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37543" y="4343400"/>
            <a:ext cx="5029200" cy="0"/>
          </a:xfrm>
          <a:prstGeom prst="line">
            <a:avLst/>
          </a:prstGeom>
          <a:ln w="6350">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תמונה קשורה"/>
          <p:cNvPicPr>
            <a:picLocks noChangeAspect="1" noChangeArrowheads="1"/>
          </p:cNvPicPr>
          <p:nvPr/>
        </p:nvPicPr>
        <p:blipFill rotWithShape="1">
          <a:blip r:embed="rId2">
            <a:extLst>
              <a:ext uri="{28A0092B-C50C-407E-A947-70E740481C1C}">
                <a14:useLocalDpi xmlns:a14="http://schemas.microsoft.com/office/drawing/2010/main" val="0"/>
              </a:ext>
            </a:extLst>
          </a:blip>
          <a:srcRect t="9701" b="33299"/>
          <a:stretch/>
        </p:blipFill>
        <p:spPr bwMode="auto">
          <a:xfrm>
            <a:off x="-1" y="-1"/>
            <a:ext cx="5294376" cy="2286000"/>
          </a:xfrm>
          <a:prstGeom prst="rect">
            <a:avLst/>
          </a:prstGeom>
          <a:solidFill>
            <a:srgbClr val="FFFFFF">
              <a:shade val="85000"/>
            </a:srgbClr>
          </a:solidFill>
          <a:extLst/>
        </p:spPr>
      </p:pic>
      <p:pic>
        <p:nvPicPr>
          <p:cNvPr id="2058" name="Picture 10" descr="תמונה קשורה"/>
          <p:cNvPicPr>
            <a:picLocks noChangeAspect="1" noChangeArrowheads="1"/>
          </p:cNvPicPr>
          <p:nvPr/>
        </p:nvPicPr>
        <p:blipFill rotWithShape="1">
          <a:blip r:embed="rId3">
            <a:extLst>
              <a:ext uri="{28A0092B-C50C-407E-A947-70E740481C1C}">
                <a14:useLocalDpi xmlns:a14="http://schemas.microsoft.com/office/drawing/2010/main" val="0"/>
              </a:ext>
            </a:extLst>
          </a:blip>
          <a:srcRect t="42757" r="2" b="2"/>
          <a:stretch/>
        </p:blipFill>
        <p:spPr bwMode="auto">
          <a:xfrm>
            <a:off x="20" y="4572000"/>
            <a:ext cx="5294356" cy="2286000"/>
          </a:xfrm>
          <a:prstGeom prst="rect">
            <a:avLst/>
          </a:prstGeom>
          <a:solidFill>
            <a:srgbClr val="FFFFFF">
              <a:shade val="85000"/>
            </a:srgbClr>
          </a:solidFill>
          <a:extLst/>
        </p:spPr>
      </p:pic>
      <p:pic>
        <p:nvPicPr>
          <p:cNvPr id="11" name="Picture 3">
            <a:extLst>
              <a:ext uri="{FF2B5EF4-FFF2-40B4-BE49-F238E27FC236}">
                <a16:creationId xmlns:a16="http://schemas.microsoft.com/office/drawing/2014/main" id="{80392FDD-EEB1-44BE-91C5-42279F1CCDB9}"/>
              </a:ext>
            </a:extLst>
          </p:cNvPr>
          <p:cNvPicPr>
            <a:picLocks noChangeAspect="1"/>
          </p:cNvPicPr>
          <p:nvPr/>
        </p:nvPicPr>
        <p:blipFill rotWithShape="1">
          <a:blip r:embed="rId4">
            <a:extLst>
              <a:ext uri="{28A0092B-C50C-407E-A947-70E740481C1C}">
                <a14:useLocalDpi xmlns:a14="http://schemas.microsoft.com/office/drawing/2010/main" val="0"/>
              </a:ext>
            </a:extLst>
          </a:blip>
          <a:srcRect r="10045" b="1"/>
          <a:stretch/>
        </p:blipFill>
        <p:spPr>
          <a:xfrm>
            <a:off x="-329300" y="2285999"/>
            <a:ext cx="5294356" cy="2286001"/>
          </a:xfrm>
          <a:prstGeom prst="rect">
            <a:avLst/>
          </a:prstGeom>
        </p:spPr>
      </p:pic>
      <p:sp>
        <p:nvSpPr>
          <p:cNvPr id="2063" name="Rectangle 84">
            <a:extLst>
              <a:ext uri="{FF2B5EF4-FFF2-40B4-BE49-F238E27FC236}">
                <a16:creationId xmlns:a16="http://schemas.microsoft.com/office/drawing/2014/main" id="{34E17E7D-AFA8-43AB-B891-B1AE640D8B3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81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961344" y="758952"/>
            <a:ext cx="5542398" cy="3566160"/>
          </a:xfrm>
        </p:spPr>
        <p:txBody>
          <a:bodyPr>
            <a:normAutofit/>
          </a:bodyPr>
          <a:lstStyle/>
          <a:p>
            <a:pPr algn="ctr"/>
            <a:r>
              <a:rPr lang="he-IL" sz="7400" b="1" dirty="0">
                <a:solidFill>
                  <a:srgbClr val="FFFFFF"/>
                </a:solidFill>
                <a:effectLst>
                  <a:outerShdw blurRad="50800" dist="38100" algn="l" rotWithShape="0">
                    <a:prstClr val="black">
                      <a:alpha val="40000"/>
                    </a:prstClr>
                  </a:outerShdw>
                </a:effectLst>
                <a:latin typeface="David" panose="020E0502060401010101" pitchFamily="34" charset="-79"/>
                <a:cs typeface="David" panose="020E0502060401010101" pitchFamily="34" charset="-79"/>
              </a:rPr>
              <a:t>מערכת לתיאום שירותי בייביסיטר</a:t>
            </a:r>
            <a:endParaRPr lang="en-US" sz="7400" b="1" dirty="0">
              <a:solidFill>
                <a:srgbClr val="FFFFFF"/>
              </a:solidFill>
              <a:effectLst>
                <a:outerShdw blurRad="50800" dist="38100" algn="l" rotWithShape="0">
                  <a:prstClr val="black">
                    <a:alpha val="40000"/>
                  </a:prstClr>
                </a:outerShdw>
              </a:effectLst>
              <a:latin typeface="David" panose="020E0502060401010101" pitchFamily="34" charset="-79"/>
              <a:cs typeface="David" panose="020E0502060401010101" pitchFamily="34" charset="-79"/>
            </a:endParaRPr>
          </a:p>
        </p:txBody>
      </p:sp>
      <p:sp>
        <p:nvSpPr>
          <p:cNvPr id="7" name="מציין מיקום של תאריך 6"/>
          <p:cNvSpPr>
            <a:spLocks noGrp="1"/>
          </p:cNvSpPr>
          <p:nvPr>
            <p:ph type="dt" sz="half" idx="10"/>
          </p:nvPr>
        </p:nvSpPr>
        <p:spPr>
          <a:xfrm>
            <a:off x="627779" y="6459785"/>
            <a:ext cx="2472271" cy="365125"/>
          </a:xfrm>
        </p:spPr>
        <p:txBody>
          <a:bodyPr>
            <a:normAutofit/>
          </a:bodyPr>
          <a:lstStyle/>
          <a:p>
            <a:pPr>
              <a:spcAft>
                <a:spcPts val="600"/>
              </a:spcAft>
            </a:pPr>
            <a:fld id="{060A62D0-64D4-4C23-89B0-CD81FA79B3ED}" type="datetime1">
              <a:rPr lang="en-US" smtClean="0">
                <a:latin typeface="David" panose="020E0502060401010101" pitchFamily="34" charset="-79"/>
                <a:cs typeface="David" panose="020E0502060401010101" pitchFamily="34" charset="-79"/>
              </a:rPr>
              <a:pPr>
                <a:spcAft>
                  <a:spcPts val="600"/>
                </a:spcAft>
              </a:pPr>
              <a:t>2/1/2018</a:t>
            </a:fld>
            <a:endParaRPr lang="en-US">
              <a:latin typeface="David" panose="020E0502060401010101" pitchFamily="34" charset="-79"/>
              <a:cs typeface="David" panose="020E0502060401010101" pitchFamily="34" charset="-79"/>
            </a:endParaRPr>
          </a:p>
        </p:txBody>
      </p:sp>
      <p:sp>
        <p:nvSpPr>
          <p:cNvPr id="8" name="מציין מיקום של כותרת תחתונה 7"/>
          <p:cNvSpPr>
            <a:spLocks noGrp="1"/>
          </p:cNvSpPr>
          <p:nvPr>
            <p:ph type="ftr" sz="quarter" idx="11"/>
          </p:nvPr>
        </p:nvSpPr>
        <p:spPr>
          <a:xfrm>
            <a:off x="6305063" y="6459785"/>
            <a:ext cx="4479083" cy="365125"/>
          </a:xfrm>
        </p:spPr>
        <p:txBody>
          <a:bodyPr>
            <a:normAutofit/>
          </a:bodyPr>
          <a:lstStyle/>
          <a:p>
            <a:pPr algn="r">
              <a:spcAft>
                <a:spcPts val="600"/>
              </a:spcAft>
            </a:pPr>
            <a:r>
              <a:rPr lang="he-IL" dirty="0">
                <a:latin typeface="David" panose="020E0502060401010101" pitchFamily="34" charset="-79"/>
                <a:cs typeface="David" panose="020E0502060401010101" pitchFamily="34" charset="-79"/>
              </a:rPr>
              <a:t>מורן שמש, ערן </a:t>
            </a:r>
            <a:r>
              <a:rPr lang="he-IL" dirty="0" err="1">
                <a:latin typeface="David" panose="020E0502060401010101" pitchFamily="34" charset="-79"/>
                <a:cs typeface="David" panose="020E0502060401010101" pitchFamily="34" charset="-79"/>
              </a:rPr>
              <a:t>וידר</a:t>
            </a:r>
            <a:r>
              <a:rPr lang="he-IL" dirty="0">
                <a:latin typeface="David" panose="020E0502060401010101" pitchFamily="34" charset="-79"/>
                <a:cs typeface="David" panose="020E0502060401010101" pitchFamily="34" charset="-79"/>
              </a:rPr>
              <a:t> , דודו אברהם, רפאל אדם</a:t>
            </a:r>
            <a:endParaRPr lang="en-US" dirty="0">
              <a:latin typeface="David" panose="020E0502060401010101" pitchFamily="34" charset="-79"/>
              <a:cs typeface="David" panose="020E0502060401010101" pitchFamily="34" charset="-79"/>
            </a:endParaRPr>
          </a:p>
        </p:txBody>
      </p:sp>
      <p:sp>
        <p:nvSpPr>
          <p:cNvPr id="9" name="מציין מיקום של מספר שקופית 8"/>
          <p:cNvSpPr>
            <a:spLocks noGrp="1"/>
          </p:cNvSpPr>
          <p:nvPr>
            <p:ph type="sldNum" sz="quarter" idx="12"/>
          </p:nvPr>
        </p:nvSpPr>
        <p:spPr>
          <a:xfrm>
            <a:off x="10923639" y="6459785"/>
            <a:ext cx="780448" cy="365125"/>
          </a:xfrm>
        </p:spPr>
        <p:txBody>
          <a:bodyPr>
            <a:normAutofit/>
          </a:bodyPr>
          <a:lstStyle/>
          <a:p>
            <a:pPr>
              <a:spcAft>
                <a:spcPts val="600"/>
              </a:spcAft>
            </a:pPr>
            <a:fld id="{E0CC35EF-C570-4ACB-AA80-617C749F8D2A}" type="slidenum">
              <a:rPr lang="en-US" smtClean="0">
                <a:latin typeface="David" panose="020E0502060401010101" pitchFamily="34" charset="-79"/>
                <a:cs typeface="David" panose="020E0502060401010101" pitchFamily="34" charset="-79"/>
              </a:rPr>
              <a:pPr>
                <a:spcAft>
                  <a:spcPts val="600"/>
                </a:spcAft>
              </a:pPr>
              <a:t>1</a:t>
            </a:fld>
            <a:endParaRPr lang="en-US">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9543444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397" y="286603"/>
            <a:ext cx="10336283" cy="1559131"/>
          </a:xfrm>
        </p:spPr>
        <p:txBody>
          <a:bodyPr>
            <a:normAutofit/>
          </a:bodyPr>
          <a:lstStyle/>
          <a:p>
            <a:pPr algn="r"/>
            <a:r>
              <a:rPr lang="en-US" b="1" dirty="0">
                <a:solidFill>
                  <a:schemeClr val="tx2">
                    <a:lumMod val="50000"/>
                  </a:schemeClr>
                </a:solidFill>
                <a:latin typeface="David" panose="020E0502060401010101" pitchFamily="34" charset="-79"/>
                <a:cs typeface="David" panose="020E0502060401010101" pitchFamily="34" charset="-79"/>
              </a:rPr>
              <a:t>Use Case</a:t>
            </a:r>
            <a:r>
              <a:rPr lang="he-IL" b="1" dirty="0">
                <a:solidFill>
                  <a:schemeClr val="tx2">
                    <a:lumMod val="50000"/>
                  </a:schemeClr>
                </a:solidFill>
                <a:latin typeface="David" panose="020E0502060401010101" pitchFamily="34" charset="-79"/>
                <a:cs typeface="David" panose="020E0502060401010101" pitchFamily="34" charset="-79"/>
              </a:rPr>
              <a:t> </a:t>
            </a:r>
            <a:r>
              <a:rPr lang="en-US" b="1" dirty="0">
                <a:solidFill>
                  <a:schemeClr val="tx2">
                    <a:lumMod val="50000"/>
                  </a:schemeClr>
                </a:solidFill>
                <a:latin typeface="David" panose="020E0502060401010101" pitchFamily="34" charset="-79"/>
                <a:cs typeface="David" panose="020E0502060401010101" pitchFamily="34" charset="-79"/>
              </a:rPr>
              <a:t> </a:t>
            </a:r>
            <a:r>
              <a:rPr lang="he-IL" b="1" dirty="0">
                <a:solidFill>
                  <a:schemeClr val="tx2">
                    <a:lumMod val="50000"/>
                  </a:schemeClr>
                </a:solidFill>
                <a:latin typeface="David" panose="020E0502060401010101" pitchFamily="34" charset="-79"/>
                <a:cs typeface="David" panose="020E0502060401010101" pitchFamily="34" charset="-79"/>
              </a:rPr>
              <a:t>לדוגמא -</a:t>
            </a:r>
            <a:r>
              <a:rPr lang="en-US" b="1" dirty="0">
                <a:solidFill>
                  <a:schemeClr val="tx2">
                    <a:lumMod val="50000"/>
                  </a:schemeClr>
                </a:solidFill>
                <a:latin typeface="David" panose="020E0502060401010101" pitchFamily="34" charset="-79"/>
                <a:cs typeface="David" panose="020E0502060401010101" pitchFamily="34" charset="-79"/>
              </a:rPr>
              <a:t> </a:t>
            </a:r>
            <a:r>
              <a:rPr lang="he-IL" b="1" dirty="0">
                <a:solidFill>
                  <a:schemeClr val="tx2">
                    <a:lumMod val="50000"/>
                  </a:schemeClr>
                </a:solidFill>
                <a:latin typeface="David" panose="020E0502060401010101" pitchFamily="34" charset="-79"/>
                <a:cs typeface="David" panose="020E0502060401010101" pitchFamily="34" charset="-79"/>
              </a:rPr>
              <a:t>בצע חיפוש מודעות (2.2)</a:t>
            </a:r>
            <a:endParaRPr lang="en-US" b="1" dirty="0">
              <a:solidFill>
                <a:schemeClr val="tx2">
                  <a:lumMod val="50000"/>
                </a:schemeClr>
              </a:solidFill>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522514" y="1845734"/>
            <a:ext cx="10633165" cy="4258183"/>
          </a:xfrm>
        </p:spPr>
        <p:txBody>
          <a:bodyPr>
            <a:noAutofit/>
          </a:bodyPr>
          <a:lstStyle/>
          <a:p>
            <a:pPr>
              <a:lnSpc>
                <a:spcPct val="100000"/>
              </a:lnSpc>
            </a:pPr>
            <a:r>
              <a:rPr lang="he-IL" sz="1800" b="1" dirty="0">
                <a:solidFill>
                  <a:schemeClr val="tx1"/>
                </a:solidFill>
                <a:latin typeface="David" panose="020E0502060401010101" pitchFamily="34" charset="-79"/>
                <a:cs typeface="David" panose="020E0502060401010101" pitchFamily="34" charset="-79"/>
              </a:rPr>
              <a:t>שחקנים</a:t>
            </a:r>
            <a:r>
              <a:rPr lang="he-IL" sz="1800" dirty="0">
                <a:solidFill>
                  <a:schemeClr val="tx1"/>
                </a:solidFill>
                <a:latin typeface="David" panose="020E0502060401010101" pitchFamily="34" charset="-79"/>
                <a:cs typeface="David" panose="020E0502060401010101" pitchFamily="34" charset="-79"/>
              </a:rPr>
              <a:t>: הורים, בייביסיטרים, מערכת. </a:t>
            </a:r>
            <a:r>
              <a:rPr lang="en-US" sz="1800" b="1" dirty="0">
                <a:solidFill>
                  <a:schemeClr val="tx1"/>
                </a:solidFill>
                <a:latin typeface="David" panose="020E0502060401010101" pitchFamily="34" charset="-79"/>
                <a:cs typeface="David" panose="020E0502060401010101" pitchFamily="34" charset="-79"/>
              </a:rPr>
              <a:t>Trigger</a:t>
            </a:r>
            <a:r>
              <a:rPr lang="he-IL" sz="1800" dirty="0">
                <a:solidFill>
                  <a:schemeClr val="tx1"/>
                </a:solidFill>
                <a:latin typeface="David" panose="020E0502060401010101" pitchFamily="34" charset="-79"/>
                <a:cs typeface="David" panose="020E0502060401010101" pitchFamily="34" charset="-79"/>
              </a:rPr>
              <a:t>: הורים מעוניינים למצוא בייביסיטר על פי המודעות המפורסמות באתר.</a:t>
            </a:r>
            <a:r>
              <a:rPr lang="en-US" sz="1800" dirty="0">
                <a:solidFill>
                  <a:schemeClr val="tx1"/>
                </a:solidFill>
                <a:latin typeface="David" panose="020E0502060401010101" pitchFamily="34" charset="-79"/>
                <a:cs typeface="David" panose="020E0502060401010101" pitchFamily="34" charset="-79"/>
              </a:rPr>
              <a:t/>
            </a:r>
            <a:br>
              <a:rPr lang="en-US" sz="1800" dirty="0">
                <a:solidFill>
                  <a:schemeClr val="tx1"/>
                </a:solidFill>
                <a:latin typeface="David" panose="020E0502060401010101" pitchFamily="34" charset="-79"/>
                <a:cs typeface="David" panose="020E0502060401010101" pitchFamily="34" charset="-79"/>
              </a:rPr>
            </a:br>
            <a:r>
              <a:rPr lang="he-IL" sz="1800" b="1" dirty="0">
                <a:solidFill>
                  <a:schemeClr val="tx1"/>
                </a:solidFill>
                <a:latin typeface="David" panose="020E0502060401010101" pitchFamily="34" charset="-79"/>
                <a:cs typeface="David" panose="020E0502060401010101" pitchFamily="34" charset="-79"/>
              </a:rPr>
              <a:t>תיאור מתומצת</a:t>
            </a:r>
            <a:r>
              <a:rPr lang="he-IL" sz="1800" dirty="0">
                <a:solidFill>
                  <a:schemeClr val="tx1"/>
                </a:solidFill>
                <a:latin typeface="David" panose="020E0502060401010101" pitchFamily="34" charset="-79"/>
                <a:cs typeface="David" panose="020E0502060401010101" pitchFamily="34" charset="-79"/>
              </a:rPr>
              <a:t>: אופן ביצוע חיפוש מודעה לבייביסיטר. </a:t>
            </a:r>
          </a:p>
          <a:p>
            <a:pPr>
              <a:lnSpc>
                <a:spcPct val="100000"/>
              </a:lnSpc>
            </a:pPr>
            <a:r>
              <a:rPr lang="he-IL" sz="1800" b="1" u="sng" dirty="0">
                <a:solidFill>
                  <a:schemeClr val="tx1"/>
                </a:solidFill>
                <a:latin typeface="David" panose="020E0502060401010101" pitchFamily="34" charset="-79"/>
                <a:cs typeface="David" panose="020E0502060401010101" pitchFamily="34" charset="-79"/>
              </a:rPr>
              <a:t>מסלול בסיסי</a:t>
            </a:r>
            <a:r>
              <a:rPr lang="he-IL" sz="1800" u="sng" dirty="0">
                <a:solidFill>
                  <a:schemeClr val="tx1"/>
                </a:solidFill>
                <a:latin typeface="David" panose="020E0502060401010101" pitchFamily="34" charset="-79"/>
                <a:cs typeface="David" panose="020E0502060401010101" pitchFamily="34" charset="-79"/>
              </a:rPr>
              <a:t>:</a:t>
            </a:r>
            <a:endParaRPr lang="en-US" sz="1800" u="sng" dirty="0">
              <a:solidFill>
                <a:schemeClr val="tx1"/>
              </a:solidFill>
              <a:latin typeface="David" panose="020E0502060401010101" pitchFamily="34" charset="-79"/>
              <a:cs typeface="David" panose="020E0502060401010101" pitchFamily="34" charset="-79"/>
            </a:endParaRP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ההורה יכנס למסך החיפוש באתר.</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המערכת תפתח את מסך החיפוש.</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ההורה יזין את הפרמטרים הרצויים.</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המערכת תמצא ותציג להורה את המודעות לפי הפרמטרים שההורה סינן.</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ההורה/בייביסיטר יכנס למודעה שעונה על כל הצרכים שלו או ההורה/הבייביסיטר ילחץ על כפתור "הבא" על מנת לעבור לתוצאה הבאה בחיפוש.</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המערכת תציג בפני ההורה את המודעה הרלוונטית.</a:t>
            </a:r>
            <a:endParaRPr lang="en-US" sz="1800" dirty="0">
              <a:solidFill>
                <a:schemeClr val="tx1"/>
              </a:solidFil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893590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smtClean="0"/>
              <a:t>הצגת מסכים של ה- </a:t>
            </a:r>
            <a:r>
              <a:rPr lang="en-US" b="1" dirty="0">
                <a:solidFill>
                  <a:schemeClr val="tx2">
                    <a:lumMod val="50000"/>
                  </a:schemeClr>
                </a:solidFill>
                <a:latin typeface="David" panose="020E0502060401010101" pitchFamily="34" charset="-79"/>
                <a:cs typeface="David" panose="020E0502060401010101" pitchFamily="34" charset="-79"/>
              </a:rPr>
              <a:t>Use Case</a:t>
            </a:r>
            <a:r>
              <a:rPr lang="he-IL" b="1" dirty="0">
                <a:solidFill>
                  <a:schemeClr val="tx2">
                    <a:lumMod val="50000"/>
                  </a:schemeClr>
                </a:solidFill>
                <a:latin typeface="David" panose="020E0502060401010101" pitchFamily="34" charset="-79"/>
                <a:cs typeface="David" panose="020E0502060401010101" pitchFamily="34" charset="-79"/>
              </a:rPr>
              <a:t> </a:t>
            </a:r>
            <a:endParaRPr lang="en-US" dirty="0"/>
          </a:p>
        </p:txBody>
      </p:sp>
      <p:sp>
        <p:nvSpPr>
          <p:cNvPr id="4" name="Date Placeholder 3"/>
          <p:cNvSpPr>
            <a:spLocks noGrp="1"/>
          </p:cNvSpPr>
          <p:nvPr>
            <p:ph type="dt" sz="half" idx="10"/>
          </p:nvPr>
        </p:nvSpPr>
        <p:spPr/>
        <p:txBody>
          <a:bodyPr/>
          <a:lstStyle/>
          <a:p>
            <a:fld id="{B56A8EAE-C9D5-40A6-AFC3-E9515FA3E8E6}" type="datetime1">
              <a:rPr lang="en-US" smtClean="0"/>
              <a:t>2/1/2018</a:t>
            </a:fld>
            <a:endParaRPr lang="en-US"/>
          </a:p>
        </p:txBody>
      </p:sp>
      <p:sp>
        <p:nvSpPr>
          <p:cNvPr id="5" name="Footer Placeholder 4"/>
          <p:cNvSpPr>
            <a:spLocks noGrp="1"/>
          </p:cNvSpPr>
          <p:nvPr>
            <p:ph type="ftr" sz="quarter" idx="11"/>
          </p:nvPr>
        </p:nvSpPr>
        <p:spPr/>
        <p:txBody>
          <a:bodyPr/>
          <a:lstStyle/>
          <a:p>
            <a:r>
              <a:rPr lang="he-IL" smtClean="0"/>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11</a:t>
            </a:fld>
            <a:endParaRPr lang="en-US"/>
          </a:p>
        </p:txBody>
      </p:sp>
      <p:sp>
        <p:nvSpPr>
          <p:cNvPr id="7" name="TextBox 6"/>
          <p:cNvSpPr txBox="1"/>
          <p:nvPr/>
        </p:nvSpPr>
        <p:spPr>
          <a:xfrm>
            <a:off x="5981601" y="2775133"/>
            <a:ext cx="3918857" cy="1323439"/>
          </a:xfrm>
          <a:prstGeom prst="rect">
            <a:avLst/>
          </a:prstGeom>
          <a:noFill/>
        </p:spPr>
        <p:txBody>
          <a:bodyPr wrap="square" rtlCol="0">
            <a:spAutoFit/>
          </a:bodyPr>
          <a:lstStyle/>
          <a:p>
            <a:r>
              <a:rPr lang="he-IL" sz="4000" dirty="0" smtClean="0">
                <a:solidFill>
                  <a:srgbClr val="FF0000"/>
                </a:solidFill>
              </a:rPr>
              <a:t>תצלומי מסך של </a:t>
            </a:r>
            <a:r>
              <a:rPr lang="en-US" sz="4000" dirty="0" smtClean="0">
                <a:solidFill>
                  <a:srgbClr val="FF0000"/>
                </a:solidFill>
              </a:rPr>
              <a:t/>
            </a:r>
            <a:br>
              <a:rPr lang="en-US" sz="4000" dirty="0" smtClean="0">
                <a:solidFill>
                  <a:srgbClr val="FF0000"/>
                </a:solidFill>
              </a:rPr>
            </a:br>
            <a:r>
              <a:rPr lang="he-IL" sz="4000" dirty="0" smtClean="0">
                <a:solidFill>
                  <a:srgbClr val="FF0000"/>
                </a:solidFill>
              </a:rPr>
              <a:t>ה-</a:t>
            </a:r>
            <a:r>
              <a:rPr lang="en-US" sz="4000" dirty="0" smtClean="0">
                <a:solidFill>
                  <a:srgbClr val="FF0000"/>
                </a:solidFill>
              </a:rPr>
              <a:t>Use Case</a:t>
            </a:r>
            <a:endParaRPr lang="en-US" sz="4000" dirty="0">
              <a:solidFill>
                <a:srgbClr val="FF0000"/>
              </a:solidFill>
            </a:endParaRPr>
          </a:p>
        </p:txBody>
      </p:sp>
    </p:spTree>
    <p:extLst>
      <p:ext uri="{BB962C8B-B14F-4D97-AF65-F5344CB8AC3E}">
        <p14:creationId xmlns:p14="http://schemas.microsoft.com/office/powerpoint/2010/main" val="4071339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5002"/>
            <a:ext cx="10058400" cy="668581"/>
          </a:xfrm>
        </p:spPr>
        <p:txBody>
          <a:bodyPr>
            <a:normAutofit fontScale="90000"/>
          </a:bodyPr>
          <a:lstStyle/>
          <a:p>
            <a:pPr algn="r"/>
            <a:r>
              <a:rPr lang="he-IL" b="1" dirty="0">
                <a:solidFill>
                  <a:schemeClr val="tx2">
                    <a:lumMod val="50000"/>
                  </a:schemeClr>
                </a:solidFill>
                <a:latin typeface="David" panose="020E0502060401010101" pitchFamily="34" charset="-79"/>
                <a:cs typeface="David" panose="020E0502060401010101" pitchFamily="34" charset="-79"/>
              </a:rPr>
              <a:t>מודל המחלקות</a:t>
            </a:r>
            <a:endParaRPr lang="en-US" b="1" dirty="0">
              <a:solidFill>
                <a:srgbClr val="FF0000"/>
              </a:solidFill>
              <a:latin typeface="David" panose="020E0502060401010101" pitchFamily="34" charset="-79"/>
              <a:cs typeface="David" panose="020E0502060401010101" pitchFamily="34" charset="-79"/>
            </a:endParaRPr>
          </a:p>
        </p:txBody>
      </p:sp>
      <p:pic>
        <p:nvPicPr>
          <p:cNvPr id="4" name="Picture 3"/>
          <p:cNvPicPr>
            <a:picLocks noChangeAspect="1"/>
          </p:cNvPicPr>
          <p:nvPr/>
        </p:nvPicPr>
        <p:blipFill>
          <a:blip r:embed="rId2"/>
          <a:stretch>
            <a:fillRect/>
          </a:stretch>
        </p:blipFill>
        <p:spPr>
          <a:xfrm>
            <a:off x="91909" y="653143"/>
            <a:ext cx="11795290" cy="5593278"/>
          </a:xfrm>
          <a:prstGeom prst="rect">
            <a:avLst/>
          </a:prstGeom>
        </p:spPr>
      </p:pic>
    </p:spTree>
    <p:extLst>
      <p:ext uri="{BB962C8B-B14F-4D97-AF65-F5344CB8AC3E}">
        <p14:creationId xmlns:p14="http://schemas.microsoft.com/office/powerpoint/2010/main" val="34186007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smtClean="0"/>
              <a:t>מודל הטבלאי של המערכת</a:t>
            </a:r>
            <a:endParaRPr lang="en-US" dirty="0"/>
          </a:p>
        </p:txBody>
      </p:sp>
      <p:sp>
        <p:nvSpPr>
          <p:cNvPr id="4" name="Date Placeholder 3"/>
          <p:cNvSpPr>
            <a:spLocks noGrp="1"/>
          </p:cNvSpPr>
          <p:nvPr>
            <p:ph type="dt" sz="half" idx="10"/>
          </p:nvPr>
        </p:nvSpPr>
        <p:spPr/>
        <p:txBody>
          <a:bodyPr/>
          <a:lstStyle/>
          <a:p>
            <a:fld id="{B56A8EAE-C9D5-40A6-AFC3-E9515FA3E8E6}" type="datetime1">
              <a:rPr lang="en-US" smtClean="0"/>
              <a:t>2/1/2018</a:t>
            </a:fld>
            <a:endParaRPr lang="en-US"/>
          </a:p>
        </p:txBody>
      </p:sp>
      <p:sp>
        <p:nvSpPr>
          <p:cNvPr id="5" name="Footer Placeholder 4"/>
          <p:cNvSpPr>
            <a:spLocks noGrp="1"/>
          </p:cNvSpPr>
          <p:nvPr>
            <p:ph type="ftr" sz="quarter" idx="11"/>
          </p:nvPr>
        </p:nvSpPr>
        <p:spPr/>
        <p:txBody>
          <a:bodyPr/>
          <a:lstStyle/>
          <a:p>
            <a:r>
              <a:rPr lang="he-IL" smtClean="0"/>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13</a:t>
            </a:fld>
            <a:endParaRPr lang="en-US"/>
          </a:p>
        </p:txBody>
      </p:sp>
      <p:sp>
        <p:nvSpPr>
          <p:cNvPr id="7" name="TextBox 6"/>
          <p:cNvSpPr txBox="1"/>
          <p:nvPr/>
        </p:nvSpPr>
        <p:spPr>
          <a:xfrm>
            <a:off x="5381699" y="3713852"/>
            <a:ext cx="5830784" cy="769441"/>
          </a:xfrm>
          <a:prstGeom prst="rect">
            <a:avLst/>
          </a:prstGeom>
          <a:noFill/>
        </p:spPr>
        <p:txBody>
          <a:bodyPr wrap="square" rtlCol="0">
            <a:spAutoFit/>
          </a:bodyPr>
          <a:lstStyle/>
          <a:p>
            <a:r>
              <a:rPr lang="he-IL" sz="4400" dirty="0" smtClean="0">
                <a:solidFill>
                  <a:srgbClr val="FF0000"/>
                </a:solidFill>
              </a:rPr>
              <a:t>מה זה מודל הטבלאי</a:t>
            </a:r>
            <a:endParaRPr lang="en-US" sz="4400" dirty="0">
              <a:solidFill>
                <a:srgbClr val="FF0000"/>
              </a:solidFill>
            </a:endParaRPr>
          </a:p>
        </p:txBody>
      </p:sp>
    </p:spTree>
    <p:extLst>
      <p:ext uri="{BB962C8B-B14F-4D97-AF65-F5344CB8AC3E}">
        <p14:creationId xmlns:p14="http://schemas.microsoft.com/office/powerpoint/2010/main" val="1066418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he-IL" b="1" dirty="0">
                <a:solidFill>
                  <a:schemeClr val="tx2">
                    <a:lumMod val="50000"/>
                  </a:schemeClr>
                </a:solidFill>
                <a:latin typeface="David" panose="020E0502060401010101" pitchFamily="34" charset="-79"/>
                <a:cs typeface="David" panose="020E0502060401010101" pitchFamily="34" charset="-79"/>
              </a:rPr>
              <a:t>עלויות המערכת</a:t>
            </a:r>
          </a:p>
        </p:txBody>
      </p:sp>
      <p:sp>
        <p:nvSpPr>
          <p:cNvPr id="5" name="Content Placeholder 4"/>
          <p:cNvSpPr>
            <a:spLocks noGrp="1"/>
          </p:cNvSpPr>
          <p:nvPr>
            <p:ph idx="1"/>
          </p:nvPr>
        </p:nvSpPr>
        <p:spPr/>
        <p:txBody>
          <a:bodyPr>
            <a:normAutofit/>
          </a:bodyPr>
          <a:lstStyle/>
          <a:p>
            <a:pPr>
              <a:lnSpc>
                <a:spcPct val="150000"/>
              </a:lnSpc>
              <a:buFont typeface="Arial" panose="020B0604020202020204" pitchFamily="34" charset="0"/>
              <a:buChar char="•"/>
            </a:pPr>
            <a:r>
              <a:rPr lang="he-IL" sz="1800" dirty="0">
                <a:solidFill>
                  <a:schemeClr val="tx1"/>
                </a:solidFill>
                <a:latin typeface="David" panose="020E0502060401010101" pitchFamily="34" charset="-79"/>
                <a:cs typeface="David" panose="020E0502060401010101" pitchFamily="34" charset="-79"/>
              </a:rPr>
              <a:t>עלות הבנייה של האתר הסתכמה ב-24,650$.</a:t>
            </a:r>
          </a:p>
          <a:p>
            <a:pPr>
              <a:lnSpc>
                <a:spcPct val="150000"/>
              </a:lnSpc>
              <a:buFont typeface="Arial" panose="020B0604020202020204" pitchFamily="34" charset="0"/>
              <a:buChar char="•"/>
            </a:pPr>
            <a:r>
              <a:rPr lang="he-IL" sz="1800" dirty="0">
                <a:solidFill>
                  <a:schemeClr val="tx1"/>
                </a:solidFill>
                <a:latin typeface="David" panose="020E0502060401010101" pitchFamily="34" charset="-79"/>
                <a:cs typeface="David" panose="020E0502060401010101" pitchFamily="34" charset="-79"/>
              </a:rPr>
              <a:t>עלות האפיון היא 7,395$.</a:t>
            </a:r>
          </a:p>
          <a:p>
            <a:pPr>
              <a:lnSpc>
                <a:spcPct val="150000"/>
              </a:lnSpc>
              <a:buFont typeface="Arial" panose="020B0604020202020204" pitchFamily="34" charset="0"/>
              <a:buChar char="•"/>
            </a:pPr>
            <a:r>
              <a:rPr lang="he-IL" sz="1800" dirty="0">
                <a:solidFill>
                  <a:schemeClr val="tx1"/>
                </a:solidFill>
                <a:latin typeface="David" panose="020E0502060401010101" pitchFamily="34" charset="-79"/>
                <a:cs typeface="David" panose="020E0502060401010101" pitchFamily="34" charset="-79"/>
              </a:rPr>
              <a:t>עלות המבדקים תהיה 2,465$. </a:t>
            </a:r>
          </a:p>
          <a:p>
            <a:pPr>
              <a:lnSpc>
                <a:spcPct val="150000"/>
              </a:lnSpc>
              <a:buFont typeface="Arial" panose="020B0604020202020204" pitchFamily="34" charset="0"/>
              <a:buChar char="•"/>
            </a:pPr>
            <a:r>
              <a:rPr lang="he-IL" sz="1800" dirty="0">
                <a:solidFill>
                  <a:schemeClr val="tx1"/>
                </a:solidFill>
                <a:latin typeface="David" panose="020E0502060401010101" pitchFamily="34" charset="-79"/>
                <a:cs typeface="David" panose="020E0502060401010101" pitchFamily="34" charset="-79"/>
              </a:rPr>
              <a:t>עלות ההדרכה וההטמעה היא 2,550$.</a:t>
            </a:r>
            <a:r>
              <a:rPr lang="en-US" sz="1800" dirty="0">
                <a:solidFill>
                  <a:schemeClr val="tx1"/>
                </a:solidFill>
                <a:latin typeface="David" panose="020E0502060401010101" pitchFamily="34" charset="-79"/>
                <a:cs typeface="David" panose="020E0502060401010101" pitchFamily="34" charset="-79"/>
              </a:rPr>
              <a:t/>
            </a:r>
            <a:br>
              <a:rPr lang="en-US" sz="1800" dirty="0">
                <a:solidFill>
                  <a:schemeClr val="tx1"/>
                </a:solidFill>
                <a:latin typeface="David" panose="020E0502060401010101" pitchFamily="34" charset="-79"/>
                <a:cs typeface="David" panose="020E0502060401010101" pitchFamily="34" charset="-79"/>
              </a:rPr>
            </a:br>
            <a:r>
              <a:rPr lang="en-US" sz="2400" dirty="0">
                <a:solidFill>
                  <a:schemeClr val="tx1"/>
                </a:solidFill>
                <a:latin typeface="David" panose="020E0502060401010101" pitchFamily="34" charset="-79"/>
                <a:cs typeface="David" panose="020E0502060401010101" pitchFamily="34" charset="-79"/>
              </a:rPr>
              <a:t/>
            </a:r>
            <a:br>
              <a:rPr lang="en-US" sz="2400" dirty="0">
                <a:solidFill>
                  <a:schemeClr val="tx1"/>
                </a:solidFill>
                <a:latin typeface="David" panose="020E0502060401010101" pitchFamily="34" charset="-79"/>
                <a:cs typeface="David" panose="020E0502060401010101" pitchFamily="34" charset="-79"/>
              </a:rPr>
            </a:br>
            <a:r>
              <a:rPr lang="he-IL" sz="2400" b="1" dirty="0">
                <a:solidFill>
                  <a:schemeClr val="tx1"/>
                </a:solidFill>
                <a:latin typeface="David" panose="020E0502060401010101" pitchFamily="34" charset="-79"/>
                <a:cs typeface="David" panose="020E0502060401010101" pitchFamily="34" charset="-79"/>
              </a:rPr>
              <a:t>סה"כ עלות פיתוח המערכת החדשה: 37,060$</a:t>
            </a:r>
            <a:endParaRPr lang="en-US" sz="2400" b="1" dirty="0">
              <a:solidFill>
                <a:schemeClr val="tx1"/>
              </a:solidFill>
              <a:latin typeface="David" panose="020E0502060401010101" pitchFamily="34" charset="-79"/>
              <a:cs typeface="David" panose="020E0502060401010101" pitchFamily="34" charset="-79"/>
            </a:endParaRPr>
          </a:p>
          <a:p>
            <a:pPr>
              <a:lnSpc>
                <a:spcPct val="150000"/>
              </a:lnSpc>
            </a:pPr>
            <a:endParaRPr lang="he-IL" sz="2400" dirty="0">
              <a:latin typeface="David" panose="020E0502060401010101" pitchFamily="34" charset="-79"/>
              <a:cs typeface="David" panose="020E0502060401010101" pitchFamily="34" charset="-79"/>
            </a:endParaRPr>
          </a:p>
        </p:txBody>
      </p:sp>
      <p:graphicFrame>
        <p:nvGraphicFramePr>
          <p:cNvPr id="6" name="Table 5"/>
          <p:cNvGraphicFramePr>
            <a:graphicFrameLocks noGrp="1"/>
          </p:cNvGraphicFramePr>
          <p:nvPr>
            <p:extLst>
              <p:ext uri="{D42A27DB-BD31-4B8C-83A1-F6EECF244321}">
                <p14:modId xmlns:p14="http://schemas.microsoft.com/office/powerpoint/2010/main" val="3048558422"/>
              </p:ext>
            </p:extLst>
          </p:nvPr>
        </p:nvGraphicFramePr>
        <p:xfrm>
          <a:off x="1235035" y="2085835"/>
          <a:ext cx="2895828" cy="2686329"/>
        </p:xfrm>
        <a:graphic>
          <a:graphicData uri="http://schemas.openxmlformats.org/drawingml/2006/table">
            <a:tbl>
              <a:tblPr firstRow="1" bandRow="1">
                <a:tableStyleId>{5C22544A-7EE6-4342-B048-85BDC9FD1C3A}</a:tableStyleId>
              </a:tblPr>
              <a:tblGrid>
                <a:gridCol w="1090930">
                  <a:extLst>
                    <a:ext uri="{9D8B030D-6E8A-4147-A177-3AD203B41FA5}">
                      <a16:colId xmlns:a16="http://schemas.microsoft.com/office/drawing/2014/main" val="2865258993"/>
                    </a:ext>
                  </a:extLst>
                </a:gridCol>
                <a:gridCol w="1804898">
                  <a:extLst>
                    <a:ext uri="{9D8B030D-6E8A-4147-A177-3AD203B41FA5}">
                      <a16:colId xmlns:a16="http://schemas.microsoft.com/office/drawing/2014/main" val="2742611205"/>
                    </a:ext>
                  </a:extLst>
                </a:gridCol>
              </a:tblGrid>
              <a:tr h="593741">
                <a:tc>
                  <a:txBody>
                    <a:bodyPr/>
                    <a:lstStyle/>
                    <a:p>
                      <a:pPr algn="ctr"/>
                      <a:r>
                        <a:rPr lang="he-IL" sz="1800" kern="1200" dirty="0">
                          <a:latin typeface="David" panose="020E0502060401010101" pitchFamily="34" charset="-79"/>
                          <a:cs typeface="David" panose="020E0502060401010101" pitchFamily="34" charset="-79"/>
                        </a:rPr>
                        <a:t>ימי עבודה</a:t>
                      </a:r>
                      <a:endParaRPr lang="en-US" sz="1800" kern="1200" dirty="0">
                        <a:solidFill>
                          <a:schemeClr val="bg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שלב</a:t>
                      </a:r>
                      <a:endParaRPr lang="en-US" sz="1800" kern="1200" dirty="0">
                        <a:solidFill>
                          <a:schemeClr val="bg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187530"/>
                  </a:ext>
                </a:extLst>
              </a:tr>
              <a:tr h="364738">
                <a:tc>
                  <a:txBody>
                    <a:bodyPr/>
                    <a:lstStyle/>
                    <a:p>
                      <a:pPr algn="ctr"/>
                      <a:r>
                        <a:rPr lang="he-IL" sz="1800" kern="1200" dirty="0">
                          <a:latin typeface="David" panose="020E0502060401010101" pitchFamily="34" charset="-79"/>
                          <a:cs typeface="David" panose="020E0502060401010101" pitchFamily="34" charset="-79"/>
                        </a:rPr>
                        <a:t>58</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כתיבה (בנייה)</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1893256"/>
                  </a:ext>
                </a:extLst>
              </a:tr>
              <a:tr h="364738">
                <a:tc>
                  <a:txBody>
                    <a:bodyPr/>
                    <a:lstStyle/>
                    <a:p>
                      <a:pPr algn="ctr"/>
                      <a:r>
                        <a:rPr lang="he-IL" sz="1800" kern="1200" dirty="0">
                          <a:latin typeface="David" panose="020E0502060401010101" pitchFamily="34" charset="-79"/>
                          <a:cs typeface="David" panose="020E0502060401010101" pitchFamily="34" charset="-79"/>
                        </a:rPr>
                        <a:t>17.4</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אפיון</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6729720"/>
                  </a:ext>
                </a:extLst>
              </a:tr>
              <a:tr h="364738">
                <a:tc>
                  <a:txBody>
                    <a:bodyPr/>
                    <a:lstStyle/>
                    <a:p>
                      <a:pPr algn="ctr"/>
                      <a:r>
                        <a:rPr lang="he-IL" sz="1800" kern="1200" dirty="0">
                          <a:latin typeface="David" panose="020E0502060401010101" pitchFamily="34" charset="-79"/>
                          <a:cs typeface="David" panose="020E0502060401010101" pitchFamily="34" charset="-79"/>
                        </a:rPr>
                        <a:t>5.8</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מבדקים</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665839"/>
                  </a:ext>
                </a:extLst>
              </a:tr>
              <a:tr h="364738">
                <a:tc>
                  <a:txBody>
                    <a:bodyPr/>
                    <a:lstStyle/>
                    <a:p>
                      <a:pPr algn="ctr"/>
                      <a:r>
                        <a:rPr lang="he-IL" sz="1800" kern="1200" dirty="0">
                          <a:latin typeface="David" panose="020E0502060401010101" pitchFamily="34" charset="-79"/>
                          <a:cs typeface="David" panose="020E0502060401010101" pitchFamily="34" charset="-79"/>
                        </a:rPr>
                        <a:t>6</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הדרכה והטמעה</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2641122"/>
                  </a:ext>
                </a:extLst>
              </a:tr>
              <a:tr h="629548">
                <a:tc>
                  <a:txBody>
                    <a:bodyPr/>
                    <a:lstStyle/>
                    <a:p>
                      <a:pPr algn="ctr"/>
                      <a:r>
                        <a:rPr lang="he-IL" sz="1800" b="1" kern="1200" dirty="0">
                          <a:latin typeface="David" panose="020E0502060401010101" pitchFamily="34" charset="-79"/>
                          <a:cs typeface="David" panose="020E0502060401010101" pitchFamily="34" charset="-79"/>
                        </a:rPr>
                        <a:t>87.2</a:t>
                      </a:r>
                      <a:endParaRPr lang="en-US" sz="1800" b="1"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b="1" kern="1200" dirty="0">
                          <a:latin typeface="David" panose="020E0502060401010101" pitchFamily="34" charset="-79"/>
                          <a:cs typeface="David" panose="020E0502060401010101" pitchFamily="34" charset="-79"/>
                        </a:rPr>
                        <a:t>סה"כ ימי עבודה:</a:t>
                      </a:r>
                      <a:endParaRPr lang="en-US" sz="1800" b="1"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8458983"/>
                  </a:ext>
                </a:extLst>
              </a:tr>
            </a:tbl>
          </a:graphicData>
        </a:graphic>
      </p:graphicFrame>
    </p:spTree>
    <p:extLst>
      <p:ext uri="{BB962C8B-B14F-4D97-AF65-F5344CB8AC3E}">
        <p14:creationId xmlns:p14="http://schemas.microsoft.com/office/powerpoint/2010/main" val="8666149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smtClean="0"/>
              <a:t>סרטון הדרכה</a:t>
            </a:r>
            <a:endParaRPr lang="en-US" dirty="0"/>
          </a:p>
        </p:txBody>
      </p:sp>
      <p:sp>
        <p:nvSpPr>
          <p:cNvPr id="4" name="Date Placeholder 3"/>
          <p:cNvSpPr>
            <a:spLocks noGrp="1"/>
          </p:cNvSpPr>
          <p:nvPr>
            <p:ph type="dt" sz="half" idx="10"/>
          </p:nvPr>
        </p:nvSpPr>
        <p:spPr/>
        <p:txBody>
          <a:bodyPr/>
          <a:lstStyle/>
          <a:p>
            <a:fld id="{B56A8EAE-C9D5-40A6-AFC3-E9515FA3E8E6}" type="datetime1">
              <a:rPr lang="en-US" smtClean="0"/>
              <a:t>2/1/2018</a:t>
            </a:fld>
            <a:endParaRPr lang="en-US"/>
          </a:p>
        </p:txBody>
      </p:sp>
      <p:sp>
        <p:nvSpPr>
          <p:cNvPr id="5" name="Footer Placeholder 4"/>
          <p:cNvSpPr>
            <a:spLocks noGrp="1"/>
          </p:cNvSpPr>
          <p:nvPr>
            <p:ph type="ftr" sz="quarter" idx="11"/>
          </p:nvPr>
        </p:nvSpPr>
        <p:spPr/>
        <p:txBody>
          <a:bodyPr/>
          <a:lstStyle/>
          <a:p>
            <a:r>
              <a:rPr lang="he-IL" smtClean="0"/>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15</a:t>
            </a:fld>
            <a:endParaRPr lang="en-US"/>
          </a:p>
        </p:txBody>
      </p:sp>
      <p:sp>
        <p:nvSpPr>
          <p:cNvPr id="7" name="Action Button: Movie 6">
            <a:hlinkClick r:id="" action="ppaction://noaction" highlightClick="1"/>
          </p:cNvPr>
          <p:cNvSpPr/>
          <p:nvPr/>
        </p:nvSpPr>
        <p:spPr>
          <a:xfrm>
            <a:off x="5771408" y="3348842"/>
            <a:ext cx="1496291" cy="1104405"/>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017643" y="2579401"/>
            <a:ext cx="3491346" cy="769441"/>
          </a:xfrm>
          <a:prstGeom prst="rect">
            <a:avLst/>
          </a:prstGeom>
          <a:noFill/>
        </p:spPr>
        <p:txBody>
          <a:bodyPr wrap="square" rtlCol="0">
            <a:spAutoFit/>
          </a:bodyPr>
          <a:lstStyle/>
          <a:p>
            <a:r>
              <a:rPr lang="he-IL" sz="4400" dirty="0" smtClean="0">
                <a:solidFill>
                  <a:srgbClr val="FF0000"/>
                </a:solidFill>
              </a:rPr>
              <a:t>חסר סרטון</a:t>
            </a:r>
            <a:endParaRPr lang="en-US" sz="4400" dirty="0">
              <a:solidFill>
                <a:srgbClr val="FF0000"/>
              </a:solidFill>
            </a:endParaRPr>
          </a:p>
        </p:txBody>
      </p:sp>
    </p:spTree>
    <p:extLst>
      <p:ext uri="{BB962C8B-B14F-4D97-AF65-F5344CB8AC3E}">
        <p14:creationId xmlns:p14="http://schemas.microsoft.com/office/powerpoint/2010/main" val="1760197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he-IL" b="1" dirty="0" smtClean="0">
                <a:solidFill>
                  <a:schemeClr val="tx2">
                    <a:lumMod val="50000"/>
                  </a:schemeClr>
                </a:solidFill>
                <a:latin typeface="David" panose="020E0502060401010101" pitchFamily="34" charset="-79"/>
                <a:cs typeface="David" panose="020E0502060401010101" pitchFamily="34" charset="-79"/>
              </a:rPr>
              <a:t>סיכום</a:t>
            </a:r>
            <a:endParaRPr lang="he-IL" b="1" dirty="0">
              <a:solidFill>
                <a:schemeClr val="tx2">
                  <a:lumMod val="50000"/>
                </a:schemeClr>
              </a:solidFill>
              <a:latin typeface="David" panose="020E0502060401010101" pitchFamily="34" charset="-79"/>
              <a:cs typeface="David" panose="020E0502060401010101" pitchFamily="34" charset="-79"/>
            </a:endParaRPr>
          </a:p>
        </p:txBody>
      </p:sp>
      <p:sp>
        <p:nvSpPr>
          <p:cNvPr id="5" name="Content Placeholder 4"/>
          <p:cNvSpPr>
            <a:spLocks noGrp="1"/>
          </p:cNvSpPr>
          <p:nvPr>
            <p:ph idx="1"/>
          </p:nvPr>
        </p:nvSpPr>
        <p:spPr/>
        <p:txBody>
          <a:bodyPr>
            <a:normAutofit fontScale="92500" lnSpcReduction="10000"/>
          </a:bodyPr>
          <a:lstStyle/>
          <a:p>
            <a:pPr marL="457200" indent="-457200">
              <a:lnSpc>
                <a:spcPct val="150000"/>
              </a:lnSpc>
              <a:buFont typeface="+mj-lt"/>
              <a:buAutoNum type="arabicPeriod"/>
            </a:pPr>
            <a:r>
              <a:rPr lang="he-IL" sz="2400" b="1" i="1" dirty="0" smtClean="0">
                <a:solidFill>
                  <a:schemeClr val="tx1"/>
                </a:solidFill>
                <a:latin typeface="David" panose="020E0502060401010101" pitchFamily="34" charset="-79"/>
                <a:cs typeface="David" panose="020E0502060401010101" pitchFamily="34" charset="-79"/>
              </a:rPr>
              <a:t>שוק </a:t>
            </a:r>
            <a:r>
              <a:rPr lang="he-IL" sz="2400" b="1" i="1" dirty="0">
                <a:solidFill>
                  <a:schemeClr val="tx1"/>
                </a:solidFill>
                <a:latin typeface="David" panose="020E0502060401010101" pitchFamily="34" charset="-79"/>
                <a:cs typeface="David" panose="020E0502060401010101" pitchFamily="34" charset="-79"/>
              </a:rPr>
              <a:t>מבוסס על המלצות "מפה </a:t>
            </a:r>
            <a:r>
              <a:rPr lang="he-IL" sz="2400" b="1" i="1" dirty="0" smtClean="0">
                <a:solidFill>
                  <a:schemeClr val="tx1"/>
                </a:solidFill>
                <a:latin typeface="David" panose="020E0502060401010101" pitchFamily="34" charset="-79"/>
                <a:cs typeface="David" panose="020E0502060401010101" pitchFamily="34" charset="-79"/>
              </a:rPr>
              <a:t>לאוזן":</a:t>
            </a:r>
            <a:r>
              <a:rPr lang="en-US" sz="2400" b="1" i="1" dirty="0" smtClean="0">
                <a:solidFill>
                  <a:schemeClr val="tx1"/>
                </a:solidFill>
                <a:latin typeface="David" panose="020E0502060401010101" pitchFamily="34" charset="-79"/>
                <a:cs typeface="David" panose="020E0502060401010101" pitchFamily="34" charset="-79"/>
              </a:rPr>
              <a:t/>
            </a:r>
            <a:br>
              <a:rPr lang="en-US" sz="2400" b="1" i="1" dirty="0" smtClean="0">
                <a:solidFill>
                  <a:schemeClr val="tx1"/>
                </a:solidFill>
                <a:latin typeface="David" panose="020E0502060401010101" pitchFamily="34" charset="-79"/>
                <a:cs typeface="David" panose="020E0502060401010101" pitchFamily="34" charset="-79"/>
              </a:rPr>
            </a:br>
            <a:r>
              <a:rPr lang="he-IL" sz="2400" dirty="0">
                <a:solidFill>
                  <a:schemeClr val="tx1"/>
                </a:solidFill>
                <a:latin typeface="David" panose="020E0502060401010101" pitchFamily="34" charset="-79"/>
                <a:cs typeface="David" panose="020E0502060401010101" pitchFamily="34" charset="-79"/>
              </a:rPr>
              <a:t>כל המידע שהורים או בייביסיטרים מחפשים, נמצא  באתר אחד.</a:t>
            </a:r>
          </a:p>
          <a:p>
            <a:pPr marL="457200" indent="-457200">
              <a:lnSpc>
                <a:spcPct val="150000"/>
              </a:lnSpc>
              <a:buFont typeface="+mj-lt"/>
              <a:buAutoNum type="arabicPeriod"/>
            </a:pPr>
            <a:r>
              <a:rPr lang="he-IL" sz="2400" b="1" i="1" dirty="0" smtClean="0">
                <a:solidFill>
                  <a:schemeClr val="tx1"/>
                </a:solidFill>
                <a:latin typeface="David" panose="020E0502060401010101" pitchFamily="34" charset="-79"/>
                <a:cs typeface="David" panose="020E0502060401010101" pitchFamily="34" charset="-79"/>
              </a:rPr>
              <a:t>התשלום מתבצעות במזומן:</a:t>
            </a:r>
            <a:r>
              <a:rPr lang="en-US" sz="2400" b="1" i="1" dirty="0" smtClean="0">
                <a:solidFill>
                  <a:schemeClr val="tx1"/>
                </a:solidFill>
                <a:latin typeface="David" panose="020E0502060401010101" pitchFamily="34" charset="-79"/>
                <a:cs typeface="David" panose="020E0502060401010101" pitchFamily="34" charset="-79"/>
              </a:rPr>
              <a:t/>
            </a:r>
            <a:br>
              <a:rPr lang="en-US" sz="2400" b="1" i="1" dirty="0" smtClean="0">
                <a:solidFill>
                  <a:schemeClr val="tx1"/>
                </a:solidFill>
                <a:latin typeface="David" panose="020E0502060401010101" pitchFamily="34" charset="-79"/>
                <a:cs typeface="David" panose="020E0502060401010101" pitchFamily="34" charset="-79"/>
              </a:rPr>
            </a:br>
            <a:r>
              <a:rPr lang="he-IL" sz="2400" dirty="0">
                <a:solidFill>
                  <a:schemeClr val="tx1"/>
                </a:solidFill>
                <a:latin typeface="David" panose="020E0502060401010101" pitchFamily="34" charset="-79"/>
                <a:cs typeface="David" panose="020E0502060401010101" pitchFamily="34" charset="-79"/>
              </a:rPr>
              <a:t>תשלום ממוחשב, </a:t>
            </a:r>
            <a:r>
              <a:rPr lang="he-IL" sz="2400">
                <a:solidFill>
                  <a:schemeClr val="tx1"/>
                </a:solidFill>
                <a:latin typeface="David" panose="020E0502060401010101" pitchFamily="34" charset="-79"/>
                <a:cs typeface="David" panose="020E0502060401010101" pitchFamily="34" charset="-79"/>
              </a:rPr>
              <a:t>מבוקר </a:t>
            </a:r>
            <a:r>
              <a:rPr lang="he-IL" sz="2400" smtClean="0">
                <a:solidFill>
                  <a:schemeClr val="tx1"/>
                </a:solidFill>
                <a:latin typeface="David" panose="020E0502060401010101" pitchFamily="34" charset="-79"/>
                <a:cs typeface="David" panose="020E0502060401010101" pitchFamily="34" charset="-79"/>
              </a:rPr>
              <a:t>ופשוט.</a:t>
            </a:r>
            <a:endParaRPr lang="he-IL" sz="2400" dirty="0">
              <a:solidFill>
                <a:schemeClr val="tx1"/>
              </a:solidFill>
              <a:latin typeface="David" panose="020E0502060401010101" pitchFamily="34" charset="-79"/>
              <a:cs typeface="David" panose="020E0502060401010101" pitchFamily="34" charset="-79"/>
            </a:endParaRPr>
          </a:p>
          <a:p>
            <a:pPr marL="457200" indent="-457200">
              <a:lnSpc>
                <a:spcPct val="150000"/>
              </a:lnSpc>
              <a:buFont typeface="+mj-lt"/>
              <a:buAutoNum type="arabicPeriod"/>
            </a:pPr>
            <a:r>
              <a:rPr lang="he-IL" sz="2400" b="1" i="1" dirty="0">
                <a:solidFill>
                  <a:schemeClr val="tx1"/>
                </a:solidFill>
                <a:latin typeface="David" panose="020E0502060401010101" pitchFamily="34" charset="-79"/>
                <a:cs typeface="David" panose="020E0502060401010101" pitchFamily="34" charset="-79"/>
              </a:rPr>
              <a:t>חוסר פשטות אל מול </a:t>
            </a:r>
            <a:r>
              <a:rPr lang="he-IL" sz="2400" b="1" i="1" dirty="0" smtClean="0">
                <a:solidFill>
                  <a:schemeClr val="tx1"/>
                </a:solidFill>
                <a:latin typeface="David" panose="020E0502060401010101" pitchFamily="34" charset="-79"/>
                <a:cs typeface="David" panose="020E0502060401010101" pitchFamily="34" charset="-79"/>
              </a:rPr>
              <a:t>התאמה</a:t>
            </a:r>
            <a:r>
              <a:rPr lang="en-US" sz="2400" b="1" i="1" dirty="0" smtClean="0">
                <a:solidFill>
                  <a:schemeClr val="tx1"/>
                </a:solidFill>
                <a:latin typeface="David" panose="020E0502060401010101" pitchFamily="34" charset="-79"/>
                <a:cs typeface="David" panose="020E0502060401010101" pitchFamily="34" charset="-79"/>
              </a:rPr>
              <a:t/>
            </a:r>
            <a:br>
              <a:rPr lang="en-US" sz="2400" b="1" i="1" dirty="0" smtClean="0">
                <a:solidFill>
                  <a:schemeClr val="tx1"/>
                </a:solidFill>
                <a:latin typeface="David" panose="020E0502060401010101" pitchFamily="34" charset="-79"/>
                <a:cs typeface="David" panose="020E0502060401010101" pitchFamily="34" charset="-79"/>
              </a:rPr>
            </a:br>
            <a:r>
              <a:rPr lang="he-IL" sz="2400" dirty="0">
                <a:solidFill>
                  <a:schemeClr val="tx1"/>
                </a:solidFill>
                <a:latin typeface="David" panose="020E0502060401010101" pitchFamily="34" charset="-79"/>
                <a:cs typeface="David" panose="020E0502060401010101" pitchFamily="34" charset="-79"/>
              </a:rPr>
              <a:t>האתר פשוט וקל </a:t>
            </a:r>
            <a:r>
              <a:rPr lang="he-IL" sz="2400" dirty="0" smtClean="0">
                <a:solidFill>
                  <a:schemeClr val="tx1"/>
                </a:solidFill>
                <a:latin typeface="David" panose="020E0502060401010101" pitchFamily="34" charset="-79"/>
                <a:cs typeface="David" panose="020E0502060401010101" pitchFamily="34" charset="-79"/>
              </a:rPr>
              <a:t>לתפעול,  ומותאם לכל האוכלוסייה.</a:t>
            </a:r>
            <a:endParaRPr lang="he-IL" sz="2400" b="1" i="1" dirty="0">
              <a:solidFill>
                <a:schemeClr val="tx1"/>
              </a:solidFill>
              <a:latin typeface="David" panose="020E0502060401010101" pitchFamily="34" charset="-79"/>
              <a:cs typeface="David" panose="020E0502060401010101" pitchFamily="34" charset="-79"/>
            </a:endParaRPr>
          </a:p>
          <a:p>
            <a:pPr marL="0" indent="0">
              <a:lnSpc>
                <a:spcPct val="150000"/>
              </a:lnSpc>
              <a:buNone/>
            </a:pPr>
            <a:r>
              <a:rPr lang="he-IL" sz="2400" b="1" i="1" dirty="0" smtClean="0">
                <a:solidFill>
                  <a:schemeClr val="tx1"/>
                </a:solidFill>
                <a:latin typeface="David" panose="020E0502060401010101" pitchFamily="34" charset="-79"/>
                <a:cs typeface="David" panose="020E0502060401010101" pitchFamily="34" charset="-79"/>
              </a:rPr>
              <a:t> </a:t>
            </a:r>
            <a:endParaRPr lang="he-IL" sz="2400" b="1" i="1" dirty="0">
              <a:solidFill>
                <a:schemeClr val="tx1"/>
              </a:solidFil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1850104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endParaRPr lang="he-IL" b="1" dirty="0">
              <a:solidFill>
                <a:schemeClr val="tx2">
                  <a:lumMod val="50000"/>
                </a:schemeClr>
              </a:solidFill>
              <a:latin typeface="David" panose="020E0502060401010101" pitchFamily="34" charset="-79"/>
              <a:cs typeface="David" panose="020E0502060401010101" pitchFamily="34" charset="-79"/>
            </a:endParaRPr>
          </a:p>
        </p:txBody>
      </p:sp>
      <p:sp>
        <p:nvSpPr>
          <p:cNvPr id="5" name="Content Placeholder 4"/>
          <p:cNvSpPr>
            <a:spLocks noGrp="1"/>
          </p:cNvSpPr>
          <p:nvPr>
            <p:ph idx="1"/>
          </p:nvPr>
        </p:nvSpPr>
        <p:spPr/>
        <p:txBody>
          <a:bodyPr anchor="ctr">
            <a:normAutofit/>
          </a:bodyPr>
          <a:lstStyle/>
          <a:p>
            <a:pPr marL="0" indent="0" algn="ctr">
              <a:lnSpc>
                <a:spcPct val="150000"/>
              </a:lnSpc>
              <a:buNone/>
            </a:pPr>
            <a:r>
              <a:rPr lang="he-IL" sz="7000" dirty="0" smtClean="0">
                <a:solidFill>
                  <a:schemeClr val="tx1"/>
                </a:solidFill>
                <a:latin typeface="David" panose="020E0502060401010101" pitchFamily="34" charset="-79"/>
                <a:cs typeface="David" panose="020E0502060401010101" pitchFamily="34" charset="-79"/>
              </a:rPr>
              <a:t>תודה על ההקשבה</a:t>
            </a:r>
            <a:endParaRPr lang="he-IL" sz="7000" dirty="0">
              <a:solidFill>
                <a:schemeClr val="tx1"/>
              </a:solidFil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0017012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רקע</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3455720" y="1845733"/>
            <a:ext cx="7699960" cy="4353185"/>
          </a:xfrm>
        </p:spPr>
        <p:txBody>
          <a:bodyPr>
            <a:normAutofit/>
          </a:bodyPr>
          <a:lstStyle/>
          <a:p>
            <a:pPr marL="457200" indent="-457200" algn="just" rtl="1">
              <a:lnSpc>
                <a:spcPct val="150000"/>
              </a:lnSpc>
              <a:buFont typeface="+mj-lt"/>
              <a:buAutoNum type="arabicPeriod"/>
            </a:pPr>
            <a:r>
              <a:rPr lang="he-IL" dirty="0">
                <a:solidFill>
                  <a:schemeClr val="tx1"/>
                </a:solidFill>
                <a:latin typeface="David" panose="020E0502060401010101" pitchFamily="34" charset="-79"/>
                <a:cs typeface="David" panose="020E0502060401010101" pitchFamily="34" charset="-79"/>
              </a:rPr>
              <a:t>שוק השמרטפות (</a:t>
            </a:r>
            <a:r>
              <a:rPr lang="en-US" dirty="0">
                <a:solidFill>
                  <a:schemeClr val="tx1"/>
                </a:solidFill>
                <a:latin typeface="David" panose="020E0502060401010101" pitchFamily="34" charset="-79"/>
                <a:cs typeface="David" panose="020E0502060401010101" pitchFamily="34" charset="-79"/>
              </a:rPr>
              <a:t>babysitting</a:t>
            </a:r>
            <a:r>
              <a:rPr lang="he-IL" dirty="0">
                <a:solidFill>
                  <a:schemeClr val="tx1"/>
                </a:solidFill>
                <a:latin typeface="David" panose="020E0502060401010101" pitchFamily="34" charset="-79"/>
                <a:cs typeface="David" panose="020E0502060401010101" pitchFamily="34" charset="-79"/>
              </a:rPr>
              <a:t>) בישראל מוערך בכ-835 מיליון דולרים לשנה.</a:t>
            </a:r>
          </a:p>
          <a:p>
            <a:pPr marL="457200" indent="-457200" algn="just" rtl="1">
              <a:lnSpc>
                <a:spcPct val="150000"/>
              </a:lnSpc>
              <a:buFont typeface="+mj-lt"/>
              <a:buAutoNum type="arabicPeriod"/>
            </a:pPr>
            <a:r>
              <a:rPr lang="he-IL" dirty="0">
                <a:solidFill>
                  <a:schemeClr val="tx1"/>
                </a:solidFill>
                <a:latin typeface="David" panose="020E0502060401010101" pitchFamily="34" charset="-79"/>
                <a:cs typeface="David" panose="020E0502060401010101" pitchFamily="34" charset="-79"/>
              </a:rPr>
              <a:t>במערב אירופה, צפון אמריקה ואסיה הוא נאמד ב- 166 מיליארד דולר לשנה!</a:t>
            </a:r>
          </a:p>
          <a:p>
            <a:pPr marL="457200" indent="-457200" algn="just" rtl="1">
              <a:lnSpc>
                <a:spcPct val="150000"/>
              </a:lnSpc>
              <a:buFont typeface="+mj-lt"/>
              <a:buAutoNum type="arabicPeriod"/>
            </a:pPr>
            <a:r>
              <a:rPr lang="he-IL" dirty="0">
                <a:solidFill>
                  <a:schemeClr val="tx1"/>
                </a:solidFill>
                <a:latin typeface="David" panose="020E0502060401010101" pitchFamily="34" charset="-79"/>
                <a:cs typeface="David" panose="020E0502060401010101" pitchFamily="34" charset="-79"/>
              </a:rPr>
              <a:t>כל זוג הורים לילדים דורש רמת אמינות גבוהה ביותר מן השמרטפים לצורך שמירה על ילדיהם.</a:t>
            </a:r>
          </a:p>
          <a:p>
            <a:pPr marL="457200" indent="-457200" algn="just" rtl="1">
              <a:lnSpc>
                <a:spcPct val="150000"/>
              </a:lnSpc>
              <a:buFont typeface="+mj-lt"/>
              <a:buAutoNum type="arabicPeriod"/>
            </a:pPr>
            <a:r>
              <a:rPr lang="he-IL" dirty="0">
                <a:solidFill>
                  <a:schemeClr val="tx1"/>
                </a:solidFill>
                <a:latin typeface="David" panose="020E0502060401010101" pitchFamily="34" charset="-79"/>
                <a:cs typeface="David" panose="020E0502060401010101" pitchFamily="34" charset="-79"/>
              </a:rPr>
              <a:t>ישנם מספר אתרי אינטרנט ואפליקציות המנסים להשתלט על השוק ולהסדיר אותו לטובתם. על אף התחרות הקיימת בין החברות השונות נדמה כי רוב פעולות התשלום בשוק זה נעשות במזומן וללא פיקוח המדינה וללא השימוש באפליקציות ובאתרי האינטרנט הקיימים. </a:t>
            </a:r>
            <a:endParaRPr lang="en-US" dirty="0">
              <a:solidFill>
                <a:schemeClr val="tx1"/>
              </a:solidFill>
              <a:latin typeface="David" panose="020E0502060401010101" pitchFamily="34" charset="-79"/>
              <a:cs typeface="David" panose="020E0502060401010101" pitchFamily="34" charset="-79"/>
            </a:endParaRPr>
          </a:p>
        </p:txBody>
      </p:sp>
      <p:sp>
        <p:nvSpPr>
          <p:cNvPr id="4" name="מציין מיקום של תאריך 3"/>
          <p:cNvSpPr>
            <a:spLocks noGrp="1"/>
          </p:cNvSpPr>
          <p:nvPr>
            <p:ph type="dt" sz="half" idx="10"/>
          </p:nvPr>
        </p:nvSpPr>
        <p:spPr/>
        <p:txBody>
          <a:bodyPr/>
          <a:lstStyle/>
          <a:p>
            <a:fld id="{D54E7FF4-C1C2-40CC-8481-4337426D7AF9}" type="datetime1">
              <a:rPr lang="en-US" smtClean="0">
                <a:latin typeface="David" panose="020E0502060401010101" pitchFamily="34" charset="-79"/>
                <a:cs typeface="David" panose="020E0502060401010101" pitchFamily="34" charset="-79"/>
              </a:rPr>
              <a:t>2/1/2018</a:t>
            </a:fld>
            <a:endParaRPr lang="en-US" dirty="0">
              <a:latin typeface="David" panose="020E0502060401010101" pitchFamily="34" charset="-79"/>
              <a:cs typeface="David" panose="020E0502060401010101" pitchFamily="34" charset="-79"/>
            </a:endParaRPr>
          </a:p>
        </p:txBody>
      </p:sp>
      <p:sp>
        <p:nvSpPr>
          <p:cNvPr id="5" name="מציין מיקום של כותרת תחתונה 4"/>
          <p:cNvSpPr>
            <a:spLocks noGrp="1"/>
          </p:cNvSpPr>
          <p:nvPr>
            <p:ph type="ftr" sz="quarter" idx="11"/>
          </p:nvPr>
        </p:nvSpPr>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err="1">
                <a:latin typeface="David" panose="020E0502060401010101" pitchFamily="34" charset="-79"/>
                <a:cs typeface="David" panose="020E0502060401010101" pitchFamily="34" charset="-79"/>
              </a:rPr>
              <a:t>וידר</a:t>
            </a:r>
            <a:r>
              <a:rPr lang="he-IL" dirty="0">
                <a:latin typeface="David" panose="020E0502060401010101" pitchFamily="34" charset="-79"/>
                <a:cs typeface="David" panose="020E0502060401010101" pitchFamily="34" charset="-79"/>
              </a:rPr>
              <a:t> ,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5"/>
          <p:cNvSpPr>
            <a:spLocks noGrp="1"/>
          </p:cNvSpPr>
          <p:nvPr>
            <p:ph type="sldNum" sz="quarter" idx="12"/>
          </p:nvPr>
        </p:nvSpPr>
        <p:spPr/>
        <p:txBody>
          <a:bodyPr/>
          <a:lstStyle/>
          <a:p>
            <a:fld id="{E0CC35EF-C570-4ACB-AA80-617C749F8D2A}" type="slidenum">
              <a:rPr lang="en-US" smtClean="0"/>
              <a:t>2</a:t>
            </a:fld>
            <a:endParaRPr lang="en-US" dirty="0"/>
          </a:p>
        </p:txBody>
      </p:sp>
      <p:pic>
        <p:nvPicPr>
          <p:cNvPr id="7" name="תמונה 6" descr="https://www.exitvalley.com/ProjIMG/babysittingINFO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045" y="2722567"/>
            <a:ext cx="3034675" cy="1604786"/>
          </a:xfrm>
          <a:prstGeom prst="rect">
            <a:avLst/>
          </a:prstGeom>
          <a:ln>
            <a:noFill/>
          </a:ln>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532337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הצורך</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2268186" y="1845734"/>
            <a:ext cx="8887493" cy="4091928"/>
          </a:xfrm>
        </p:spPr>
        <p:txBody>
          <a:bodyPr>
            <a:noAutofit/>
          </a:bodyPr>
          <a:lstStyle/>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בשנים האחרונות, הכלכלה השיתופית צוברת תאוצה. </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ניתן לראות זאת דרך התפתחות של אפליקציות שדורשות שיתוף של קהל הלקוחות (</a:t>
            </a:r>
            <a:r>
              <a:rPr lang="en-US" sz="1900" dirty="0">
                <a:solidFill>
                  <a:schemeClr val="tx1"/>
                </a:solidFill>
                <a:latin typeface="David" panose="020E0502060401010101" pitchFamily="34" charset="-79"/>
                <a:cs typeface="David" panose="020E0502060401010101" pitchFamily="34" charset="-79"/>
              </a:rPr>
              <a:t>”WAZE”</a:t>
            </a:r>
            <a:r>
              <a:rPr lang="he-IL" sz="1900" dirty="0">
                <a:solidFill>
                  <a:schemeClr val="tx1"/>
                </a:solidFill>
                <a:latin typeface="David" panose="020E0502060401010101" pitchFamily="34" charset="-79"/>
                <a:cs typeface="David" panose="020E0502060401010101" pitchFamily="34" charset="-79"/>
              </a:rPr>
              <a:t>) או דרך חברות בקנה מידה עולמי כדוגמת </a:t>
            </a:r>
            <a:r>
              <a:rPr lang="en-US" sz="1900" dirty="0">
                <a:solidFill>
                  <a:schemeClr val="tx1"/>
                </a:solidFill>
                <a:latin typeface="David" panose="020E0502060401010101" pitchFamily="34" charset="-79"/>
                <a:cs typeface="David" panose="020E0502060401010101" pitchFamily="34" charset="-79"/>
              </a:rPr>
              <a:t>”WEWORK”</a:t>
            </a:r>
            <a:r>
              <a:rPr lang="he-IL" sz="1900" dirty="0">
                <a:solidFill>
                  <a:schemeClr val="tx1"/>
                </a:solidFill>
                <a:latin typeface="David" panose="020E0502060401010101" pitchFamily="34" charset="-79"/>
                <a:cs typeface="David" panose="020E0502060401010101" pitchFamily="34" charset="-79"/>
              </a:rPr>
              <a:t>. </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התפתחות זו מהווה ביטוי לכמיהה של בני האדם לשיתופיות וחברות. </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כיום, בעזרת הטכנולוגיה המתקדמת ניתן בקלות רבה יותר ליצור שיתוף וליצור תיאום בין גורמים ומשתנים רבים.</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הסדר היומי הדוחק של רבים מהורי ישראל מחייב אותם לעיתים להותיר את הילדים בידי מטפלים אחרים.</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כמו שהבנק מתווך בין לווים למלווים כך המערכת שלנו </a:t>
            </a:r>
            <a:r>
              <a:rPr lang="he-IL" sz="1900" dirty="0">
                <a:solidFill>
                  <a:schemeClr val="tx1"/>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תאפשר תיווך פשוט ונוח</a:t>
            </a:r>
            <a:r>
              <a:rPr lang="he-IL" sz="1900" dirty="0">
                <a:solidFill>
                  <a:schemeClr val="tx1"/>
                </a:solidFill>
                <a:latin typeface="David" panose="020E0502060401010101" pitchFamily="34" charset="-79"/>
                <a:cs typeface="David" panose="020E0502060401010101" pitchFamily="34" charset="-79"/>
              </a:rPr>
              <a:t> </a:t>
            </a:r>
            <a:r>
              <a:rPr lang="he-IL" sz="1900" u="sng" dirty="0">
                <a:solidFill>
                  <a:schemeClr val="tx1"/>
                </a:solidFill>
                <a:latin typeface="David" panose="020E0502060401010101" pitchFamily="34" charset="-79"/>
                <a:cs typeface="David" panose="020E0502060401010101" pitchFamily="34" charset="-79"/>
              </a:rPr>
              <a:t>בין השמרטפיות לבין ההורים</a:t>
            </a:r>
            <a:r>
              <a:rPr lang="he-IL" sz="1900" dirty="0">
                <a:solidFill>
                  <a:schemeClr val="tx1"/>
                </a:solidFill>
                <a:latin typeface="David" panose="020E0502060401010101" pitchFamily="34" charset="-79"/>
                <a:cs typeface="David" panose="020E0502060401010101" pitchFamily="34" charset="-79"/>
              </a:rPr>
              <a:t>.</a:t>
            </a:r>
            <a:endParaRPr lang="en-US" sz="1900" dirty="0">
              <a:solidFill>
                <a:schemeClr val="tx1"/>
              </a:solidFill>
              <a:latin typeface="David" panose="020E0502060401010101" pitchFamily="34" charset="-79"/>
              <a:cs typeface="David" panose="020E0502060401010101" pitchFamily="34" charset="-79"/>
            </a:endParaRPr>
          </a:p>
        </p:txBody>
      </p:sp>
      <p:sp>
        <p:nvSpPr>
          <p:cNvPr id="4" name="מציין מיקום של תאריך 3"/>
          <p:cNvSpPr>
            <a:spLocks noGrp="1"/>
          </p:cNvSpPr>
          <p:nvPr>
            <p:ph type="dt" sz="half" idx="10"/>
          </p:nvPr>
        </p:nvSpPr>
        <p:spPr>
          <a:xfrm>
            <a:off x="1097280" y="6459785"/>
            <a:ext cx="2472271" cy="365125"/>
          </a:xfrm>
        </p:spPr>
        <p:txBody>
          <a:bodyPr/>
          <a:lstStyle/>
          <a:p>
            <a:fld id="{D54E7FF4-C1C2-40CC-8481-4337426D7AF9}" type="datetime1">
              <a:rPr lang="en-US" smtClean="0">
                <a:latin typeface="David" panose="020E0502060401010101" pitchFamily="34" charset="-79"/>
                <a:cs typeface="David" panose="020E0502060401010101" pitchFamily="34" charset="-79"/>
              </a:rPr>
              <a:t>2/1/2018</a:t>
            </a:fld>
            <a:endParaRPr lang="en-US" dirty="0">
              <a:latin typeface="David" panose="020E0502060401010101" pitchFamily="34" charset="-79"/>
              <a:cs typeface="David" panose="020E0502060401010101" pitchFamily="34" charset="-79"/>
            </a:endParaRPr>
          </a:p>
        </p:txBody>
      </p:sp>
      <p:sp>
        <p:nvSpPr>
          <p:cNvPr id="5" name="מציין מיקום של כותרת תחתונה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err="1">
                <a:latin typeface="David" panose="020E0502060401010101" pitchFamily="34" charset="-79"/>
                <a:cs typeface="David" panose="020E0502060401010101" pitchFamily="34" charset="-79"/>
              </a:rPr>
              <a:t>וידר</a:t>
            </a:r>
            <a:r>
              <a:rPr lang="he-IL" dirty="0">
                <a:latin typeface="David" panose="020E0502060401010101" pitchFamily="34" charset="-79"/>
                <a:cs typeface="David" panose="020E0502060401010101" pitchFamily="34" charset="-79"/>
              </a:rPr>
              <a:t> ,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5"/>
          <p:cNvSpPr>
            <a:spLocks noGrp="1"/>
          </p:cNvSpPr>
          <p:nvPr>
            <p:ph type="sldNum" sz="quarter" idx="12"/>
          </p:nvPr>
        </p:nvSpPr>
        <p:spPr>
          <a:xfrm>
            <a:off x="9900458" y="6459785"/>
            <a:ext cx="1312025" cy="365125"/>
          </a:xfrm>
        </p:spPr>
        <p:txBody>
          <a:bodyPr/>
          <a:lstStyle/>
          <a:p>
            <a:fld id="{E0CC35EF-C570-4ACB-AA80-617C749F8D2A}" type="slidenum">
              <a:rPr lang="en-US" smtClean="0">
                <a:latin typeface="David" panose="020E0502060401010101" pitchFamily="34" charset="-79"/>
                <a:cs typeface="David" panose="020E0502060401010101" pitchFamily="34" charset="-79"/>
              </a:rPr>
              <a:t>3</a:t>
            </a:fld>
            <a:endParaRPr lang="en-US" dirty="0">
              <a:latin typeface="David" panose="020E0502060401010101" pitchFamily="34" charset="-79"/>
              <a:cs typeface="David" panose="020E0502060401010101" pitchFamily="34" charset="-79"/>
            </a:endParaRPr>
          </a:p>
        </p:txBody>
      </p:sp>
      <p:pic>
        <p:nvPicPr>
          <p:cNvPr id="1030" name="Picture 6" descr="תמונה קשורה"/>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984" y="3053347"/>
            <a:ext cx="2842528" cy="3156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4148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בעיה מספר 1</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1251678" y="1824495"/>
            <a:ext cx="10178322" cy="2816086"/>
          </a:xfrm>
        </p:spPr>
        <p:txBody>
          <a:bodyPr>
            <a:normAutofit fontScale="62500" lnSpcReduction="20000"/>
          </a:bodyPr>
          <a:lstStyle/>
          <a:p>
            <a:pPr marL="0" indent="0" algn="ctr">
              <a:buNone/>
            </a:pPr>
            <a:r>
              <a:rPr lang="he-IL" sz="4600" b="1" i="1" dirty="0">
                <a:solidFill>
                  <a:schemeClr val="tx1"/>
                </a:solidFill>
                <a:latin typeface="David" panose="020E0502060401010101" pitchFamily="34" charset="-79"/>
                <a:cs typeface="David" panose="020E0502060401010101" pitchFamily="34" charset="-79"/>
              </a:rPr>
              <a:t>רובו המוחלט של השוק מבוסס על המלצות "מפה לאוזן"</a:t>
            </a:r>
          </a:p>
          <a:p>
            <a:pPr marL="0" indent="0" algn="ctr">
              <a:buNone/>
            </a:pPr>
            <a:endParaRPr lang="he-IL" dirty="0">
              <a:solidFill>
                <a:schemeClr val="tx2">
                  <a:lumMod val="50000"/>
                </a:schemeClr>
              </a:solidFill>
              <a:latin typeface="David" panose="020E0502060401010101" pitchFamily="34" charset="-79"/>
              <a:cs typeface="David" panose="020E0502060401010101" pitchFamily="34" charset="-79"/>
            </a:endParaRPr>
          </a:p>
          <a:p>
            <a:pPr algn="just">
              <a:lnSpc>
                <a:spcPct val="150000"/>
              </a:lnSpc>
              <a:buFont typeface="Arial" panose="020B0604020202020204" pitchFamily="34" charset="0"/>
              <a:buChar char="•"/>
            </a:pPr>
            <a:r>
              <a:rPr lang="he-IL" sz="3100" b="1" dirty="0">
                <a:solidFill>
                  <a:schemeClr val="tx1"/>
                </a:solidFill>
                <a:latin typeface="David" panose="020E0502060401010101" pitchFamily="34" charset="-79"/>
                <a:cs typeface="David" panose="020E0502060401010101" pitchFamily="34" charset="-79"/>
              </a:rPr>
              <a:t>סיבה: </a:t>
            </a:r>
            <a:r>
              <a:rPr lang="he-IL" sz="3100" dirty="0">
                <a:solidFill>
                  <a:schemeClr val="tx1"/>
                </a:solidFill>
                <a:latin typeface="David" panose="020E0502060401010101" pitchFamily="34" charset="-79"/>
                <a:cs typeface="David" panose="020E0502060401010101" pitchFamily="34" charset="-79"/>
              </a:rPr>
              <a:t>הורים נוטים לסמוך יותר על המלצות מחברים וקרובי משפחה. רמת האמינות הנדרשת משמרטפית לילדים היא גבוהה ביותר.</a:t>
            </a:r>
            <a:endParaRPr lang="he-IL" sz="3100" b="1" dirty="0">
              <a:solidFill>
                <a:schemeClr val="tx1"/>
              </a:solidFill>
              <a:latin typeface="David" panose="020E0502060401010101" pitchFamily="34" charset="-79"/>
              <a:cs typeface="David" panose="020E0502060401010101" pitchFamily="34" charset="-79"/>
            </a:endParaRPr>
          </a:p>
          <a:p>
            <a:pPr algn="just">
              <a:lnSpc>
                <a:spcPct val="150000"/>
              </a:lnSpc>
              <a:buFont typeface="Arial" panose="020B0604020202020204" pitchFamily="34" charset="0"/>
              <a:buChar char="•"/>
            </a:pPr>
            <a:r>
              <a:rPr lang="he-IL" sz="3100" b="1" dirty="0">
                <a:solidFill>
                  <a:schemeClr val="tx1"/>
                </a:solidFill>
                <a:latin typeface="David" panose="020E0502060401010101" pitchFamily="34" charset="-79"/>
                <a:cs typeface="David" panose="020E0502060401010101" pitchFamily="34" charset="-79"/>
              </a:rPr>
              <a:t>נזק: </a:t>
            </a:r>
            <a:r>
              <a:rPr lang="he-IL" sz="3100" dirty="0">
                <a:solidFill>
                  <a:schemeClr val="tx1"/>
                </a:solidFill>
                <a:latin typeface="David" panose="020E0502060401010101" pitchFamily="34" charset="-79"/>
                <a:cs typeface="David" panose="020E0502060401010101" pitchFamily="34" charset="-79"/>
              </a:rPr>
              <a:t>מתחרה שירצה להיכנס לשוק ייתקל בהתנגדות ובחוסר אמון מה שיוביל לפגיעה בגיוס לקוחות.</a:t>
            </a:r>
          </a:p>
          <a:p>
            <a:pPr algn="just">
              <a:lnSpc>
                <a:spcPct val="150000"/>
              </a:lnSpc>
              <a:buFont typeface="Arial" panose="020B0604020202020204" pitchFamily="34" charset="0"/>
              <a:buChar char="•"/>
            </a:pPr>
            <a:r>
              <a:rPr lang="he-IL" sz="3000" b="1" dirty="0">
                <a:solidFill>
                  <a:schemeClr val="tx1"/>
                </a:solidFill>
                <a:latin typeface="David" panose="020E0502060401010101" pitchFamily="34" charset="-79"/>
                <a:cs typeface="David" panose="020E0502060401010101" pitchFamily="34" charset="-79"/>
              </a:rPr>
              <a:t>תוצאה:</a:t>
            </a:r>
            <a:r>
              <a:rPr lang="he-IL" sz="3000" dirty="0">
                <a:solidFill>
                  <a:schemeClr val="tx1"/>
                </a:solidFill>
                <a:latin typeface="David" panose="020E0502060401010101" pitchFamily="34" charset="-79"/>
                <a:cs typeface="David" panose="020E0502060401010101" pitchFamily="34" charset="-79"/>
              </a:rPr>
              <a:t> האתר מכיל מספר רב של פידבקים וחוות דעת על פי ניסיון קודם.</a:t>
            </a:r>
            <a:endParaRPr lang="en-US" sz="3000" dirty="0">
              <a:solidFill>
                <a:schemeClr val="tx1"/>
              </a:solidFill>
              <a:latin typeface="David" panose="020E0502060401010101" pitchFamily="34" charset="-79"/>
              <a:cs typeface="David" panose="020E0502060401010101" pitchFamily="34" charset="-79"/>
            </a:endParaRPr>
          </a:p>
          <a:p>
            <a:pPr>
              <a:lnSpc>
                <a:spcPct val="150000"/>
              </a:lnSpc>
              <a:buFont typeface="Arial" panose="020B0604020202020204" pitchFamily="34" charset="0"/>
              <a:buChar char="•"/>
            </a:pPr>
            <a:endParaRPr lang="he-IL" sz="3100" dirty="0">
              <a:solidFill>
                <a:schemeClr val="tx1"/>
              </a:solidFill>
              <a:latin typeface="David" panose="020E0502060401010101" pitchFamily="34" charset="-79"/>
              <a:cs typeface="David" panose="020E0502060401010101" pitchFamily="34" charset="-79"/>
            </a:endParaRPr>
          </a:p>
        </p:txBody>
      </p:sp>
      <p:sp>
        <p:nvSpPr>
          <p:cNvPr id="5" name="מציין מיקום של תאריך 4"/>
          <p:cNvSpPr>
            <a:spLocks noGrp="1"/>
          </p:cNvSpPr>
          <p:nvPr>
            <p:ph type="dt" sz="half" idx="10"/>
          </p:nvPr>
        </p:nvSpPr>
        <p:spPr/>
        <p:txBody>
          <a:bodyPr/>
          <a:lstStyle/>
          <a:p>
            <a:fld id="{596D024D-8A7F-4CBB-9A88-747E5ED2723E}" type="datetime1">
              <a:rPr lang="en-US" smtClean="0">
                <a:latin typeface="David" panose="020E0502060401010101" pitchFamily="34" charset="-79"/>
                <a:cs typeface="David" panose="020E0502060401010101" pitchFamily="34" charset="-79"/>
              </a:rPr>
              <a:t>2/1/2018</a:t>
            </a:fld>
            <a:endParaRPr lang="en-US" dirty="0">
              <a:latin typeface="David" panose="020E0502060401010101" pitchFamily="34" charset="-79"/>
              <a:cs typeface="David" panose="020E0502060401010101" pitchFamily="34" charset="-79"/>
            </a:endParaRPr>
          </a:p>
        </p:txBody>
      </p:sp>
      <p:sp>
        <p:nvSpPr>
          <p:cNvPr id="6" name="מציין מיקום של כותרת תחתונה 5"/>
          <p:cNvSpPr>
            <a:spLocks noGrp="1"/>
          </p:cNvSpPr>
          <p:nvPr>
            <p:ph type="ftr" sz="quarter" idx="11"/>
          </p:nvPr>
        </p:nvSpPr>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err="1">
                <a:latin typeface="David" panose="020E0502060401010101" pitchFamily="34" charset="-79"/>
                <a:cs typeface="David" panose="020E0502060401010101" pitchFamily="34" charset="-79"/>
              </a:rPr>
              <a:t>וידר</a:t>
            </a:r>
            <a:r>
              <a:rPr lang="he-IL" dirty="0">
                <a:latin typeface="David" panose="020E0502060401010101" pitchFamily="34" charset="-79"/>
                <a:cs typeface="David" panose="020E0502060401010101" pitchFamily="34" charset="-79"/>
              </a:rPr>
              <a:t> , דודו אברהם, רפאל אדם</a:t>
            </a:r>
            <a:endParaRPr lang="en-US" dirty="0">
              <a:latin typeface="David" panose="020E0502060401010101" pitchFamily="34" charset="-79"/>
              <a:cs typeface="David" panose="020E0502060401010101" pitchFamily="34" charset="-79"/>
            </a:endParaRPr>
          </a:p>
        </p:txBody>
      </p:sp>
      <p:sp>
        <p:nvSpPr>
          <p:cNvPr id="7" name="מציין מיקום של מספר שקופית 6"/>
          <p:cNvSpPr>
            <a:spLocks noGrp="1"/>
          </p:cNvSpPr>
          <p:nvPr>
            <p:ph type="sldNum" sz="quarter" idx="12"/>
          </p:nvPr>
        </p:nvSpPr>
        <p:spPr/>
        <p:txBody>
          <a:bodyPr/>
          <a:lstStyle/>
          <a:p>
            <a:fld id="{E0CC35EF-C570-4ACB-AA80-617C749F8D2A}" type="slidenum">
              <a:rPr lang="en-US" smtClean="0">
                <a:latin typeface="David" panose="020E0502060401010101" pitchFamily="34" charset="-79"/>
                <a:cs typeface="David" panose="020E0502060401010101" pitchFamily="34" charset="-79"/>
              </a:rPr>
              <a:t>4</a:t>
            </a:fld>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21078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בעיה מספר 2</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4" name="מציין מיקום של תאריך 3"/>
          <p:cNvSpPr>
            <a:spLocks noGrp="1"/>
          </p:cNvSpPr>
          <p:nvPr>
            <p:ph type="dt" sz="half" idx="10"/>
          </p:nvPr>
        </p:nvSpPr>
        <p:spPr/>
        <p:txBody>
          <a:bodyPr/>
          <a:lstStyle/>
          <a:p>
            <a:fld id="{B5ACD0F1-AA85-4060-9DEB-714089DDE966}" type="datetime1">
              <a:rPr lang="en-US" smtClean="0">
                <a:latin typeface="David" panose="020E0502060401010101" pitchFamily="34" charset="-79"/>
                <a:cs typeface="David" panose="020E0502060401010101" pitchFamily="34" charset="-79"/>
              </a:rPr>
              <a:t>2/1/2018</a:t>
            </a:fld>
            <a:endParaRPr lang="en-US" dirty="0">
              <a:latin typeface="David" panose="020E0502060401010101" pitchFamily="34" charset="-79"/>
              <a:cs typeface="David" panose="020E0502060401010101" pitchFamily="34" charset="-79"/>
            </a:endParaRPr>
          </a:p>
        </p:txBody>
      </p:sp>
      <p:sp>
        <p:nvSpPr>
          <p:cNvPr id="5" name="מציין מיקום של כותרת תחתונה 4"/>
          <p:cNvSpPr>
            <a:spLocks noGrp="1"/>
          </p:cNvSpPr>
          <p:nvPr>
            <p:ph type="ftr" sz="quarter" idx="11"/>
          </p:nvPr>
        </p:nvSpPr>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err="1">
                <a:latin typeface="David" panose="020E0502060401010101" pitchFamily="34" charset="-79"/>
                <a:cs typeface="David" panose="020E0502060401010101" pitchFamily="34" charset="-79"/>
              </a:rPr>
              <a:t>וידר</a:t>
            </a:r>
            <a:r>
              <a:rPr lang="he-IL" dirty="0">
                <a:latin typeface="David" panose="020E0502060401010101" pitchFamily="34" charset="-79"/>
                <a:cs typeface="David" panose="020E0502060401010101" pitchFamily="34" charset="-79"/>
              </a:rPr>
              <a:t> ,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5"/>
          <p:cNvSpPr>
            <a:spLocks noGrp="1"/>
          </p:cNvSpPr>
          <p:nvPr>
            <p:ph type="sldNum" sz="quarter" idx="12"/>
          </p:nvPr>
        </p:nvSpPr>
        <p:spPr/>
        <p:txBody>
          <a:bodyPr/>
          <a:lstStyle/>
          <a:p>
            <a:fld id="{E0CC35EF-C570-4ACB-AA80-617C749F8D2A}" type="slidenum">
              <a:rPr lang="en-US" smtClean="0">
                <a:latin typeface="David" panose="020E0502060401010101" pitchFamily="34" charset="-79"/>
                <a:cs typeface="David" panose="020E0502060401010101" pitchFamily="34" charset="-79"/>
              </a:rPr>
              <a:t>5</a:t>
            </a:fld>
            <a:endParaRPr lang="en-US">
              <a:latin typeface="David" panose="020E0502060401010101" pitchFamily="34" charset="-79"/>
              <a:cs typeface="David" panose="020E0502060401010101" pitchFamily="34" charset="-79"/>
            </a:endParaRPr>
          </a:p>
        </p:txBody>
      </p:sp>
      <p:sp>
        <p:nvSpPr>
          <p:cNvPr id="7" name="Content Placeholder 2"/>
          <p:cNvSpPr txBox="1">
            <a:spLocks/>
          </p:cNvSpPr>
          <p:nvPr/>
        </p:nvSpPr>
        <p:spPr>
          <a:xfrm>
            <a:off x="1097280" y="1737360"/>
            <a:ext cx="10178322" cy="2816086"/>
          </a:xfrm>
          <a:prstGeom prst="rect">
            <a:avLst/>
          </a:prstGeom>
        </p:spPr>
        <p:txBody>
          <a:bodyPr vert="horz" lIns="0" tIns="45720" rIns="0" bIns="45720" rtlCol="0">
            <a:norm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50000"/>
              </a:lnSpc>
              <a:buNone/>
            </a:pPr>
            <a:r>
              <a:rPr lang="he-IL" sz="2800" b="1" i="1" dirty="0">
                <a:solidFill>
                  <a:schemeClr val="tx1"/>
                </a:solidFill>
                <a:latin typeface="David" panose="020E0502060401010101" pitchFamily="34" charset="-79"/>
                <a:cs typeface="David" panose="020E0502060401010101" pitchFamily="34" charset="-79"/>
              </a:rPr>
              <a:t>רוב פעולות התשלום בשוק זה מתבצעות במזומן</a:t>
            </a:r>
            <a:endParaRPr lang="he-IL" dirty="0">
              <a:solidFill>
                <a:schemeClr val="tx1"/>
              </a:solidFill>
              <a:latin typeface="David" panose="020E0502060401010101" pitchFamily="34" charset="-79"/>
              <a:cs typeface="David" panose="020E0502060401010101" pitchFamily="34" charset="-79"/>
            </a:endParaRPr>
          </a:p>
          <a:p>
            <a:pPr>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סיבה: </a:t>
            </a:r>
            <a:r>
              <a:rPr lang="he-IL" dirty="0">
                <a:solidFill>
                  <a:schemeClr val="tx1"/>
                </a:solidFill>
                <a:latin typeface="David" panose="020E0502060401010101" pitchFamily="34" charset="-79"/>
                <a:cs typeface="David" panose="020E0502060401010101" pitchFamily="34" charset="-79"/>
              </a:rPr>
              <a:t>השוק איננו מוסדר ומסודר במדינה.</a:t>
            </a:r>
          </a:p>
          <a:p>
            <a:pPr>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נזק: </a:t>
            </a:r>
            <a:r>
              <a:rPr lang="he-IL" dirty="0">
                <a:solidFill>
                  <a:schemeClr val="tx1"/>
                </a:solidFill>
                <a:latin typeface="David" panose="020E0502060401010101" pitchFamily="34" charset="-79"/>
                <a:cs typeface="David" panose="020E0502060401010101" pitchFamily="34" charset="-79"/>
              </a:rPr>
              <a:t>יוצר קושי בגביית עמלות מהתיווך משום שהתשלום נעשה במזומן.</a:t>
            </a:r>
          </a:p>
          <a:p>
            <a:pPr>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תוצאה: </a:t>
            </a:r>
            <a:r>
              <a:rPr lang="he-IL" dirty="0">
                <a:solidFill>
                  <a:schemeClr val="tx1"/>
                </a:solidFill>
                <a:latin typeface="David" panose="020E0502060401010101" pitchFamily="34" charset="-79"/>
                <a:cs typeface="David" panose="020E0502060401010101" pitchFamily="34" charset="-79"/>
              </a:rPr>
              <a:t>תשלום ממוחשב, מבוקר ופשוט.</a:t>
            </a:r>
          </a:p>
          <a:p>
            <a:pPr>
              <a:lnSpc>
                <a:spcPct val="150000"/>
              </a:lnSpc>
              <a:buFont typeface="Arial" panose="020B0604020202020204" pitchFamily="34" charset="0"/>
              <a:buChar char="•"/>
            </a:pPr>
            <a:endParaRPr lang="he-IL" dirty="0">
              <a:solidFill>
                <a:schemeClr val="tx1"/>
              </a:solidFill>
              <a:latin typeface="David" panose="020E0502060401010101" pitchFamily="34" charset="-79"/>
              <a:cs typeface="David" panose="020E0502060401010101" pitchFamily="34" charset="-79"/>
            </a:endParaRPr>
          </a:p>
        </p:txBody>
      </p:sp>
      <p:pic>
        <p:nvPicPr>
          <p:cNvPr id="2050" name="Picture 2" descr="תוצאת תמונה עבור ‪babysitte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34964" y="3856009"/>
            <a:ext cx="1958656" cy="247621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תוצאת תמונה עבור ‪cash or credit‬‏">
            <a:extLst>
              <a:ext uri="{FF2B5EF4-FFF2-40B4-BE49-F238E27FC236}">
                <a16:creationId xmlns:a16="http://schemas.microsoft.com/office/drawing/2014/main" id="{8DABB587-97DC-412D-9979-09A96F3A2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2843" y="4348013"/>
            <a:ext cx="4531877" cy="1858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885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בעיה מספר 3</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1251678" y="1824495"/>
            <a:ext cx="10178322" cy="2816086"/>
          </a:xfrm>
        </p:spPr>
        <p:txBody>
          <a:bodyPr>
            <a:normAutofit fontScale="92500" lnSpcReduction="20000"/>
          </a:bodyPr>
          <a:lstStyle/>
          <a:p>
            <a:pPr marL="0" indent="0" algn="ctr">
              <a:buNone/>
            </a:pPr>
            <a:r>
              <a:rPr lang="he-IL" sz="2800" b="1" i="1" dirty="0">
                <a:solidFill>
                  <a:schemeClr val="tx1"/>
                </a:solidFill>
                <a:latin typeface="David" panose="020E0502060401010101" pitchFamily="34" charset="-79"/>
                <a:cs typeface="David" panose="020E0502060401010101" pitchFamily="34" charset="-79"/>
              </a:rPr>
              <a:t>חוסר פשטות אל מול התאמה</a:t>
            </a:r>
          </a:p>
          <a:p>
            <a:pPr marL="0" indent="0" algn="ctr">
              <a:buNone/>
            </a:pPr>
            <a:endParaRPr lang="he-IL" dirty="0">
              <a:solidFill>
                <a:schemeClr val="tx2">
                  <a:lumMod val="50000"/>
                </a:schemeClr>
              </a:solidFill>
              <a:latin typeface="David" panose="020E0502060401010101" pitchFamily="34" charset="-79"/>
              <a:cs typeface="David" panose="020E0502060401010101" pitchFamily="34" charset="-79"/>
            </a:endParaRPr>
          </a:p>
          <a:p>
            <a:pPr algn="just">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סיבה: </a:t>
            </a:r>
            <a:r>
              <a:rPr lang="he-IL" dirty="0">
                <a:solidFill>
                  <a:schemeClr val="tx1"/>
                </a:solidFill>
                <a:latin typeface="David" panose="020E0502060401010101" pitchFamily="34" charset="-79"/>
                <a:cs typeface="David" panose="020E0502060401010101" pitchFamily="34" charset="-79"/>
              </a:rPr>
              <a:t>המתחרות בשוק מנסות לאסוף כמה שיותר מידע על השמרטפיות ועל ההורים לצורך התאמה מרבית. </a:t>
            </a:r>
          </a:p>
          <a:p>
            <a:pPr algn="just">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נזק: </a:t>
            </a:r>
            <a:r>
              <a:rPr lang="he-IL" dirty="0">
                <a:solidFill>
                  <a:schemeClr val="tx1"/>
                </a:solidFill>
                <a:latin typeface="David" panose="020E0502060401010101" pitchFamily="34" charset="-79"/>
                <a:cs typeface="David" panose="020E0502060401010101" pitchFamily="34" charset="-79"/>
              </a:rPr>
              <a:t>חוסר הפשטות מוביל לקושי בגיוס היצע עובדות ובנוסף לכך מקשה על ההורים לעשות שימוש במערכות הקיימות כיום בשוק. המערכות הללו אינן פשוטות לתפעול מה שמוביל לירידה בשימוש וברווחים.</a:t>
            </a:r>
          </a:p>
          <a:p>
            <a:pPr algn="just">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תוצאה: </a:t>
            </a:r>
            <a:r>
              <a:rPr lang="he-IL" dirty="0">
                <a:solidFill>
                  <a:schemeClr val="tx1"/>
                </a:solidFill>
                <a:latin typeface="David" panose="020E0502060401010101" pitchFamily="34" charset="-79"/>
                <a:cs typeface="David" panose="020E0502060401010101" pitchFamily="34" charset="-79"/>
              </a:rPr>
              <a:t>האתר פשוט וקל לתפעול.</a:t>
            </a:r>
          </a:p>
          <a:p>
            <a:pPr>
              <a:lnSpc>
                <a:spcPct val="150000"/>
              </a:lnSpc>
              <a:buFont typeface="Arial" panose="020B0604020202020204" pitchFamily="34" charset="0"/>
              <a:buChar char="•"/>
            </a:pPr>
            <a:endParaRPr lang="he-IL" dirty="0">
              <a:solidFill>
                <a:schemeClr val="tx1"/>
              </a:solidFill>
              <a:latin typeface="David" panose="020E0502060401010101" pitchFamily="34" charset="-79"/>
              <a:cs typeface="David" panose="020E0502060401010101" pitchFamily="34" charset="-79"/>
            </a:endParaRPr>
          </a:p>
        </p:txBody>
      </p:sp>
      <p:sp>
        <p:nvSpPr>
          <p:cNvPr id="5" name="מציין מיקום של תאריך 4"/>
          <p:cNvSpPr>
            <a:spLocks noGrp="1"/>
          </p:cNvSpPr>
          <p:nvPr>
            <p:ph type="dt" sz="half" idx="10"/>
          </p:nvPr>
        </p:nvSpPr>
        <p:spPr>
          <a:xfrm>
            <a:off x="1097280" y="6459785"/>
            <a:ext cx="2472271" cy="365125"/>
          </a:xfrm>
        </p:spPr>
        <p:txBody>
          <a:bodyPr/>
          <a:lstStyle/>
          <a:p>
            <a:fld id="{596D024D-8A7F-4CBB-9A88-747E5ED2723E}" type="datetime1">
              <a:rPr lang="en-US" smtClean="0">
                <a:latin typeface="David" panose="020E0502060401010101" pitchFamily="34" charset="-79"/>
                <a:cs typeface="David" panose="020E0502060401010101" pitchFamily="34" charset="-79"/>
              </a:rPr>
              <a:t>2/1/2018</a:t>
            </a:fld>
            <a:endParaRPr lang="en-US" dirty="0">
              <a:latin typeface="David" panose="020E0502060401010101" pitchFamily="34" charset="-79"/>
              <a:cs typeface="David" panose="020E0502060401010101" pitchFamily="34" charset="-79"/>
            </a:endParaRPr>
          </a:p>
        </p:txBody>
      </p:sp>
      <p:sp>
        <p:nvSpPr>
          <p:cNvPr id="6" name="מציין מיקום של כותרת תחתונה 5"/>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err="1">
                <a:latin typeface="David" panose="020E0502060401010101" pitchFamily="34" charset="-79"/>
                <a:cs typeface="David" panose="020E0502060401010101" pitchFamily="34" charset="-79"/>
              </a:rPr>
              <a:t>וידר</a:t>
            </a:r>
            <a:r>
              <a:rPr lang="he-IL" dirty="0">
                <a:latin typeface="David" panose="020E0502060401010101" pitchFamily="34" charset="-79"/>
                <a:cs typeface="David" panose="020E0502060401010101" pitchFamily="34" charset="-79"/>
              </a:rPr>
              <a:t> , דודו אברהם, רפאל אדם</a:t>
            </a:r>
            <a:endParaRPr lang="en-US" dirty="0">
              <a:latin typeface="David" panose="020E0502060401010101" pitchFamily="34" charset="-79"/>
              <a:cs typeface="David" panose="020E0502060401010101" pitchFamily="34" charset="-79"/>
            </a:endParaRPr>
          </a:p>
        </p:txBody>
      </p:sp>
      <p:sp>
        <p:nvSpPr>
          <p:cNvPr id="7" name="מציין מיקום של מספר שקופית 6"/>
          <p:cNvSpPr>
            <a:spLocks noGrp="1"/>
          </p:cNvSpPr>
          <p:nvPr>
            <p:ph type="sldNum" sz="quarter" idx="12"/>
          </p:nvPr>
        </p:nvSpPr>
        <p:spPr>
          <a:xfrm>
            <a:off x="9900458" y="6459785"/>
            <a:ext cx="1312025" cy="365125"/>
          </a:xfrm>
        </p:spPr>
        <p:txBody>
          <a:bodyPr/>
          <a:lstStyle/>
          <a:p>
            <a:fld id="{E0CC35EF-C570-4ACB-AA80-617C749F8D2A}" type="slidenum">
              <a:rPr lang="en-US" smtClean="0">
                <a:latin typeface="David" panose="020E0502060401010101" pitchFamily="34" charset="-79"/>
                <a:cs typeface="David" panose="020E0502060401010101" pitchFamily="34" charset="-79"/>
              </a:rPr>
              <a:t>6</a:t>
            </a:fld>
            <a:endParaRPr lang="en-US" dirty="0">
              <a:latin typeface="David" panose="020E0502060401010101" pitchFamily="34" charset="-79"/>
              <a:cs typeface="David" panose="020E0502060401010101" pitchFamily="34" charset="-79"/>
            </a:endParaRPr>
          </a:p>
        </p:txBody>
      </p:sp>
      <p:pic>
        <p:nvPicPr>
          <p:cNvPr id="1026" name="Picture 2" descr="תוצאת תמונה עבור ‪simplicity is the ultimate‬‏">
            <a:extLst>
              <a:ext uri="{FF2B5EF4-FFF2-40B4-BE49-F238E27FC236}">
                <a16:creationId xmlns:a16="http://schemas.microsoft.com/office/drawing/2014/main" id="{A0B777DE-E6A7-45FF-92DE-5EC38F8B38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777" y="4188186"/>
            <a:ext cx="2434507" cy="24399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תוצאת תמונה עבור ‪analytics‬‏">
            <a:extLst>
              <a:ext uri="{FF2B5EF4-FFF2-40B4-BE49-F238E27FC236}">
                <a16:creationId xmlns:a16="http://schemas.microsoft.com/office/drawing/2014/main" id="{14AA9344-9A0D-47C0-A2AF-0F0A8F456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0212" y="4571929"/>
            <a:ext cx="3639787" cy="1654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109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b="1" dirty="0">
                <a:solidFill>
                  <a:schemeClr val="tx2">
                    <a:lumMod val="50000"/>
                  </a:schemeClr>
                </a:solidFill>
                <a:latin typeface="David" panose="020E0502060401010101" pitchFamily="34" charset="-79"/>
                <a:cs typeface="David" panose="020E0502060401010101" pitchFamily="34" charset="-79"/>
              </a:rPr>
              <a:t>המערכת שלנו</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23506138"/>
              </p:ext>
            </p:extLst>
          </p:nvPr>
        </p:nvGraphicFramePr>
        <p:xfrm>
          <a:off x="990600" y="1846263"/>
          <a:ext cx="10164763" cy="4048760"/>
        </p:xfrm>
        <a:graphic>
          <a:graphicData uri="http://schemas.openxmlformats.org/drawingml/2006/table">
            <a:tbl>
              <a:tblPr firstRow="1" bandRow="1">
                <a:tableStyleId>{5C22544A-7EE6-4342-B048-85BDC9FD1C3A}</a:tableStyleId>
              </a:tblPr>
              <a:tblGrid>
                <a:gridCol w="4762500">
                  <a:extLst>
                    <a:ext uri="{9D8B030D-6E8A-4147-A177-3AD203B41FA5}">
                      <a16:colId xmlns:a16="http://schemas.microsoft.com/office/drawing/2014/main" val="1006598891"/>
                    </a:ext>
                  </a:extLst>
                </a:gridCol>
                <a:gridCol w="3182978">
                  <a:extLst>
                    <a:ext uri="{9D8B030D-6E8A-4147-A177-3AD203B41FA5}">
                      <a16:colId xmlns:a16="http://schemas.microsoft.com/office/drawing/2014/main" val="3789371322"/>
                    </a:ext>
                  </a:extLst>
                </a:gridCol>
                <a:gridCol w="644545">
                  <a:extLst>
                    <a:ext uri="{9D8B030D-6E8A-4147-A177-3AD203B41FA5}">
                      <a16:colId xmlns:a16="http://schemas.microsoft.com/office/drawing/2014/main" val="3029616691"/>
                    </a:ext>
                  </a:extLst>
                </a:gridCol>
                <a:gridCol w="1574740">
                  <a:extLst>
                    <a:ext uri="{9D8B030D-6E8A-4147-A177-3AD203B41FA5}">
                      <a16:colId xmlns:a16="http://schemas.microsoft.com/office/drawing/2014/main" val="2465008918"/>
                    </a:ext>
                  </a:extLst>
                </a:gridCol>
              </a:tblGrid>
              <a:tr h="370840">
                <a:tc>
                  <a:txBody>
                    <a:bodyPr/>
                    <a:lstStyle/>
                    <a:p>
                      <a:pPr algn="ctr"/>
                      <a:r>
                        <a:rPr lang="he-IL" dirty="0">
                          <a:latin typeface="David" panose="020E0502060401010101" pitchFamily="34" charset="-79"/>
                          <a:cs typeface="David" panose="020E0502060401010101" pitchFamily="34" charset="-79"/>
                        </a:rPr>
                        <a:t>תיאור קצר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שם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מס'</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תת מערכת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41643"/>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יצירת משתמש חדש ע"י רישום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צור פרופיל להורה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1.1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a:r>
                        <a:rPr lang="en-US" dirty="0">
                          <a:latin typeface="David" panose="020E0502060401010101" pitchFamily="34" charset="-79"/>
                          <a:cs typeface="David" panose="020E0502060401010101" pitchFamily="34" charset="-79"/>
                        </a:rPr>
                        <a:t/>
                      </a:r>
                      <a:br>
                        <a:rPr lang="en-US" dirty="0">
                          <a:latin typeface="David" panose="020E0502060401010101" pitchFamily="34" charset="-79"/>
                          <a:cs typeface="David" panose="020E0502060401010101" pitchFamily="34" charset="-79"/>
                        </a:rPr>
                      </a:br>
                      <a:r>
                        <a:rPr lang="he-IL" dirty="0">
                          <a:latin typeface="David" panose="020E0502060401010101" pitchFamily="34" charset="-79"/>
                          <a:cs typeface="David" panose="020E0502060401010101" pitchFamily="34" charset="-79"/>
                        </a:rPr>
                        <a:t>1- רישום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4408445"/>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רישום לאתר כבייביסיטר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צור פרופיל לבייביסיטר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1.2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tc>
                <a:extLst>
                  <a:ext uri="{0D108BD9-81ED-4DB2-BD59-A6C34878D82A}">
                    <a16:rowId xmlns:a16="http://schemas.microsoft.com/office/drawing/2014/main" val="2728709458"/>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הצג פרופיל אישי ואפשר שינוי פרטים.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ערוך פרטי פרופיל</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1.3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tc>
                <a:extLst>
                  <a:ext uri="{0D108BD9-81ED-4DB2-BD59-A6C34878D82A}">
                    <a16:rowId xmlns:a16="http://schemas.microsoft.com/office/drawing/2014/main" val="3493228696"/>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פרסום מודעת חיפוש על ידי ההורים/בייביסיטר.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פרסם מודעת חיפוש</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2.1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dirty="0">
                          <a:latin typeface="David" panose="020E0502060401010101" pitchFamily="34" charset="-79"/>
                          <a:cs typeface="David" panose="020E0502060401010101" pitchFamily="34" charset="-79"/>
                        </a:rPr>
                        <a:t/>
                      </a:r>
                      <a:br>
                        <a:rPr lang="en-US" dirty="0">
                          <a:latin typeface="David" panose="020E0502060401010101" pitchFamily="34" charset="-79"/>
                          <a:cs typeface="David" panose="020E0502060401010101" pitchFamily="34" charset="-79"/>
                        </a:rPr>
                      </a:br>
                      <a:r>
                        <a:rPr lang="he-IL" dirty="0">
                          <a:latin typeface="David" panose="020E0502060401010101" pitchFamily="34" charset="-79"/>
                          <a:cs typeface="David" panose="020E0502060401010101" pitchFamily="34" charset="-79"/>
                        </a:rPr>
                        <a:t>2-</a:t>
                      </a:r>
                      <a:r>
                        <a:rPr lang="he-IL" baseline="0" dirty="0">
                          <a:latin typeface="David" panose="020E0502060401010101" pitchFamily="34" charset="-79"/>
                          <a:cs typeface="David" panose="020E0502060401010101" pitchFamily="34" charset="-79"/>
                        </a:rPr>
                        <a:t> </a:t>
                      </a:r>
                      <a:r>
                        <a:rPr lang="he-IL" sz="1800" kern="1200" dirty="0">
                          <a:solidFill>
                            <a:schemeClr val="dk1"/>
                          </a:solidFill>
                          <a:effectLst/>
                          <a:latin typeface="David" panose="020E0502060401010101" pitchFamily="34" charset="-79"/>
                          <a:ea typeface="+mn-ea"/>
                          <a:cs typeface="David" panose="020E0502060401010101" pitchFamily="34" charset="-79"/>
                        </a:rPr>
                        <a:t>פרסום וחיפוש מודעות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020188"/>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אופן בחירת הבייביסיטר והתאמה להורים. בצע חיפוש לפי פרמטרים והצג את התוצאה המתאימה ביותר וביצוע המשך חיפוש.</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בצע חיפוש מודעות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2.2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tc>
                <a:extLst>
                  <a:ext uri="{0D108BD9-81ED-4DB2-BD59-A6C34878D82A}">
                    <a16:rowId xmlns:a16="http://schemas.microsoft.com/office/drawing/2014/main" val="2476512172"/>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הזנת חוות דעת של ההורים על הבייביסיטר (לאחר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הזן חוות דעת הורים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3.1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he-IL" dirty="0">
                        <a:latin typeface="David" panose="020E0502060401010101" pitchFamily="34" charset="-79"/>
                        <a:cs typeface="David" panose="020E0502060401010101" pitchFamily="34" charset="-79"/>
                      </a:endParaRPr>
                    </a:p>
                    <a:p>
                      <a:pPr algn="ctr"/>
                      <a:endParaRPr lang="he-IL" dirty="0">
                        <a:latin typeface="David" panose="020E0502060401010101" pitchFamily="34" charset="-79"/>
                        <a:cs typeface="David" panose="020E0502060401010101" pitchFamily="34" charset="-79"/>
                      </a:endParaRPr>
                    </a:p>
                    <a:p>
                      <a:pPr algn="ctr"/>
                      <a:r>
                        <a:rPr lang="he-IL" dirty="0">
                          <a:latin typeface="David" panose="020E0502060401010101" pitchFamily="34" charset="-79"/>
                          <a:cs typeface="David" panose="020E0502060401010101" pitchFamily="34" charset="-79"/>
                        </a:rPr>
                        <a:t>3-</a:t>
                      </a:r>
                      <a:r>
                        <a:rPr lang="he-IL" sz="1800" kern="1200" dirty="0">
                          <a:solidFill>
                            <a:schemeClr val="dk1"/>
                          </a:solidFill>
                          <a:effectLst/>
                          <a:latin typeface="David" panose="020E0502060401010101" pitchFamily="34" charset="-79"/>
                          <a:ea typeface="+mn-ea"/>
                          <a:cs typeface="David" panose="020E0502060401010101" pitchFamily="34" charset="-79"/>
                        </a:rPr>
                        <a:t>חוות דעת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0051589"/>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הזנת חוות דעת של הבייביסיטר על ההורים והילדים (עם דרוג מנהלים).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הזן חוות דעת בייביסיטר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3.2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tc>
                <a:extLst>
                  <a:ext uri="{0D108BD9-81ED-4DB2-BD59-A6C34878D82A}">
                    <a16:rowId xmlns:a16="http://schemas.microsoft.com/office/drawing/2014/main" val="3555829670"/>
                  </a:ext>
                </a:extLst>
              </a:tr>
            </a:tbl>
          </a:graphicData>
        </a:graphic>
      </p:graphicFrame>
    </p:spTree>
    <p:extLst>
      <p:ext uri="{BB962C8B-B14F-4D97-AF65-F5344CB8AC3E}">
        <p14:creationId xmlns:p14="http://schemas.microsoft.com/office/powerpoint/2010/main" val="22743423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he-IL" b="1" dirty="0">
                <a:solidFill>
                  <a:schemeClr val="tx2">
                    <a:lumMod val="50000"/>
                  </a:schemeClr>
                </a:solidFill>
                <a:latin typeface="David" panose="020E0502060401010101" pitchFamily="34" charset="-79"/>
                <a:cs typeface="David" panose="020E0502060401010101" pitchFamily="34" charset="-79"/>
              </a:rPr>
              <a:t>המערכת שלנו - המשך</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18976483"/>
              </p:ext>
            </p:extLst>
          </p:nvPr>
        </p:nvGraphicFramePr>
        <p:xfrm>
          <a:off x="1096963" y="1846263"/>
          <a:ext cx="10058400" cy="3134360"/>
        </p:xfrm>
        <a:graphic>
          <a:graphicData uri="http://schemas.openxmlformats.org/drawingml/2006/table">
            <a:tbl>
              <a:tblPr firstRow="1" bandRow="1">
                <a:tableStyleId>{5C22544A-7EE6-4342-B048-85BDC9FD1C3A}</a:tableStyleId>
              </a:tblPr>
              <a:tblGrid>
                <a:gridCol w="5367337">
                  <a:extLst>
                    <a:ext uri="{9D8B030D-6E8A-4147-A177-3AD203B41FA5}">
                      <a16:colId xmlns:a16="http://schemas.microsoft.com/office/drawing/2014/main" val="194433618"/>
                    </a:ext>
                  </a:extLst>
                </a:gridCol>
                <a:gridCol w="2400300">
                  <a:extLst>
                    <a:ext uri="{9D8B030D-6E8A-4147-A177-3AD203B41FA5}">
                      <a16:colId xmlns:a16="http://schemas.microsoft.com/office/drawing/2014/main" val="2458695037"/>
                    </a:ext>
                  </a:extLst>
                </a:gridCol>
                <a:gridCol w="723900">
                  <a:extLst>
                    <a:ext uri="{9D8B030D-6E8A-4147-A177-3AD203B41FA5}">
                      <a16:colId xmlns:a16="http://schemas.microsoft.com/office/drawing/2014/main" val="1752170057"/>
                    </a:ext>
                  </a:extLst>
                </a:gridCol>
                <a:gridCol w="1566863">
                  <a:extLst>
                    <a:ext uri="{9D8B030D-6E8A-4147-A177-3AD203B41FA5}">
                      <a16:colId xmlns:a16="http://schemas.microsoft.com/office/drawing/2014/main" val="1180393634"/>
                    </a:ext>
                  </a:extLst>
                </a:gridCol>
              </a:tblGrid>
              <a:tr h="37084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dirty="0">
                          <a:latin typeface="David" panose="020E0502060401010101" pitchFamily="34" charset="-79"/>
                          <a:cs typeface="David" panose="020E0502060401010101" pitchFamily="34" charset="-79"/>
                        </a:rPr>
                        <a:t>תיאור קצר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שם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מס'</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תת מערכת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0530053"/>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הסבר על השירות: דף בעמוד הבית על "איך עובד השירות" הצג דף הסבר בעת לחיצה.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קבל הסבר על השירות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4.1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4-</a:t>
                      </a:r>
                      <a:r>
                        <a:rPr lang="he-IL" sz="1800" kern="1200" dirty="0">
                          <a:solidFill>
                            <a:schemeClr val="dk1"/>
                          </a:solidFill>
                          <a:effectLst/>
                          <a:latin typeface="David" panose="020E0502060401010101" pitchFamily="34" charset="-79"/>
                          <a:ea typeface="+mn-ea"/>
                          <a:cs typeface="David" panose="020E0502060401010101" pitchFamily="34" charset="-79"/>
                        </a:rPr>
                        <a:t>הסבר על השירות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411548"/>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תשלום דרך האתר בצע חיוב דרך האתר (</a:t>
                      </a:r>
                      <a:r>
                        <a:rPr lang="en-US" sz="1800" kern="1200" dirty="0" err="1">
                          <a:solidFill>
                            <a:schemeClr val="dk1"/>
                          </a:solidFill>
                          <a:effectLst/>
                          <a:latin typeface="David" panose="020E0502060401010101" pitchFamily="34" charset="-79"/>
                          <a:ea typeface="+mn-ea"/>
                          <a:cs typeface="David" panose="020E0502060401010101" pitchFamily="34" charset="-79"/>
                        </a:rPr>
                        <a:t>paypal</a:t>
                      </a:r>
                      <a:r>
                        <a:rPr lang="he-IL" sz="1800" kern="1200" dirty="0">
                          <a:solidFill>
                            <a:schemeClr val="dk1"/>
                          </a:solidFill>
                          <a:effectLst/>
                          <a:latin typeface="David" panose="020E0502060401010101" pitchFamily="34" charset="-79"/>
                          <a:ea typeface="+mn-ea"/>
                          <a:cs typeface="David" panose="020E0502060401010101" pitchFamily="34" charset="-79"/>
                        </a:rPr>
                        <a:t>/אשראי).</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בצע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a:endParaRPr lang="he-IL" sz="1800" kern="1200" dirty="0">
                        <a:solidFill>
                          <a:schemeClr val="dk1"/>
                        </a:solidFill>
                        <a:effectLst/>
                        <a:latin typeface="David" panose="020E0502060401010101" pitchFamily="34" charset="-79"/>
                        <a:ea typeface="+mn-ea"/>
                        <a:cs typeface="David" panose="020E0502060401010101" pitchFamily="34" charset="-79"/>
                      </a:endParaRPr>
                    </a:p>
                    <a:p>
                      <a:pPr algn="ctr"/>
                      <a:endParaRPr lang="he-IL" sz="1800" kern="1200" dirty="0">
                        <a:solidFill>
                          <a:schemeClr val="dk1"/>
                        </a:solidFill>
                        <a:effectLst/>
                        <a:latin typeface="David" panose="020E0502060401010101" pitchFamily="34" charset="-79"/>
                        <a:ea typeface="+mn-ea"/>
                        <a:cs typeface="David" panose="020E0502060401010101" pitchFamily="34" charset="-79"/>
                      </a:endParaRPr>
                    </a:p>
                    <a:p>
                      <a:pPr algn="ctr"/>
                      <a:endParaRPr lang="he-IL" sz="1800" kern="1200" dirty="0">
                        <a:solidFill>
                          <a:schemeClr val="dk1"/>
                        </a:solidFill>
                        <a:effectLst/>
                        <a:latin typeface="David" panose="020E0502060401010101" pitchFamily="34" charset="-79"/>
                        <a:ea typeface="+mn-ea"/>
                        <a:cs typeface="David" panose="020E0502060401010101" pitchFamily="34" charset="-79"/>
                      </a:endParaRPr>
                    </a:p>
                    <a:p>
                      <a:pPr algn="ctr"/>
                      <a:r>
                        <a:rPr lang="he-IL" sz="1800" kern="1200" dirty="0">
                          <a:solidFill>
                            <a:schemeClr val="dk1"/>
                          </a:solidFill>
                          <a:effectLst/>
                          <a:latin typeface="David" panose="020E0502060401010101" pitchFamily="34" charset="-79"/>
                          <a:ea typeface="+mn-ea"/>
                          <a:cs typeface="David" panose="020E0502060401010101" pitchFamily="34" charset="-79"/>
                        </a:rPr>
                        <a:t>5-תשלום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9393135"/>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שליחת דיוור למייל על התאמות לבייביסיטר ותשלומים.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שלח מייל אישור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304000106"/>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העבר תשלום לבייביסיטר וגבה עמלה.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העבר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331744321"/>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גבה עמלת ביטול לבייביסיטר שבוטל ב-6.2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בטל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1036932834"/>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שליחת דיוור למייל על ביטול עסקה שבוצעה וחיוב עמלה שבוצע.</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שלח מייל ביטול הזמנה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5.2.1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1419674436"/>
                  </a:ext>
                </a:extLst>
              </a:tr>
            </a:tbl>
          </a:graphicData>
        </a:graphic>
      </p:graphicFrame>
    </p:spTree>
    <p:extLst>
      <p:ext uri="{BB962C8B-B14F-4D97-AF65-F5344CB8AC3E}">
        <p14:creationId xmlns:p14="http://schemas.microsoft.com/office/powerpoint/2010/main" val="28521478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he-IL" b="1" dirty="0">
                <a:solidFill>
                  <a:schemeClr val="tx2">
                    <a:lumMod val="50000"/>
                  </a:schemeClr>
                </a:solidFill>
                <a:latin typeface="David" panose="020E0502060401010101" pitchFamily="34" charset="-79"/>
                <a:cs typeface="David" panose="020E0502060401010101" pitchFamily="34" charset="-79"/>
              </a:rPr>
              <a:t>המערכת שלנו - המשך</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95885152"/>
              </p:ext>
            </p:extLst>
          </p:nvPr>
        </p:nvGraphicFramePr>
        <p:xfrm>
          <a:off x="1096963" y="1846263"/>
          <a:ext cx="10058400" cy="3134360"/>
        </p:xfrm>
        <a:graphic>
          <a:graphicData uri="http://schemas.openxmlformats.org/drawingml/2006/table">
            <a:tbl>
              <a:tblPr firstRow="1" bandRow="1">
                <a:tableStyleId>{5C22544A-7EE6-4342-B048-85BDC9FD1C3A}</a:tableStyleId>
              </a:tblPr>
              <a:tblGrid>
                <a:gridCol w="5367337">
                  <a:extLst>
                    <a:ext uri="{9D8B030D-6E8A-4147-A177-3AD203B41FA5}">
                      <a16:colId xmlns:a16="http://schemas.microsoft.com/office/drawing/2014/main" val="194433618"/>
                    </a:ext>
                  </a:extLst>
                </a:gridCol>
                <a:gridCol w="2400300">
                  <a:extLst>
                    <a:ext uri="{9D8B030D-6E8A-4147-A177-3AD203B41FA5}">
                      <a16:colId xmlns:a16="http://schemas.microsoft.com/office/drawing/2014/main" val="2458695037"/>
                    </a:ext>
                  </a:extLst>
                </a:gridCol>
                <a:gridCol w="723900">
                  <a:extLst>
                    <a:ext uri="{9D8B030D-6E8A-4147-A177-3AD203B41FA5}">
                      <a16:colId xmlns:a16="http://schemas.microsoft.com/office/drawing/2014/main" val="1752170057"/>
                    </a:ext>
                  </a:extLst>
                </a:gridCol>
                <a:gridCol w="1566863">
                  <a:extLst>
                    <a:ext uri="{9D8B030D-6E8A-4147-A177-3AD203B41FA5}">
                      <a16:colId xmlns:a16="http://schemas.microsoft.com/office/drawing/2014/main" val="1180393634"/>
                    </a:ext>
                  </a:extLst>
                </a:gridCol>
              </a:tblGrid>
              <a:tr h="37084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dirty="0">
                          <a:latin typeface="David" panose="020E0502060401010101" pitchFamily="34" charset="-79"/>
                          <a:cs typeface="David" panose="020E0502060401010101" pitchFamily="34" charset="-79"/>
                        </a:rPr>
                        <a:t>תיאור קצר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שם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מס'</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תת מערכת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0530053"/>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הסבר על השירות: דף בעמוד הבית על "איך עובד השירות" הצג דף הסבר בעת לחיצה.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קבל הסבר על השירות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4.1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4-</a:t>
                      </a:r>
                      <a:r>
                        <a:rPr lang="he-IL" sz="1800" kern="1200" dirty="0">
                          <a:solidFill>
                            <a:schemeClr val="dk1"/>
                          </a:solidFill>
                          <a:effectLst/>
                          <a:latin typeface="David" panose="020E0502060401010101" pitchFamily="34" charset="-79"/>
                          <a:ea typeface="+mn-ea"/>
                          <a:cs typeface="David" panose="020E0502060401010101" pitchFamily="34" charset="-79"/>
                        </a:rPr>
                        <a:t>הסבר על השירות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411548"/>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תשלום דרך האתר בצע חיוב דרך האתר (</a:t>
                      </a:r>
                      <a:r>
                        <a:rPr lang="en-US" sz="1800" kern="1200" dirty="0" err="1">
                          <a:solidFill>
                            <a:schemeClr val="dk1"/>
                          </a:solidFill>
                          <a:effectLst/>
                          <a:latin typeface="David" panose="020E0502060401010101" pitchFamily="34" charset="-79"/>
                          <a:ea typeface="+mn-ea"/>
                          <a:cs typeface="David" panose="020E0502060401010101" pitchFamily="34" charset="-79"/>
                        </a:rPr>
                        <a:t>paypal</a:t>
                      </a:r>
                      <a:r>
                        <a:rPr lang="he-IL" sz="1800" kern="1200" dirty="0">
                          <a:solidFill>
                            <a:schemeClr val="dk1"/>
                          </a:solidFill>
                          <a:effectLst/>
                          <a:latin typeface="David" panose="020E0502060401010101" pitchFamily="34" charset="-79"/>
                          <a:ea typeface="+mn-ea"/>
                          <a:cs typeface="David" panose="020E0502060401010101" pitchFamily="34" charset="-79"/>
                        </a:rPr>
                        <a:t>/אשראי).</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בצע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5-תשלום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9393135"/>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שליחת דיוור למייל על התאמות לבייביסיטר ותשלומים.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שלח מייל אישור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304000106"/>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העבר תשלום לבייביסיטר וגבה עמלה.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העבר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331744321"/>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גבה עמלת ביטול לבייביסיטר שבוטל ב-6.2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בטל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1036932834"/>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שליחת דיוור למייל על ביטול עסקה שבוצעה וחיוב עמלה שבוצע.</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שלח מייל ביטול הזמנה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5.2.1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1419674436"/>
                  </a:ext>
                </a:extLst>
              </a:tr>
            </a:tbl>
          </a:graphicData>
        </a:graphic>
      </p:graphicFrame>
    </p:spTree>
    <p:extLst>
      <p:ext uri="{BB962C8B-B14F-4D97-AF65-F5344CB8AC3E}">
        <p14:creationId xmlns:p14="http://schemas.microsoft.com/office/powerpoint/2010/main" val="4098594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מבט לאחור">
  <a:themeElements>
    <a:clrScheme name="מבט לאחור">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מבט לאחור">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בט לאחור">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340</TotalTime>
  <Words>877</Words>
  <Application>Microsoft Office PowerPoint</Application>
  <PresentationFormat>Widescreen</PresentationFormat>
  <Paragraphs>180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David</vt:lpstr>
      <vt:lpstr>Times New Roman</vt:lpstr>
      <vt:lpstr>מבט לאחור</vt:lpstr>
      <vt:lpstr>מערכת לתיאום שירותי בייביסיטר</vt:lpstr>
      <vt:lpstr>רקע</vt:lpstr>
      <vt:lpstr>הצורך</vt:lpstr>
      <vt:lpstr>בעיה מספר 1</vt:lpstr>
      <vt:lpstr>בעיה מספר 2</vt:lpstr>
      <vt:lpstr>בעיה מספר 3</vt:lpstr>
      <vt:lpstr>המערכת שלנו</vt:lpstr>
      <vt:lpstr>המערכת שלנו - המשך</vt:lpstr>
      <vt:lpstr>המערכת שלנו - המשך</vt:lpstr>
      <vt:lpstr>Use Case  לדוגמא - בצע חיפוש מודעות (2.2)</vt:lpstr>
      <vt:lpstr>הצגת מסכים של ה- Use Case </vt:lpstr>
      <vt:lpstr>מודל המחלקות</vt:lpstr>
      <vt:lpstr>מודל הטבלאי של המערכת</vt:lpstr>
      <vt:lpstr>עלויות המערכת</vt:lpstr>
      <vt:lpstr>סרטון הדרכה</vt:lpstr>
      <vt:lpstr>סיכום</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מערכת תיאום שירותי בייביסיטר</dc:title>
  <dc:creator>Shemesh</dc:creator>
  <cp:lastModifiedBy>sys17-19</cp:lastModifiedBy>
  <cp:revision>116</cp:revision>
  <dcterms:created xsi:type="dcterms:W3CDTF">2017-03-14T19:32:37Z</dcterms:created>
  <dcterms:modified xsi:type="dcterms:W3CDTF">2018-02-01T16:46:04Z</dcterms:modified>
</cp:coreProperties>
</file>