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780" r:id="rId1"/>
  </p:sldMasterIdLst>
  <p:notesMasterIdLst>
    <p:notesMasterId r:id="rId22"/>
  </p:notesMasterIdLst>
  <p:sldIdLst>
    <p:sldId id="256" r:id="rId2"/>
    <p:sldId id="257" r:id="rId3"/>
    <p:sldId id="262" r:id="rId4"/>
    <p:sldId id="258" r:id="rId5"/>
    <p:sldId id="259" r:id="rId6"/>
    <p:sldId id="264" r:id="rId7"/>
    <p:sldId id="266" r:id="rId8"/>
    <p:sldId id="267" r:id="rId9"/>
    <p:sldId id="269" r:id="rId10"/>
    <p:sldId id="270" r:id="rId11"/>
    <p:sldId id="279" r:id="rId12"/>
    <p:sldId id="283" r:id="rId13"/>
    <p:sldId id="273" r:id="rId14"/>
    <p:sldId id="280" r:id="rId15"/>
    <p:sldId id="274" r:id="rId16"/>
    <p:sldId id="282" r:id="rId17"/>
    <p:sldId id="278" r:id="rId18"/>
    <p:sldId id="281" r:id="rId19"/>
    <p:sldId id="275" r:id="rId20"/>
    <p:sldId id="277"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סגנון ביניים 2 - הדגשה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5000" autoAdjust="0"/>
    <p:restoredTop sz="94660"/>
  </p:normalViewPr>
  <p:slideViewPr>
    <p:cSldViewPr snapToGrid="0">
      <p:cViewPr varScale="1">
        <p:scale>
          <a:sx n="81" d="100"/>
          <a:sy n="81" d="100"/>
        </p:scale>
        <p:origin x="120" y="678"/>
      </p:cViewPr>
      <p:guideLst/>
    </p:cSldViewPr>
  </p:slideViewPr>
  <p:notesTextViewPr>
    <p:cViewPr>
      <p:scale>
        <a:sx n="1" d="1"/>
        <a:sy n="1" d="1"/>
      </p:scale>
      <p:origin x="0" y="0"/>
    </p:cViewPr>
  </p:notesTextViewPr>
  <p:sorterViewPr>
    <p:cViewPr varScale="1">
      <p:scale>
        <a:sx n="1" d="1"/>
        <a:sy n="1" d="1"/>
      </p:scale>
      <p:origin x="0" y="-505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he-IL"/>
          </a:p>
        </p:txBody>
      </p:sp>
      <p:sp>
        <p:nvSpPr>
          <p:cNvPr id="3" name="מציין מיקום של תאריך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fld id="{CC79D6E7-1499-41AA-9BB1-1F75ED3A8A02}" type="datetimeFigureOut">
              <a:rPr lang="he-IL" smtClean="0"/>
              <a:t>ל'/שבט/תשע"ח</a:t>
            </a:fld>
            <a:endParaRPr lang="he-IL"/>
          </a:p>
        </p:txBody>
      </p:sp>
      <p:sp>
        <p:nvSpPr>
          <p:cNvPr id="4" name="מציין מיקום של תמונת שקופית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he-IL"/>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p>
        </p:txBody>
      </p:sp>
      <p:sp>
        <p:nvSpPr>
          <p:cNvPr id="6" name="מציין מיקום של כותרת תחתונה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he-IL"/>
          </a:p>
        </p:txBody>
      </p:sp>
      <p:sp>
        <p:nvSpPr>
          <p:cNvPr id="7" name="מציין מיקום של מספר שקופית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E2934579-B43B-45A7-BDCF-D0497CF63100}" type="slidenum">
              <a:rPr lang="he-IL" smtClean="0"/>
              <a:t>‹#›</a:t>
            </a:fld>
            <a:endParaRPr lang="he-IL"/>
          </a:p>
        </p:txBody>
      </p:sp>
    </p:spTree>
    <p:extLst>
      <p:ext uri="{BB962C8B-B14F-4D97-AF65-F5344CB8AC3E}">
        <p14:creationId xmlns:p14="http://schemas.microsoft.com/office/powerpoint/2010/main" val="799012271"/>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שקופית כותרת">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p:txBody>
          <a:bodyPr/>
          <a:lstStyle/>
          <a:p>
            <a:fld id="{7973E6AC-E112-49B7-B958-EFDDF8A46471}" type="datetime1">
              <a:rPr lang="en-US" smtClean="0"/>
              <a:t>2/15/2018</a:t>
            </a:fld>
            <a:endParaRPr lang="en-US"/>
          </a:p>
        </p:txBody>
      </p:sp>
      <p:sp>
        <p:nvSpPr>
          <p:cNvPr id="5" name="Footer Placeholder 4"/>
          <p:cNvSpPr>
            <a:spLocks noGrp="1"/>
          </p:cNvSpPr>
          <p:nvPr>
            <p:ph type="ftr" sz="quarter" idx="11"/>
          </p:nvPr>
        </p:nvSpPr>
        <p:spPr/>
        <p:txBody>
          <a:bodyPr/>
          <a:lstStyle/>
          <a:p>
            <a:r>
              <a:rPr lang="he-IL"/>
              <a:t>מורן שמש, ערן וידר, רפאל אדם</a:t>
            </a:r>
            <a:endParaRPr lang="en-US"/>
          </a:p>
        </p:txBody>
      </p:sp>
      <p:sp>
        <p:nvSpPr>
          <p:cNvPr id="6" name="Slide Number Placeholder 5"/>
          <p:cNvSpPr>
            <a:spLocks noGrp="1"/>
          </p:cNvSpPr>
          <p:nvPr>
            <p:ph type="sldNum" sz="quarter" idx="12"/>
          </p:nvPr>
        </p:nvSpPr>
        <p:spPr/>
        <p:txBody>
          <a:bodyPr/>
          <a:lstStyle/>
          <a:p>
            <a:fld id="{E0CC35EF-C570-4ACB-AA80-617C749F8D2A}"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0842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CFADE7DC-43D5-4DC1-AC74-FFF97E78EB8D}" type="datetime1">
              <a:rPr lang="en-US" smtClean="0"/>
              <a:t>2/15/2018</a:t>
            </a:fld>
            <a:endParaRPr lang="en-US"/>
          </a:p>
        </p:txBody>
      </p:sp>
      <p:sp>
        <p:nvSpPr>
          <p:cNvPr id="5" name="Footer Placeholder 4"/>
          <p:cNvSpPr>
            <a:spLocks noGrp="1"/>
          </p:cNvSpPr>
          <p:nvPr>
            <p:ph type="ftr" sz="quarter" idx="11"/>
          </p:nvPr>
        </p:nvSpPr>
        <p:spPr/>
        <p:txBody>
          <a:bodyPr/>
          <a:lstStyle/>
          <a:p>
            <a:r>
              <a:rPr lang="he-IL"/>
              <a:t>מורן שמש, ערן וידר, רפאל אדם</a:t>
            </a:r>
            <a:endParaRPr lang="en-US"/>
          </a:p>
        </p:txBody>
      </p:sp>
      <p:sp>
        <p:nvSpPr>
          <p:cNvPr id="6" name="Slide Number Placeholder 5"/>
          <p:cNvSpPr>
            <a:spLocks noGrp="1"/>
          </p:cNvSpPr>
          <p:nvPr>
            <p:ph type="sldNum" sz="quarter" idx="12"/>
          </p:nvPr>
        </p:nvSpPr>
        <p:spPr/>
        <p:txBody>
          <a:bodyPr/>
          <a:lstStyle/>
          <a:p>
            <a:fld id="{E0CC35EF-C570-4ACB-AA80-617C749F8D2A}" type="slidenum">
              <a:rPr lang="en-US" smtClean="0"/>
              <a:t>‹#›</a:t>
            </a:fld>
            <a:endParaRPr lang="en-US"/>
          </a:p>
        </p:txBody>
      </p:sp>
    </p:spTree>
    <p:extLst>
      <p:ext uri="{BB962C8B-B14F-4D97-AF65-F5344CB8AC3E}">
        <p14:creationId xmlns:p14="http://schemas.microsoft.com/office/powerpoint/2010/main" val="8622748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כותרת אנכית וטקסט">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7D07DEBB-4CBF-47A4-913F-86A17AFEB23B}" type="datetime1">
              <a:rPr lang="en-US" smtClean="0"/>
              <a:t>2/15/2018</a:t>
            </a:fld>
            <a:endParaRPr lang="en-US"/>
          </a:p>
        </p:txBody>
      </p:sp>
      <p:sp>
        <p:nvSpPr>
          <p:cNvPr id="5" name="Footer Placeholder 4"/>
          <p:cNvSpPr>
            <a:spLocks noGrp="1"/>
          </p:cNvSpPr>
          <p:nvPr>
            <p:ph type="ftr" sz="quarter" idx="11"/>
          </p:nvPr>
        </p:nvSpPr>
        <p:spPr/>
        <p:txBody>
          <a:bodyPr/>
          <a:lstStyle/>
          <a:p>
            <a:r>
              <a:rPr lang="he-IL"/>
              <a:t>מורן שמש, ערן וידר, רפאל אדם</a:t>
            </a:r>
            <a:endParaRPr lang="en-US"/>
          </a:p>
        </p:txBody>
      </p:sp>
      <p:sp>
        <p:nvSpPr>
          <p:cNvPr id="6" name="Slide Number Placeholder 5"/>
          <p:cNvSpPr>
            <a:spLocks noGrp="1"/>
          </p:cNvSpPr>
          <p:nvPr>
            <p:ph type="sldNum" sz="quarter" idx="12"/>
          </p:nvPr>
        </p:nvSpPr>
        <p:spPr/>
        <p:txBody>
          <a:bodyPr/>
          <a:lstStyle/>
          <a:p>
            <a:fld id="{E0CC35EF-C570-4ACB-AA80-617C749F8D2A}" type="slidenum">
              <a:rPr lang="en-US" smtClean="0"/>
              <a:t>‹#›</a:t>
            </a:fld>
            <a:endParaRPr lang="en-US"/>
          </a:p>
        </p:txBody>
      </p:sp>
    </p:spTree>
    <p:extLst>
      <p:ext uri="{BB962C8B-B14F-4D97-AF65-F5344CB8AC3E}">
        <p14:creationId xmlns:p14="http://schemas.microsoft.com/office/powerpoint/2010/main" val="22324810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idx="1"/>
          </p:nvPr>
        </p:nvSpPr>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B56A8EAE-C9D5-40A6-AFC3-E9515FA3E8E6}" type="datetime1">
              <a:rPr lang="en-US" smtClean="0"/>
              <a:t>2/15/2018</a:t>
            </a:fld>
            <a:endParaRPr lang="en-US"/>
          </a:p>
        </p:txBody>
      </p:sp>
      <p:sp>
        <p:nvSpPr>
          <p:cNvPr id="5" name="Footer Placeholder 4"/>
          <p:cNvSpPr>
            <a:spLocks noGrp="1"/>
          </p:cNvSpPr>
          <p:nvPr>
            <p:ph type="ftr" sz="quarter" idx="11"/>
          </p:nvPr>
        </p:nvSpPr>
        <p:spPr/>
        <p:txBody>
          <a:bodyPr/>
          <a:lstStyle/>
          <a:p>
            <a:r>
              <a:rPr lang="he-IL"/>
              <a:t>מורן שמש, ערן וידר, רפאל אדם</a:t>
            </a:r>
            <a:endParaRPr lang="en-US"/>
          </a:p>
        </p:txBody>
      </p:sp>
      <p:sp>
        <p:nvSpPr>
          <p:cNvPr id="6" name="Slide Number Placeholder 5"/>
          <p:cNvSpPr>
            <a:spLocks noGrp="1"/>
          </p:cNvSpPr>
          <p:nvPr>
            <p:ph type="sldNum" sz="quarter" idx="12"/>
          </p:nvPr>
        </p:nvSpPr>
        <p:spPr/>
        <p:txBody>
          <a:bodyPr/>
          <a:lstStyle/>
          <a:p>
            <a:fld id="{E0CC35EF-C570-4ACB-AA80-617C749F8D2A}" type="slidenum">
              <a:rPr lang="en-US" smtClean="0"/>
              <a:t>‹#›</a:t>
            </a:fld>
            <a:endParaRPr lang="en-US"/>
          </a:p>
        </p:txBody>
      </p:sp>
    </p:spTree>
    <p:extLst>
      <p:ext uri="{BB962C8B-B14F-4D97-AF65-F5344CB8AC3E}">
        <p14:creationId xmlns:p14="http://schemas.microsoft.com/office/powerpoint/2010/main" val="15553935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כותרת מקטע עליונה">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ערוך סגנונות טקסט של תבנית בסיס</a:t>
            </a:r>
          </a:p>
        </p:txBody>
      </p:sp>
      <p:sp>
        <p:nvSpPr>
          <p:cNvPr id="4" name="Date Placeholder 3"/>
          <p:cNvSpPr>
            <a:spLocks noGrp="1"/>
          </p:cNvSpPr>
          <p:nvPr>
            <p:ph type="dt" sz="half" idx="10"/>
          </p:nvPr>
        </p:nvSpPr>
        <p:spPr/>
        <p:txBody>
          <a:bodyPr/>
          <a:lstStyle/>
          <a:p>
            <a:fld id="{E568CDC3-525C-43DE-B2A4-69DEF46017CB}" type="datetime1">
              <a:rPr lang="en-US" smtClean="0"/>
              <a:t>2/15/2018</a:t>
            </a:fld>
            <a:endParaRPr lang="en-US"/>
          </a:p>
        </p:txBody>
      </p:sp>
      <p:sp>
        <p:nvSpPr>
          <p:cNvPr id="5" name="Footer Placeholder 4"/>
          <p:cNvSpPr>
            <a:spLocks noGrp="1"/>
          </p:cNvSpPr>
          <p:nvPr>
            <p:ph type="ftr" sz="quarter" idx="11"/>
          </p:nvPr>
        </p:nvSpPr>
        <p:spPr/>
        <p:txBody>
          <a:bodyPr/>
          <a:lstStyle/>
          <a:p>
            <a:r>
              <a:rPr lang="he-IL"/>
              <a:t>מורן שמש, ערן וידר, רפאל אדם</a:t>
            </a:r>
            <a:endParaRPr lang="en-US"/>
          </a:p>
        </p:txBody>
      </p:sp>
      <p:sp>
        <p:nvSpPr>
          <p:cNvPr id="6" name="Slide Number Placeholder 5"/>
          <p:cNvSpPr>
            <a:spLocks noGrp="1"/>
          </p:cNvSpPr>
          <p:nvPr>
            <p:ph type="sldNum" sz="quarter" idx="12"/>
          </p:nvPr>
        </p:nvSpPr>
        <p:spPr/>
        <p:txBody>
          <a:bodyPr/>
          <a:lstStyle/>
          <a:p>
            <a:fld id="{E0CC35EF-C570-4ACB-AA80-617C749F8D2A}"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47940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fld id="{DC55898F-FB0F-4C3F-82C3-B3284AA923FF}" type="datetime1">
              <a:rPr lang="en-US" smtClean="0"/>
              <a:t>2/15/2018</a:t>
            </a:fld>
            <a:endParaRPr lang="en-US"/>
          </a:p>
        </p:txBody>
      </p:sp>
      <p:sp>
        <p:nvSpPr>
          <p:cNvPr id="6" name="Footer Placeholder 5"/>
          <p:cNvSpPr>
            <a:spLocks noGrp="1"/>
          </p:cNvSpPr>
          <p:nvPr>
            <p:ph type="ftr" sz="quarter" idx="11"/>
          </p:nvPr>
        </p:nvSpPr>
        <p:spPr/>
        <p:txBody>
          <a:bodyPr/>
          <a:lstStyle/>
          <a:p>
            <a:r>
              <a:rPr lang="he-IL"/>
              <a:t>מורן שמש, ערן וידר, רפאל אדם</a:t>
            </a:r>
            <a:endParaRPr lang="en-US"/>
          </a:p>
        </p:txBody>
      </p:sp>
      <p:sp>
        <p:nvSpPr>
          <p:cNvPr id="7" name="Slide Number Placeholder 6"/>
          <p:cNvSpPr>
            <a:spLocks noGrp="1"/>
          </p:cNvSpPr>
          <p:nvPr>
            <p:ph type="sldNum" sz="quarter" idx="12"/>
          </p:nvPr>
        </p:nvSpPr>
        <p:spPr/>
        <p:txBody>
          <a:bodyPr/>
          <a:lstStyle/>
          <a:p>
            <a:fld id="{E0CC35EF-C570-4ACB-AA80-617C749F8D2A}" type="slidenum">
              <a:rPr lang="en-US" smtClean="0"/>
              <a:t>‹#›</a:t>
            </a:fld>
            <a:endParaRPr lang="en-US"/>
          </a:p>
        </p:txBody>
      </p:sp>
    </p:spTree>
    <p:extLst>
      <p:ext uri="{BB962C8B-B14F-4D97-AF65-F5344CB8AC3E}">
        <p14:creationId xmlns:p14="http://schemas.microsoft.com/office/powerpoint/2010/main" val="15746344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ערוך סגנונות טקסט של תבנית בסיס</a:t>
            </a:r>
          </a:p>
        </p:txBody>
      </p:sp>
      <p:sp>
        <p:nvSpPr>
          <p:cNvPr id="4" name="Content Placeholder 3"/>
          <p:cNvSpPr>
            <a:spLocks noGrp="1"/>
          </p:cNvSpPr>
          <p:nvPr>
            <p:ph sz="half" idx="2"/>
          </p:nvPr>
        </p:nvSpPr>
        <p:spPr>
          <a:xfrm>
            <a:off x="1097280" y="2582335"/>
            <a:ext cx="4937760" cy="3286760"/>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ערוך סגנונות טקסט של תבנית בסיס</a:t>
            </a:r>
          </a:p>
        </p:txBody>
      </p:sp>
      <p:sp>
        <p:nvSpPr>
          <p:cNvPr id="6" name="Content Placeholder 5"/>
          <p:cNvSpPr>
            <a:spLocks noGrp="1"/>
          </p:cNvSpPr>
          <p:nvPr>
            <p:ph sz="quarter" idx="4"/>
          </p:nvPr>
        </p:nvSpPr>
        <p:spPr>
          <a:xfrm>
            <a:off x="6217920" y="2582334"/>
            <a:ext cx="4937760" cy="3286760"/>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7" name="Date Placeholder 6"/>
          <p:cNvSpPr>
            <a:spLocks noGrp="1"/>
          </p:cNvSpPr>
          <p:nvPr>
            <p:ph type="dt" sz="half" idx="10"/>
          </p:nvPr>
        </p:nvSpPr>
        <p:spPr/>
        <p:txBody>
          <a:bodyPr/>
          <a:lstStyle/>
          <a:p>
            <a:fld id="{E86CC0F6-4505-49DE-B36B-23C2D1915F58}" type="datetime1">
              <a:rPr lang="en-US" smtClean="0"/>
              <a:t>2/15/2018</a:t>
            </a:fld>
            <a:endParaRPr lang="en-US"/>
          </a:p>
        </p:txBody>
      </p:sp>
      <p:sp>
        <p:nvSpPr>
          <p:cNvPr id="8" name="Footer Placeholder 7"/>
          <p:cNvSpPr>
            <a:spLocks noGrp="1"/>
          </p:cNvSpPr>
          <p:nvPr>
            <p:ph type="ftr" sz="quarter" idx="11"/>
          </p:nvPr>
        </p:nvSpPr>
        <p:spPr/>
        <p:txBody>
          <a:bodyPr/>
          <a:lstStyle/>
          <a:p>
            <a:r>
              <a:rPr lang="he-IL"/>
              <a:t>מורן שמש, ערן וידר, רפאל אדם</a:t>
            </a:r>
            <a:endParaRPr lang="en-US"/>
          </a:p>
        </p:txBody>
      </p:sp>
      <p:sp>
        <p:nvSpPr>
          <p:cNvPr id="9" name="Slide Number Placeholder 8"/>
          <p:cNvSpPr>
            <a:spLocks noGrp="1"/>
          </p:cNvSpPr>
          <p:nvPr>
            <p:ph type="sldNum" sz="quarter" idx="12"/>
          </p:nvPr>
        </p:nvSpPr>
        <p:spPr/>
        <p:txBody>
          <a:bodyPr/>
          <a:lstStyle/>
          <a:p>
            <a:fld id="{E0CC35EF-C570-4ACB-AA80-617C749F8D2A}" type="slidenum">
              <a:rPr lang="en-US" smtClean="0"/>
              <a:t>‹#›</a:t>
            </a:fld>
            <a:endParaRPr lang="en-US"/>
          </a:p>
        </p:txBody>
      </p:sp>
    </p:spTree>
    <p:extLst>
      <p:ext uri="{BB962C8B-B14F-4D97-AF65-F5344CB8AC3E}">
        <p14:creationId xmlns:p14="http://schemas.microsoft.com/office/powerpoint/2010/main" val="3463822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fld id="{56C6767B-1D5F-41E8-929A-9ABB9842B834}" type="datetime1">
              <a:rPr lang="en-US" smtClean="0"/>
              <a:t>2/15/2018</a:t>
            </a:fld>
            <a:endParaRPr lang="en-US"/>
          </a:p>
        </p:txBody>
      </p:sp>
      <p:sp>
        <p:nvSpPr>
          <p:cNvPr id="4" name="Footer Placeholder 3"/>
          <p:cNvSpPr>
            <a:spLocks noGrp="1"/>
          </p:cNvSpPr>
          <p:nvPr>
            <p:ph type="ftr" sz="quarter" idx="11"/>
          </p:nvPr>
        </p:nvSpPr>
        <p:spPr/>
        <p:txBody>
          <a:bodyPr/>
          <a:lstStyle/>
          <a:p>
            <a:r>
              <a:rPr lang="he-IL"/>
              <a:t>מורן שמש, ערן וידר, רפאל אדם</a:t>
            </a:r>
            <a:endParaRPr lang="en-US"/>
          </a:p>
        </p:txBody>
      </p:sp>
      <p:sp>
        <p:nvSpPr>
          <p:cNvPr id="5" name="Slide Number Placeholder 4"/>
          <p:cNvSpPr>
            <a:spLocks noGrp="1"/>
          </p:cNvSpPr>
          <p:nvPr>
            <p:ph type="sldNum" sz="quarter" idx="12"/>
          </p:nvPr>
        </p:nvSpPr>
        <p:spPr/>
        <p:txBody>
          <a:bodyPr/>
          <a:lstStyle/>
          <a:p>
            <a:fld id="{E0CC35EF-C570-4ACB-AA80-617C749F8D2A}" type="slidenum">
              <a:rPr lang="en-US" smtClean="0"/>
              <a:t>‹#›</a:t>
            </a:fld>
            <a:endParaRPr lang="en-US"/>
          </a:p>
        </p:txBody>
      </p:sp>
    </p:spTree>
    <p:extLst>
      <p:ext uri="{BB962C8B-B14F-4D97-AF65-F5344CB8AC3E}">
        <p14:creationId xmlns:p14="http://schemas.microsoft.com/office/powerpoint/2010/main" val="22056548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ריק">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3BF31FF-A15F-4A18-A815-5CDB7B471984}" type="datetime1">
              <a:rPr lang="en-US" smtClean="0"/>
              <a:t>2/15/2018</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he-IL"/>
              <a:t>מורן שמש, ערן וידר, רפאל אדם</a:t>
            </a:r>
            <a:endParaRPr lang="en-US"/>
          </a:p>
        </p:txBody>
      </p:sp>
      <p:sp>
        <p:nvSpPr>
          <p:cNvPr id="9" name="Slide Number Placeholder 8"/>
          <p:cNvSpPr>
            <a:spLocks noGrp="1"/>
          </p:cNvSpPr>
          <p:nvPr>
            <p:ph type="sldNum" sz="quarter" idx="12"/>
          </p:nvPr>
        </p:nvSpPr>
        <p:spPr/>
        <p:txBody>
          <a:bodyPr/>
          <a:lstStyle/>
          <a:p>
            <a:fld id="{E0CC35EF-C570-4ACB-AA80-617C749F8D2A}" type="slidenum">
              <a:rPr lang="en-US" smtClean="0"/>
              <a:t>‹#›</a:t>
            </a:fld>
            <a:endParaRPr lang="en-US"/>
          </a:p>
        </p:txBody>
      </p:sp>
    </p:spTree>
    <p:extLst>
      <p:ext uri="{BB962C8B-B14F-4D97-AF65-F5344CB8AC3E}">
        <p14:creationId xmlns:p14="http://schemas.microsoft.com/office/powerpoint/2010/main" val="8578067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תוכן עם כיתוב">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ערוך סגנונות טקסט של תבנית בסיס</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44F428B-24B1-41CA-8379-49449A33C864}" type="datetime1">
              <a:rPr lang="en-US" smtClean="0"/>
              <a:t>2/15/2018</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he-IL"/>
              <a:t>מורן שמש, ערן וידר, רפאל אדם</a:t>
            </a:r>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E0CC35EF-C570-4ACB-AA80-617C749F8D2A}" type="slidenum">
              <a:rPr lang="en-US" smtClean="0"/>
              <a:t>‹#›</a:t>
            </a:fld>
            <a:endParaRPr lang="en-US"/>
          </a:p>
        </p:txBody>
      </p:sp>
    </p:spTree>
    <p:extLst>
      <p:ext uri="{BB962C8B-B14F-4D97-AF65-F5344CB8AC3E}">
        <p14:creationId xmlns:p14="http://schemas.microsoft.com/office/powerpoint/2010/main" val="32385778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תמונה עם כיתוב">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ערוך סגנונות טקסט של תבנית בסיס</a:t>
            </a:r>
          </a:p>
        </p:txBody>
      </p:sp>
      <p:sp>
        <p:nvSpPr>
          <p:cNvPr id="5" name="Date Placeholder 4"/>
          <p:cNvSpPr>
            <a:spLocks noGrp="1"/>
          </p:cNvSpPr>
          <p:nvPr>
            <p:ph type="dt" sz="half" idx="10"/>
          </p:nvPr>
        </p:nvSpPr>
        <p:spPr/>
        <p:txBody>
          <a:bodyPr/>
          <a:lstStyle/>
          <a:p>
            <a:fld id="{29893281-502A-4FFE-96FB-BDEBED902033}" type="datetime1">
              <a:rPr lang="en-US" smtClean="0"/>
              <a:t>2/15/2018</a:t>
            </a:fld>
            <a:endParaRPr lang="en-US"/>
          </a:p>
        </p:txBody>
      </p:sp>
      <p:sp>
        <p:nvSpPr>
          <p:cNvPr id="6" name="Footer Placeholder 5"/>
          <p:cNvSpPr>
            <a:spLocks noGrp="1"/>
          </p:cNvSpPr>
          <p:nvPr>
            <p:ph type="ftr" sz="quarter" idx="11"/>
          </p:nvPr>
        </p:nvSpPr>
        <p:spPr/>
        <p:txBody>
          <a:bodyPr/>
          <a:lstStyle/>
          <a:p>
            <a:r>
              <a:rPr lang="he-IL"/>
              <a:t>מורן שמש, ערן וידר, רפאל אדם</a:t>
            </a:r>
            <a:endParaRPr lang="en-US"/>
          </a:p>
        </p:txBody>
      </p:sp>
      <p:sp>
        <p:nvSpPr>
          <p:cNvPr id="7" name="Slide Number Placeholder 6"/>
          <p:cNvSpPr>
            <a:spLocks noGrp="1"/>
          </p:cNvSpPr>
          <p:nvPr>
            <p:ph type="sldNum" sz="quarter" idx="12"/>
          </p:nvPr>
        </p:nvSpPr>
        <p:spPr/>
        <p:txBody>
          <a:bodyPr/>
          <a:lstStyle/>
          <a:p>
            <a:fld id="{E0CC35EF-C570-4ACB-AA80-617C749F8D2A}" type="slidenum">
              <a:rPr lang="en-US" smtClean="0"/>
              <a:t>‹#›</a:t>
            </a:fld>
            <a:endParaRPr lang="en-US"/>
          </a:p>
        </p:txBody>
      </p:sp>
    </p:spTree>
    <p:extLst>
      <p:ext uri="{BB962C8B-B14F-4D97-AF65-F5344CB8AC3E}">
        <p14:creationId xmlns:p14="http://schemas.microsoft.com/office/powerpoint/2010/main" val="36996466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CDE90B19-71FB-4F76-9D52-E520FF701ACD}" type="datetime1">
              <a:rPr lang="en-US" smtClean="0"/>
              <a:t>2/15/2018</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he-IL"/>
              <a:t>מורן שמש, ערן וידר, רפאל אדם</a:t>
            </a:r>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E0CC35EF-C570-4ACB-AA80-617C749F8D2A}"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3016106"/>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hf hdr="0"/>
  <p:txStyles>
    <p:titleStyle>
      <a:lvl1pPr algn="l" defTabSz="914400" rtl="1"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r" defTabSz="914400" rtl="1"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r" defTabSz="914400" rtl="1"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60" name="Rectangle 78">
            <a:extLst>
              <a:ext uri="{FF2B5EF4-FFF2-40B4-BE49-F238E27FC236}">
                <a16:creationId xmlns:a16="http://schemas.microsoft.com/office/drawing/2014/main" id="{D6FAF975-1367-4293-98C9-248E3647BB6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2061" name="Rectangle 80">
            <a:extLst>
              <a:ext uri="{FF2B5EF4-FFF2-40B4-BE49-F238E27FC236}">
                <a16:creationId xmlns:a16="http://schemas.microsoft.com/office/drawing/2014/main" id="{D5273937-A934-4F7E-BE50-CF84EBD03D7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5339824" y="0"/>
            <a:ext cx="685839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062" name="Straight Connector 82">
            <a:extLst>
              <a:ext uri="{FF2B5EF4-FFF2-40B4-BE49-F238E27FC236}">
                <a16:creationId xmlns:a16="http://schemas.microsoft.com/office/drawing/2014/main" id="{C9F37729-2B15-4BFC-AF55-DA4D725E765F}"/>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37543" y="4343400"/>
            <a:ext cx="5029200" cy="0"/>
          </a:xfrm>
          <a:prstGeom prst="line">
            <a:avLst/>
          </a:prstGeom>
          <a:ln w="6350">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pic>
        <p:nvPicPr>
          <p:cNvPr id="2050" name="Picture 2" descr="תמונה קשורה"/>
          <p:cNvPicPr>
            <a:picLocks noChangeAspect="1" noChangeArrowheads="1"/>
          </p:cNvPicPr>
          <p:nvPr/>
        </p:nvPicPr>
        <p:blipFill rotWithShape="1">
          <a:blip r:embed="rId2">
            <a:extLst>
              <a:ext uri="{28A0092B-C50C-407E-A947-70E740481C1C}">
                <a14:useLocalDpi xmlns:a14="http://schemas.microsoft.com/office/drawing/2010/main" val="0"/>
              </a:ext>
            </a:extLst>
          </a:blip>
          <a:srcRect t="9701" b="33299"/>
          <a:stretch/>
        </p:blipFill>
        <p:spPr bwMode="auto">
          <a:xfrm>
            <a:off x="-1" y="-1"/>
            <a:ext cx="5294376" cy="2286000"/>
          </a:xfrm>
          <a:prstGeom prst="rect">
            <a:avLst/>
          </a:prstGeom>
          <a:solidFill>
            <a:srgbClr val="FFFFFF">
              <a:shade val="85000"/>
            </a:srgbClr>
          </a:solidFill>
          <a:extLst/>
        </p:spPr>
      </p:pic>
      <p:pic>
        <p:nvPicPr>
          <p:cNvPr id="2058" name="Picture 10" descr="תמונה קשורה"/>
          <p:cNvPicPr>
            <a:picLocks noChangeAspect="1" noChangeArrowheads="1"/>
          </p:cNvPicPr>
          <p:nvPr/>
        </p:nvPicPr>
        <p:blipFill rotWithShape="1">
          <a:blip r:embed="rId3">
            <a:extLst>
              <a:ext uri="{28A0092B-C50C-407E-A947-70E740481C1C}">
                <a14:useLocalDpi xmlns:a14="http://schemas.microsoft.com/office/drawing/2010/main" val="0"/>
              </a:ext>
            </a:extLst>
          </a:blip>
          <a:srcRect t="42757" r="2" b="2"/>
          <a:stretch/>
        </p:blipFill>
        <p:spPr bwMode="auto">
          <a:xfrm>
            <a:off x="20" y="4572000"/>
            <a:ext cx="5294356" cy="2286000"/>
          </a:xfrm>
          <a:prstGeom prst="rect">
            <a:avLst/>
          </a:prstGeom>
          <a:solidFill>
            <a:srgbClr val="FFFFFF">
              <a:shade val="85000"/>
            </a:srgbClr>
          </a:solidFill>
          <a:extLst/>
        </p:spPr>
      </p:pic>
      <p:pic>
        <p:nvPicPr>
          <p:cNvPr id="11" name="Picture 3">
            <a:extLst>
              <a:ext uri="{FF2B5EF4-FFF2-40B4-BE49-F238E27FC236}">
                <a16:creationId xmlns:a16="http://schemas.microsoft.com/office/drawing/2014/main" id="{80392FDD-EEB1-44BE-91C5-42279F1CCDB9}"/>
              </a:ext>
            </a:extLst>
          </p:cNvPr>
          <p:cNvPicPr>
            <a:picLocks noChangeAspect="1"/>
          </p:cNvPicPr>
          <p:nvPr/>
        </p:nvPicPr>
        <p:blipFill rotWithShape="1">
          <a:blip r:embed="rId4">
            <a:extLst>
              <a:ext uri="{28A0092B-C50C-407E-A947-70E740481C1C}">
                <a14:useLocalDpi xmlns:a14="http://schemas.microsoft.com/office/drawing/2010/main" val="0"/>
              </a:ext>
            </a:extLst>
          </a:blip>
          <a:srcRect r="10045" b="1"/>
          <a:stretch/>
        </p:blipFill>
        <p:spPr>
          <a:xfrm>
            <a:off x="-329300" y="2285999"/>
            <a:ext cx="5294356" cy="2286001"/>
          </a:xfrm>
          <a:prstGeom prst="rect">
            <a:avLst/>
          </a:prstGeom>
        </p:spPr>
      </p:pic>
      <p:sp>
        <p:nvSpPr>
          <p:cNvPr id="2063" name="Rectangle 84">
            <a:extLst>
              <a:ext uri="{FF2B5EF4-FFF2-40B4-BE49-F238E27FC236}">
                <a16:creationId xmlns:a16="http://schemas.microsoft.com/office/drawing/2014/main" id="{34E17E7D-AFA8-43AB-B891-B1AE640D8B3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5816"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5961344" y="758952"/>
            <a:ext cx="5542398" cy="3566160"/>
          </a:xfrm>
        </p:spPr>
        <p:txBody>
          <a:bodyPr>
            <a:normAutofit/>
          </a:bodyPr>
          <a:lstStyle/>
          <a:p>
            <a:pPr algn="ctr"/>
            <a:r>
              <a:rPr lang="he-IL" sz="7400" b="1" dirty="0">
                <a:solidFill>
                  <a:srgbClr val="FFFFFF"/>
                </a:solidFill>
                <a:effectLst>
                  <a:outerShdw blurRad="50800" dist="38100" algn="l" rotWithShape="0">
                    <a:prstClr val="black">
                      <a:alpha val="40000"/>
                    </a:prstClr>
                  </a:outerShdw>
                </a:effectLst>
                <a:latin typeface="David" panose="020E0502060401010101" pitchFamily="34" charset="-79"/>
                <a:cs typeface="David" panose="020E0502060401010101" pitchFamily="34" charset="-79"/>
              </a:rPr>
              <a:t>מערכת לתיאום שירותי בייביסיטר</a:t>
            </a:r>
            <a:endParaRPr lang="en-US" sz="7400" b="1" dirty="0">
              <a:solidFill>
                <a:srgbClr val="FFFFFF"/>
              </a:solidFill>
              <a:effectLst>
                <a:outerShdw blurRad="50800" dist="38100" algn="l" rotWithShape="0">
                  <a:prstClr val="black">
                    <a:alpha val="40000"/>
                  </a:prstClr>
                </a:outerShdw>
              </a:effectLst>
              <a:latin typeface="David" panose="020E0502060401010101" pitchFamily="34" charset="-79"/>
              <a:cs typeface="David" panose="020E0502060401010101" pitchFamily="34" charset="-79"/>
            </a:endParaRPr>
          </a:p>
        </p:txBody>
      </p:sp>
      <p:sp>
        <p:nvSpPr>
          <p:cNvPr id="8" name="מציין מיקום של כותרת תחתונה 7"/>
          <p:cNvSpPr>
            <a:spLocks noGrp="1"/>
          </p:cNvSpPr>
          <p:nvPr>
            <p:ph type="ftr" sz="quarter" idx="11"/>
          </p:nvPr>
        </p:nvSpPr>
        <p:spPr>
          <a:xfrm>
            <a:off x="6305063" y="6459785"/>
            <a:ext cx="4479083" cy="365125"/>
          </a:xfrm>
        </p:spPr>
        <p:txBody>
          <a:bodyPr>
            <a:normAutofit/>
          </a:bodyPr>
          <a:lstStyle/>
          <a:p>
            <a:pPr>
              <a:spcAft>
                <a:spcPts val="600"/>
              </a:spcAft>
            </a:pPr>
            <a:r>
              <a:rPr lang="he-IL" dirty="0">
                <a:latin typeface="David" panose="020E0502060401010101" pitchFamily="34" charset="-79"/>
                <a:cs typeface="David" panose="020E0502060401010101" pitchFamily="34" charset="-79"/>
              </a:rPr>
              <a:t>מורן שמש, ערן </a:t>
            </a:r>
            <a:r>
              <a:rPr lang="he-IL" dirty="0" smtClean="0">
                <a:latin typeface="David" panose="020E0502060401010101" pitchFamily="34" charset="-79"/>
                <a:cs typeface="David" panose="020E0502060401010101" pitchFamily="34" charset="-79"/>
              </a:rPr>
              <a:t>ו</a:t>
            </a:r>
            <a:r>
              <a:rPr lang="he-IL" dirty="0">
                <a:latin typeface="David" panose="020E0502060401010101" pitchFamily="34" charset="-79"/>
                <a:cs typeface="David" panose="020E0502060401010101" pitchFamily="34" charset="-79"/>
              </a:rPr>
              <a:t>ו</a:t>
            </a:r>
            <a:r>
              <a:rPr lang="he-IL" dirty="0" smtClean="0">
                <a:latin typeface="David" panose="020E0502060401010101" pitchFamily="34" charset="-79"/>
                <a:cs typeface="David" panose="020E0502060401010101" pitchFamily="34" charset="-79"/>
              </a:rPr>
              <a:t>ידר </a:t>
            </a:r>
            <a:r>
              <a:rPr lang="he-IL" dirty="0">
                <a:latin typeface="David" panose="020E0502060401010101" pitchFamily="34" charset="-79"/>
                <a:cs typeface="David" panose="020E0502060401010101" pitchFamily="34" charset="-79"/>
              </a:rPr>
              <a:t>, דודו אברהם, רפאל אדם</a:t>
            </a:r>
            <a:endParaRPr lang="en-US" dirty="0">
              <a:latin typeface="David" panose="020E0502060401010101" pitchFamily="34" charset="-79"/>
              <a:cs typeface="David" panose="020E0502060401010101" pitchFamily="34" charset="-79"/>
            </a:endParaRPr>
          </a:p>
        </p:txBody>
      </p:sp>
      <p:sp>
        <p:nvSpPr>
          <p:cNvPr id="9" name="מציין מיקום של מספר שקופית 8"/>
          <p:cNvSpPr>
            <a:spLocks noGrp="1"/>
          </p:cNvSpPr>
          <p:nvPr>
            <p:ph type="sldNum" sz="quarter" idx="12"/>
          </p:nvPr>
        </p:nvSpPr>
        <p:spPr>
          <a:xfrm>
            <a:off x="10923639" y="6459785"/>
            <a:ext cx="780448" cy="365125"/>
          </a:xfrm>
        </p:spPr>
        <p:txBody>
          <a:bodyPr>
            <a:normAutofit/>
          </a:bodyPr>
          <a:lstStyle/>
          <a:p>
            <a:pPr>
              <a:spcAft>
                <a:spcPts val="600"/>
              </a:spcAft>
            </a:pPr>
            <a:fld id="{E0CC35EF-C570-4ACB-AA80-617C749F8D2A}" type="slidenum">
              <a:rPr lang="en-US" smtClean="0">
                <a:latin typeface="David" panose="020E0502060401010101" pitchFamily="34" charset="-79"/>
                <a:cs typeface="David" panose="020E0502060401010101" pitchFamily="34" charset="-79"/>
              </a:rPr>
              <a:pPr>
                <a:spcAft>
                  <a:spcPts val="600"/>
                </a:spcAft>
              </a:pPr>
              <a:t>1</a:t>
            </a:fld>
            <a:endParaRPr lang="en-US">
              <a:latin typeface="David" panose="020E0502060401010101" pitchFamily="34" charset="-79"/>
              <a:cs typeface="David" panose="020E0502060401010101" pitchFamily="34" charset="-79"/>
            </a:endParaRPr>
          </a:p>
        </p:txBody>
      </p:sp>
      <p:sp>
        <p:nvSpPr>
          <p:cNvPr id="13" name="מציין מיקום של כותרת תחתונה 7"/>
          <p:cNvSpPr txBox="1">
            <a:spLocks/>
          </p:cNvSpPr>
          <p:nvPr/>
        </p:nvSpPr>
        <p:spPr>
          <a:xfrm>
            <a:off x="6312601" y="4572000"/>
            <a:ext cx="4479083" cy="365125"/>
          </a:xfrm>
          <a:prstGeom prst="rect">
            <a:avLst/>
          </a:prstGeom>
        </p:spPr>
        <p:txBody>
          <a:bodyPr vert="horz" lIns="91440" tIns="45720" rIns="91440" bIns="45720" rtlCol="0" anchor="ctr">
            <a:noAutofit/>
          </a:bodyP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spcAft>
                <a:spcPts val="600"/>
              </a:spcAft>
            </a:pPr>
            <a:r>
              <a:rPr lang="he-IL" sz="2400" dirty="0" smtClean="0">
                <a:latin typeface="David" panose="020E0502060401010101" pitchFamily="34" charset="-79"/>
                <a:cs typeface="David" panose="020E0502060401010101" pitchFamily="34" charset="-79"/>
              </a:rPr>
              <a:t>מאי 2018</a:t>
            </a:r>
            <a:endParaRPr lang="en-US" sz="2400" dirty="0">
              <a:latin typeface="David" panose="020E0502060401010101" pitchFamily="34" charset="-79"/>
              <a:cs typeface="David" panose="020E0502060401010101" pitchFamily="34" charset="-79"/>
            </a:endParaRPr>
          </a:p>
        </p:txBody>
      </p:sp>
    </p:spTree>
    <p:extLst>
      <p:ext uri="{BB962C8B-B14F-4D97-AF65-F5344CB8AC3E}">
        <p14:creationId xmlns:p14="http://schemas.microsoft.com/office/powerpoint/2010/main" val="29543444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9397" y="286603"/>
            <a:ext cx="10336283" cy="1559131"/>
          </a:xfrm>
        </p:spPr>
        <p:txBody>
          <a:bodyPr>
            <a:normAutofit/>
          </a:bodyPr>
          <a:lstStyle/>
          <a:p>
            <a:pPr algn="r"/>
            <a:r>
              <a:rPr lang="en-US" b="1" dirty="0">
                <a:solidFill>
                  <a:schemeClr val="tx2">
                    <a:lumMod val="50000"/>
                  </a:schemeClr>
                </a:solidFill>
                <a:latin typeface="David" panose="020E0502060401010101" pitchFamily="34" charset="-79"/>
                <a:cs typeface="David" panose="020E0502060401010101" pitchFamily="34" charset="-79"/>
              </a:rPr>
              <a:t>Use Case</a:t>
            </a:r>
            <a:r>
              <a:rPr lang="he-IL" b="1" dirty="0">
                <a:solidFill>
                  <a:schemeClr val="tx2">
                    <a:lumMod val="50000"/>
                  </a:schemeClr>
                </a:solidFill>
                <a:latin typeface="David" panose="020E0502060401010101" pitchFamily="34" charset="-79"/>
                <a:cs typeface="David" panose="020E0502060401010101" pitchFamily="34" charset="-79"/>
              </a:rPr>
              <a:t> </a:t>
            </a:r>
            <a:r>
              <a:rPr lang="en-US" b="1" dirty="0">
                <a:solidFill>
                  <a:schemeClr val="tx2">
                    <a:lumMod val="50000"/>
                  </a:schemeClr>
                </a:solidFill>
                <a:latin typeface="David" panose="020E0502060401010101" pitchFamily="34" charset="-79"/>
                <a:cs typeface="David" panose="020E0502060401010101" pitchFamily="34" charset="-79"/>
              </a:rPr>
              <a:t> </a:t>
            </a:r>
            <a:r>
              <a:rPr lang="he-IL" b="1" dirty="0" smtClean="0">
                <a:solidFill>
                  <a:schemeClr val="tx2">
                    <a:lumMod val="50000"/>
                  </a:schemeClr>
                </a:solidFill>
                <a:latin typeface="David" panose="020E0502060401010101" pitchFamily="34" charset="-79"/>
                <a:cs typeface="David" panose="020E0502060401010101" pitchFamily="34" charset="-79"/>
              </a:rPr>
              <a:t>לדוגמה </a:t>
            </a:r>
            <a:r>
              <a:rPr lang="he-IL" b="1" dirty="0">
                <a:solidFill>
                  <a:schemeClr val="tx2">
                    <a:lumMod val="50000"/>
                  </a:schemeClr>
                </a:solidFill>
                <a:latin typeface="David" panose="020E0502060401010101" pitchFamily="34" charset="-79"/>
                <a:cs typeface="David" panose="020E0502060401010101" pitchFamily="34" charset="-79"/>
              </a:rPr>
              <a:t>-</a:t>
            </a:r>
            <a:r>
              <a:rPr lang="en-US" b="1" dirty="0">
                <a:solidFill>
                  <a:schemeClr val="tx2">
                    <a:lumMod val="50000"/>
                  </a:schemeClr>
                </a:solidFill>
                <a:latin typeface="David" panose="020E0502060401010101" pitchFamily="34" charset="-79"/>
                <a:cs typeface="David" panose="020E0502060401010101" pitchFamily="34" charset="-79"/>
              </a:rPr>
              <a:t> </a:t>
            </a:r>
            <a:r>
              <a:rPr lang="he-IL" b="1" dirty="0">
                <a:solidFill>
                  <a:schemeClr val="tx2">
                    <a:lumMod val="50000"/>
                  </a:schemeClr>
                </a:solidFill>
                <a:latin typeface="David" panose="020E0502060401010101" pitchFamily="34" charset="-79"/>
                <a:cs typeface="David" panose="020E0502060401010101" pitchFamily="34" charset="-79"/>
              </a:rPr>
              <a:t>בצע חיפוש מודעות (2.2)</a:t>
            </a:r>
            <a:endParaRPr lang="en-US" b="1" dirty="0">
              <a:solidFill>
                <a:schemeClr val="tx2">
                  <a:lumMod val="50000"/>
                </a:schemeClr>
              </a:solidFill>
              <a:latin typeface="David" panose="020E0502060401010101" pitchFamily="34" charset="-79"/>
              <a:cs typeface="David" panose="020E0502060401010101" pitchFamily="34" charset="-79"/>
            </a:endParaRPr>
          </a:p>
        </p:txBody>
      </p:sp>
      <p:sp>
        <p:nvSpPr>
          <p:cNvPr id="3" name="Content Placeholder 2"/>
          <p:cNvSpPr>
            <a:spLocks noGrp="1"/>
          </p:cNvSpPr>
          <p:nvPr>
            <p:ph idx="1"/>
          </p:nvPr>
        </p:nvSpPr>
        <p:spPr>
          <a:xfrm>
            <a:off x="522514" y="1845734"/>
            <a:ext cx="10633165" cy="4258183"/>
          </a:xfrm>
        </p:spPr>
        <p:txBody>
          <a:bodyPr>
            <a:noAutofit/>
          </a:bodyPr>
          <a:lstStyle/>
          <a:p>
            <a:pPr>
              <a:lnSpc>
                <a:spcPct val="100000"/>
              </a:lnSpc>
            </a:pPr>
            <a:r>
              <a:rPr lang="he-IL" sz="1800" b="1" dirty="0">
                <a:solidFill>
                  <a:schemeClr val="tx1"/>
                </a:solidFill>
                <a:latin typeface="David" panose="020E0502060401010101" pitchFamily="34" charset="-79"/>
                <a:cs typeface="David" panose="020E0502060401010101" pitchFamily="34" charset="-79"/>
              </a:rPr>
              <a:t>שחקנים</a:t>
            </a:r>
            <a:r>
              <a:rPr lang="he-IL" sz="1800" dirty="0">
                <a:solidFill>
                  <a:schemeClr val="tx1"/>
                </a:solidFill>
                <a:latin typeface="David" panose="020E0502060401010101" pitchFamily="34" charset="-79"/>
                <a:cs typeface="David" panose="020E0502060401010101" pitchFamily="34" charset="-79"/>
              </a:rPr>
              <a:t>: הורים, בייביסיטרים, מערכת. </a:t>
            </a:r>
            <a:r>
              <a:rPr lang="en-US" sz="1800" b="1" dirty="0">
                <a:solidFill>
                  <a:schemeClr val="tx1"/>
                </a:solidFill>
                <a:latin typeface="David" panose="020E0502060401010101" pitchFamily="34" charset="-79"/>
                <a:cs typeface="David" panose="020E0502060401010101" pitchFamily="34" charset="-79"/>
              </a:rPr>
              <a:t>Trigger</a:t>
            </a:r>
            <a:r>
              <a:rPr lang="he-IL" sz="1800" dirty="0">
                <a:solidFill>
                  <a:schemeClr val="tx1"/>
                </a:solidFill>
                <a:latin typeface="David" panose="020E0502060401010101" pitchFamily="34" charset="-79"/>
                <a:cs typeface="David" panose="020E0502060401010101" pitchFamily="34" charset="-79"/>
              </a:rPr>
              <a:t>: הורים מעוניינים למצוא בייביסיטר על פי המודעות המפורסמות באתר.</a:t>
            </a:r>
            <a:r>
              <a:rPr lang="en-US" sz="1800" dirty="0">
                <a:solidFill>
                  <a:schemeClr val="tx1"/>
                </a:solidFill>
                <a:latin typeface="David" panose="020E0502060401010101" pitchFamily="34" charset="-79"/>
                <a:cs typeface="David" panose="020E0502060401010101" pitchFamily="34" charset="-79"/>
              </a:rPr>
              <a:t/>
            </a:r>
            <a:br>
              <a:rPr lang="en-US" sz="1800" dirty="0">
                <a:solidFill>
                  <a:schemeClr val="tx1"/>
                </a:solidFill>
                <a:latin typeface="David" panose="020E0502060401010101" pitchFamily="34" charset="-79"/>
                <a:cs typeface="David" panose="020E0502060401010101" pitchFamily="34" charset="-79"/>
              </a:rPr>
            </a:br>
            <a:r>
              <a:rPr lang="he-IL" sz="1800" b="1" dirty="0">
                <a:solidFill>
                  <a:schemeClr val="tx1"/>
                </a:solidFill>
                <a:latin typeface="David" panose="020E0502060401010101" pitchFamily="34" charset="-79"/>
                <a:cs typeface="David" panose="020E0502060401010101" pitchFamily="34" charset="-79"/>
              </a:rPr>
              <a:t>תיאור מתומצת</a:t>
            </a:r>
            <a:r>
              <a:rPr lang="he-IL" sz="1800" dirty="0">
                <a:solidFill>
                  <a:schemeClr val="tx1"/>
                </a:solidFill>
                <a:latin typeface="David" panose="020E0502060401010101" pitchFamily="34" charset="-79"/>
                <a:cs typeface="David" panose="020E0502060401010101" pitchFamily="34" charset="-79"/>
              </a:rPr>
              <a:t>: אופן ביצוע חיפוש מודעה לבייביסיטר. </a:t>
            </a:r>
          </a:p>
          <a:p>
            <a:pPr>
              <a:lnSpc>
                <a:spcPct val="100000"/>
              </a:lnSpc>
            </a:pPr>
            <a:r>
              <a:rPr lang="he-IL" sz="1800" b="1" u="sng" dirty="0">
                <a:solidFill>
                  <a:schemeClr val="tx1"/>
                </a:solidFill>
                <a:latin typeface="David" panose="020E0502060401010101" pitchFamily="34" charset="-79"/>
                <a:cs typeface="David" panose="020E0502060401010101" pitchFamily="34" charset="-79"/>
              </a:rPr>
              <a:t>מסלול בסיסי</a:t>
            </a:r>
            <a:r>
              <a:rPr lang="he-IL" sz="1800" u="sng" dirty="0">
                <a:solidFill>
                  <a:schemeClr val="tx1"/>
                </a:solidFill>
                <a:latin typeface="David" panose="020E0502060401010101" pitchFamily="34" charset="-79"/>
                <a:cs typeface="David" panose="020E0502060401010101" pitchFamily="34" charset="-79"/>
              </a:rPr>
              <a:t>:</a:t>
            </a:r>
            <a:endParaRPr lang="en-US" sz="1800" u="sng" dirty="0">
              <a:solidFill>
                <a:schemeClr val="tx1"/>
              </a:solidFill>
              <a:latin typeface="David" panose="020E0502060401010101" pitchFamily="34" charset="-79"/>
              <a:cs typeface="David" panose="020E0502060401010101" pitchFamily="34" charset="-79"/>
            </a:endParaRPr>
          </a:p>
          <a:p>
            <a:pPr marL="457200" lvl="0" indent="-457200">
              <a:lnSpc>
                <a:spcPct val="100000"/>
              </a:lnSpc>
              <a:buFont typeface="+mj-lt"/>
              <a:buAutoNum type="arabicPeriod"/>
            </a:pPr>
            <a:r>
              <a:rPr lang="he-IL" sz="1800" dirty="0">
                <a:solidFill>
                  <a:schemeClr val="tx1"/>
                </a:solidFill>
                <a:latin typeface="David" panose="020E0502060401010101" pitchFamily="34" charset="-79"/>
                <a:cs typeface="David" panose="020E0502060401010101" pitchFamily="34" charset="-79"/>
              </a:rPr>
              <a:t>ההורה יכנס למסך החיפוש באתר.</a:t>
            </a:r>
          </a:p>
          <a:p>
            <a:pPr marL="457200" lvl="0" indent="-457200">
              <a:lnSpc>
                <a:spcPct val="100000"/>
              </a:lnSpc>
              <a:buFont typeface="+mj-lt"/>
              <a:buAutoNum type="arabicPeriod"/>
            </a:pPr>
            <a:r>
              <a:rPr lang="he-IL" sz="1800" dirty="0">
                <a:solidFill>
                  <a:schemeClr val="tx1"/>
                </a:solidFill>
                <a:latin typeface="David" panose="020E0502060401010101" pitchFamily="34" charset="-79"/>
                <a:cs typeface="David" panose="020E0502060401010101" pitchFamily="34" charset="-79"/>
              </a:rPr>
              <a:t>המערכת תפתח את מסך החיפוש.</a:t>
            </a:r>
          </a:p>
          <a:p>
            <a:pPr marL="457200" lvl="0" indent="-457200">
              <a:lnSpc>
                <a:spcPct val="100000"/>
              </a:lnSpc>
              <a:buFont typeface="+mj-lt"/>
              <a:buAutoNum type="arabicPeriod"/>
            </a:pPr>
            <a:r>
              <a:rPr lang="he-IL" sz="1800" dirty="0">
                <a:solidFill>
                  <a:schemeClr val="tx1"/>
                </a:solidFill>
                <a:latin typeface="David" panose="020E0502060401010101" pitchFamily="34" charset="-79"/>
                <a:cs typeface="David" panose="020E0502060401010101" pitchFamily="34" charset="-79"/>
              </a:rPr>
              <a:t>ההורה יזין את הפרמטרים הרצויים.</a:t>
            </a:r>
          </a:p>
          <a:p>
            <a:pPr marL="457200" lvl="0" indent="-457200">
              <a:lnSpc>
                <a:spcPct val="100000"/>
              </a:lnSpc>
              <a:buFont typeface="+mj-lt"/>
              <a:buAutoNum type="arabicPeriod"/>
            </a:pPr>
            <a:r>
              <a:rPr lang="he-IL" sz="1800" dirty="0">
                <a:solidFill>
                  <a:schemeClr val="tx1"/>
                </a:solidFill>
                <a:latin typeface="David" panose="020E0502060401010101" pitchFamily="34" charset="-79"/>
                <a:cs typeface="David" panose="020E0502060401010101" pitchFamily="34" charset="-79"/>
              </a:rPr>
              <a:t>המערכת תמצא ותציג להורה את המודעות לפי הפרמטרים שההורה סינן.</a:t>
            </a:r>
          </a:p>
          <a:p>
            <a:pPr marL="457200" lvl="0" indent="-457200">
              <a:lnSpc>
                <a:spcPct val="100000"/>
              </a:lnSpc>
              <a:buFont typeface="+mj-lt"/>
              <a:buAutoNum type="arabicPeriod"/>
            </a:pPr>
            <a:r>
              <a:rPr lang="he-IL" sz="1800" dirty="0">
                <a:solidFill>
                  <a:schemeClr val="tx1"/>
                </a:solidFill>
                <a:latin typeface="David" panose="020E0502060401010101" pitchFamily="34" charset="-79"/>
                <a:cs typeface="David" panose="020E0502060401010101" pitchFamily="34" charset="-79"/>
              </a:rPr>
              <a:t>ההורה/בייביסיטר יכנס למודעה שעונה על כל הצרכים שלו ולאחר מכן יוצג חלון המציג ביצוע תשלום.</a:t>
            </a:r>
            <a:endParaRPr lang="en-US" sz="1800" dirty="0">
              <a:solidFill>
                <a:schemeClr val="tx1"/>
              </a:solidFill>
              <a:latin typeface="David" panose="020E0502060401010101" pitchFamily="34" charset="-79"/>
              <a:cs typeface="David" panose="020E0502060401010101" pitchFamily="34" charset="-79"/>
            </a:endParaRPr>
          </a:p>
        </p:txBody>
      </p:sp>
      <p:sp>
        <p:nvSpPr>
          <p:cNvPr id="4" name="Footer Placeholder 4"/>
          <p:cNvSpPr>
            <a:spLocks noGrp="1"/>
          </p:cNvSpPr>
          <p:nvPr>
            <p:ph type="ftr" sz="quarter" idx="11"/>
          </p:nvPr>
        </p:nvSpPr>
        <p:spPr>
          <a:xfrm>
            <a:off x="3686185" y="6459785"/>
            <a:ext cx="4822804" cy="365125"/>
          </a:xfrm>
        </p:spPr>
        <p:txBody>
          <a:bodyPr/>
          <a:lstStyle/>
          <a:p>
            <a:pPr>
              <a:spcAft>
                <a:spcPts val="600"/>
              </a:spcAft>
            </a:pPr>
            <a:r>
              <a:rPr lang="he-IL" dirty="0">
                <a:latin typeface="David" panose="020E0502060401010101" pitchFamily="34" charset="-79"/>
                <a:cs typeface="David" panose="020E0502060401010101" pitchFamily="34" charset="-79"/>
              </a:rPr>
              <a:t>מורן שמש, ערן ווידר , דודו אברהם, רפאל אדם</a:t>
            </a:r>
            <a:endParaRPr lang="en-US" dirty="0">
              <a:latin typeface="David" panose="020E0502060401010101" pitchFamily="34" charset="-79"/>
              <a:cs typeface="David" panose="020E0502060401010101" pitchFamily="34" charset="-79"/>
            </a:endParaRPr>
          </a:p>
        </p:txBody>
      </p:sp>
      <p:sp>
        <p:nvSpPr>
          <p:cNvPr id="5" name="מציין מיקום של מספר שקופית 6"/>
          <p:cNvSpPr>
            <a:spLocks noGrp="1"/>
          </p:cNvSpPr>
          <p:nvPr>
            <p:ph type="sldNum" sz="quarter" idx="12"/>
          </p:nvPr>
        </p:nvSpPr>
        <p:spPr>
          <a:xfrm>
            <a:off x="9900458" y="6459785"/>
            <a:ext cx="1312025" cy="365125"/>
          </a:xfrm>
        </p:spPr>
        <p:txBody>
          <a:bodyPr/>
          <a:lstStyle/>
          <a:p>
            <a:r>
              <a:rPr lang="he-IL" dirty="0" smtClean="0">
                <a:latin typeface="David" panose="020E0502060401010101" pitchFamily="34" charset="-79"/>
                <a:cs typeface="David" panose="020E0502060401010101" pitchFamily="34" charset="-79"/>
              </a:rPr>
              <a:t>10</a:t>
            </a:r>
            <a:endParaRPr lang="en-US" dirty="0">
              <a:latin typeface="David" panose="020E0502060401010101" pitchFamily="34" charset="-79"/>
              <a:cs typeface="David" panose="020E0502060401010101" pitchFamily="34" charset="-79"/>
            </a:endParaRPr>
          </a:p>
        </p:txBody>
      </p:sp>
    </p:spTree>
    <p:extLst>
      <p:ext uri="{BB962C8B-B14F-4D97-AF65-F5344CB8AC3E}">
        <p14:creationId xmlns:p14="http://schemas.microsoft.com/office/powerpoint/2010/main" val="38935903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he-IL" b="1" dirty="0" smtClean="0"/>
              <a:t>מסכי ה- </a:t>
            </a:r>
            <a:r>
              <a:rPr lang="en-US" b="1" dirty="0">
                <a:solidFill>
                  <a:schemeClr val="tx2">
                    <a:lumMod val="50000"/>
                  </a:schemeClr>
                </a:solidFill>
                <a:latin typeface="David" panose="020E0502060401010101" pitchFamily="34" charset="-79"/>
                <a:cs typeface="David" panose="020E0502060401010101" pitchFamily="34" charset="-79"/>
              </a:rPr>
              <a:t>Use Case</a:t>
            </a:r>
            <a:r>
              <a:rPr lang="he-IL" b="1" dirty="0">
                <a:solidFill>
                  <a:schemeClr val="tx2">
                    <a:lumMod val="50000"/>
                  </a:schemeClr>
                </a:solidFill>
                <a:latin typeface="David" panose="020E0502060401010101" pitchFamily="34" charset="-79"/>
                <a:cs typeface="David" panose="020E0502060401010101" pitchFamily="34" charset="-79"/>
              </a:rPr>
              <a:t> </a:t>
            </a:r>
            <a:endParaRPr lang="en-US" b="1" dirty="0"/>
          </a:p>
        </p:txBody>
      </p:sp>
      <p:sp>
        <p:nvSpPr>
          <p:cNvPr id="6" name="Slide Number Placeholder 5"/>
          <p:cNvSpPr>
            <a:spLocks noGrp="1"/>
          </p:cNvSpPr>
          <p:nvPr>
            <p:ph type="sldNum" sz="quarter" idx="12"/>
          </p:nvPr>
        </p:nvSpPr>
        <p:spPr/>
        <p:txBody>
          <a:bodyPr/>
          <a:lstStyle/>
          <a:p>
            <a:fld id="{E0CC35EF-C570-4ACB-AA80-617C749F8D2A}" type="slidenum">
              <a:rPr lang="en-US" smtClean="0"/>
              <a:t>11</a:t>
            </a:fld>
            <a:endParaRPr lang="en-US"/>
          </a:p>
        </p:txBody>
      </p:sp>
      <p:sp>
        <p:nvSpPr>
          <p:cNvPr id="9" name="Footer Placeholder 4"/>
          <p:cNvSpPr>
            <a:spLocks noGrp="1"/>
          </p:cNvSpPr>
          <p:nvPr>
            <p:ph type="ftr" sz="quarter" idx="11"/>
          </p:nvPr>
        </p:nvSpPr>
        <p:spPr>
          <a:xfrm>
            <a:off x="3686185" y="6459785"/>
            <a:ext cx="4822804" cy="365125"/>
          </a:xfrm>
        </p:spPr>
        <p:txBody>
          <a:bodyPr/>
          <a:lstStyle/>
          <a:p>
            <a:pPr>
              <a:spcAft>
                <a:spcPts val="600"/>
              </a:spcAft>
            </a:pPr>
            <a:r>
              <a:rPr lang="he-IL" dirty="0">
                <a:latin typeface="David" panose="020E0502060401010101" pitchFamily="34" charset="-79"/>
                <a:cs typeface="David" panose="020E0502060401010101" pitchFamily="34" charset="-79"/>
              </a:rPr>
              <a:t>מורן שמש, ערן ווידר , דודו אברהם, רפאל אדם</a:t>
            </a:r>
            <a:endParaRPr lang="en-US" dirty="0">
              <a:latin typeface="David" panose="020E0502060401010101" pitchFamily="34" charset="-79"/>
              <a:cs typeface="David" panose="020E0502060401010101" pitchFamily="34" charset="-79"/>
            </a:endParaRPr>
          </a:p>
        </p:txBody>
      </p:sp>
      <p:pic>
        <p:nvPicPr>
          <p:cNvPr id="8" name="Picture 7"/>
          <p:cNvPicPr/>
          <p:nvPr/>
        </p:nvPicPr>
        <p:blipFill>
          <a:blip r:embed="rId2"/>
          <a:stretch>
            <a:fillRect/>
          </a:stretch>
        </p:blipFill>
        <p:spPr>
          <a:xfrm>
            <a:off x="3599510" y="2378206"/>
            <a:ext cx="5053940" cy="3118460"/>
          </a:xfrm>
          <a:prstGeom prst="rect">
            <a:avLst/>
          </a:prstGeom>
        </p:spPr>
      </p:pic>
      <p:sp>
        <p:nvSpPr>
          <p:cNvPr id="3" name="TextBox 2"/>
          <p:cNvSpPr txBox="1"/>
          <p:nvPr/>
        </p:nvSpPr>
        <p:spPr>
          <a:xfrm>
            <a:off x="4132613" y="2013604"/>
            <a:ext cx="3635789" cy="492443"/>
          </a:xfrm>
          <a:prstGeom prst="rect">
            <a:avLst/>
          </a:prstGeom>
          <a:noFill/>
        </p:spPr>
        <p:txBody>
          <a:bodyPr wrap="square" rtlCol="0">
            <a:spAutoFit/>
          </a:bodyPr>
          <a:lstStyle/>
          <a:p>
            <a:r>
              <a:rPr lang="he-IL" sz="2600" b="1" i="1" dirty="0">
                <a:latin typeface="David" panose="020E0502060401010101" pitchFamily="34" charset="-79"/>
                <a:cs typeface="David" panose="020E0502060401010101" pitchFamily="34" charset="-79"/>
              </a:rPr>
              <a:t>הזנת נתונים במסך </a:t>
            </a:r>
            <a:r>
              <a:rPr lang="he-IL" sz="2600" b="1" i="1" dirty="0" smtClean="0">
                <a:latin typeface="David" panose="020E0502060401010101" pitchFamily="34" charset="-79"/>
                <a:cs typeface="David" panose="020E0502060401010101" pitchFamily="34" charset="-79"/>
              </a:rPr>
              <a:t>החיפוש:</a:t>
            </a:r>
            <a:endParaRPr lang="en-US" sz="2600" b="1" i="1" dirty="0">
              <a:latin typeface="David" panose="020E0502060401010101" pitchFamily="34" charset="-79"/>
              <a:cs typeface="David" panose="020E0502060401010101" pitchFamily="34" charset="-79"/>
            </a:endParaRPr>
          </a:p>
        </p:txBody>
      </p:sp>
    </p:spTree>
    <p:extLst>
      <p:ext uri="{BB962C8B-B14F-4D97-AF65-F5344CB8AC3E}">
        <p14:creationId xmlns:p14="http://schemas.microsoft.com/office/powerpoint/2010/main" val="40713397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he-IL" b="1" dirty="0"/>
              <a:t>מסכי ה- </a:t>
            </a:r>
            <a:r>
              <a:rPr lang="en-US" b="1" dirty="0">
                <a:solidFill>
                  <a:schemeClr val="tx2">
                    <a:lumMod val="50000"/>
                  </a:schemeClr>
                </a:solidFill>
                <a:latin typeface="David" panose="020E0502060401010101" pitchFamily="34" charset="-79"/>
                <a:cs typeface="David" panose="020E0502060401010101" pitchFamily="34" charset="-79"/>
              </a:rPr>
              <a:t>Use Case</a:t>
            </a:r>
            <a:r>
              <a:rPr lang="he-IL" b="1" dirty="0">
                <a:solidFill>
                  <a:schemeClr val="tx2">
                    <a:lumMod val="50000"/>
                  </a:schemeClr>
                </a:solidFill>
                <a:latin typeface="David" panose="020E0502060401010101" pitchFamily="34" charset="-79"/>
                <a:cs typeface="David" panose="020E0502060401010101" pitchFamily="34" charset="-79"/>
              </a:rPr>
              <a:t> </a:t>
            </a:r>
            <a:endParaRPr lang="en-US" dirty="0"/>
          </a:p>
        </p:txBody>
      </p:sp>
      <p:sp>
        <p:nvSpPr>
          <p:cNvPr id="6" name="Slide Number Placeholder 5"/>
          <p:cNvSpPr>
            <a:spLocks noGrp="1"/>
          </p:cNvSpPr>
          <p:nvPr>
            <p:ph type="sldNum" sz="quarter" idx="12"/>
          </p:nvPr>
        </p:nvSpPr>
        <p:spPr/>
        <p:txBody>
          <a:bodyPr/>
          <a:lstStyle/>
          <a:p>
            <a:fld id="{E0CC35EF-C570-4ACB-AA80-617C749F8D2A}" type="slidenum">
              <a:rPr lang="en-US" smtClean="0"/>
              <a:t>12</a:t>
            </a:fld>
            <a:endParaRPr lang="en-US"/>
          </a:p>
        </p:txBody>
      </p:sp>
      <p:sp>
        <p:nvSpPr>
          <p:cNvPr id="8" name="Footer Placeholder 4"/>
          <p:cNvSpPr>
            <a:spLocks noGrp="1"/>
          </p:cNvSpPr>
          <p:nvPr>
            <p:ph type="ftr" sz="quarter" idx="11"/>
          </p:nvPr>
        </p:nvSpPr>
        <p:spPr>
          <a:xfrm>
            <a:off x="3686185" y="6459785"/>
            <a:ext cx="4822804" cy="365125"/>
          </a:xfrm>
        </p:spPr>
        <p:txBody>
          <a:bodyPr/>
          <a:lstStyle/>
          <a:p>
            <a:pPr>
              <a:spcAft>
                <a:spcPts val="600"/>
              </a:spcAft>
            </a:pPr>
            <a:r>
              <a:rPr lang="he-IL" dirty="0">
                <a:latin typeface="David" panose="020E0502060401010101" pitchFamily="34" charset="-79"/>
                <a:cs typeface="David" panose="020E0502060401010101" pitchFamily="34" charset="-79"/>
              </a:rPr>
              <a:t>מורן שמש, ערן ווידר , דודו אברהם, רפאל אדם</a:t>
            </a:r>
            <a:endParaRPr lang="en-US" dirty="0">
              <a:latin typeface="David" panose="020E0502060401010101" pitchFamily="34" charset="-79"/>
              <a:cs typeface="David" panose="020E0502060401010101" pitchFamily="34" charset="-79"/>
            </a:endParaRPr>
          </a:p>
        </p:txBody>
      </p:sp>
      <p:sp>
        <p:nvSpPr>
          <p:cNvPr id="10" name="TextBox 9"/>
          <p:cNvSpPr txBox="1"/>
          <p:nvPr/>
        </p:nvSpPr>
        <p:spPr>
          <a:xfrm>
            <a:off x="2062744" y="1827789"/>
            <a:ext cx="8127472" cy="492443"/>
          </a:xfrm>
          <a:prstGeom prst="rect">
            <a:avLst/>
          </a:prstGeom>
          <a:noFill/>
        </p:spPr>
        <p:txBody>
          <a:bodyPr wrap="square" rtlCol="0">
            <a:spAutoFit/>
          </a:bodyPr>
          <a:lstStyle/>
          <a:p>
            <a:r>
              <a:rPr lang="he-IL" sz="2600" b="1" i="1" dirty="0">
                <a:latin typeface="David" panose="020E0502060401010101" pitchFamily="34" charset="-79"/>
                <a:cs typeface="David" panose="020E0502060401010101" pitchFamily="34" charset="-79"/>
              </a:rPr>
              <a:t>קבלת תוצאות החיפוש, בחירת בייביסיטר זמין וביצוע </a:t>
            </a:r>
            <a:r>
              <a:rPr lang="he-IL" sz="2600" b="1" i="1" dirty="0" smtClean="0">
                <a:latin typeface="David" panose="020E0502060401010101" pitchFamily="34" charset="-79"/>
                <a:cs typeface="David" panose="020E0502060401010101" pitchFamily="34" charset="-79"/>
              </a:rPr>
              <a:t>ההזמנה: </a:t>
            </a:r>
            <a:endParaRPr lang="en-US" sz="2600" b="1" i="1" dirty="0">
              <a:latin typeface="David" panose="020E0502060401010101" pitchFamily="34" charset="-79"/>
              <a:cs typeface="David" panose="020E0502060401010101" pitchFamily="34" charset="-79"/>
            </a:endParaRPr>
          </a:p>
        </p:txBody>
      </p:sp>
      <p:pic>
        <p:nvPicPr>
          <p:cNvPr id="4" name="Picture 3"/>
          <p:cNvPicPr>
            <a:picLocks noChangeAspect="1"/>
          </p:cNvPicPr>
          <p:nvPr/>
        </p:nvPicPr>
        <p:blipFill>
          <a:blip r:embed="rId2"/>
          <a:stretch>
            <a:fillRect/>
          </a:stretch>
        </p:blipFill>
        <p:spPr>
          <a:xfrm>
            <a:off x="4456380" y="3748729"/>
            <a:ext cx="3282411" cy="2471350"/>
          </a:xfrm>
          <a:prstGeom prst="rect">
            <a:avLst/>
          </a:prstGeom>
        </p:spPr>
      </p:pic>
      <p:pic>
        <p:nvPicPr>
          <p:cNvPr id="5" name="Picture 4"/>
          <p:cNvPicPr>
            <a:picLocks noChangeAspect="1"/>
          </p:cNvPicPr>
          <p:nvPr/>
        </p:nvPicPr>
        <p:blipFill>
          <a:blip r:embed="rId3"/>
          <a:stretch>
            <a:fillRect/>
          </a:stretch>
        </p:blipFill>
        <p:spPr>
          <a:xfrm>
            <a:off x="2304227" y="2327914"/>
            <a:ext cx="7586718" cy="1181109"/>
          </a:xfrm>
          <a:prstGeom prst="rect">
            <a:avLst/>
          </a:prstGeom>
        </p:spPr>
      </p:pic>
    </p:spTree>
    <p:extLst>
      <p:ext uri="{BB962C8B-B14F-4D97-AF65-F5344CB8AC3E}">
        <p14:creationId xmlns:p14="http://schemas.microsoft.com/office/powerpoint/2010/main" val="104439248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95002"/>
            <a:ext cx="10058400" cy="668581"/>
          </a:xfrm>
        </p:spPr>
        <p:txBody>
          <a:bodyPr>
            <a:normAutofit fontScale="90000"/>
          </a:bodyPr>
          <a:lstStyle/>
          <a:p>
            <a:pPr algn="r"/>
            <a:r>
              <a:rPr lang="he-IL" b="1" dirty="0">
                <a:solidFill>
                  <a:schemeClr val="tx2">
                    <a:lumMod val="50000"/>
                  </a:schemeClr>
                </a:solidFill>
                <a:latin typeface="David" panose="020E0502060401010101" pitchFamily="34" charset="-79"/>
                <a:cs typeface="David" panose="020E0502060401010101" pitchFamily="34" charset="-79"/>
              </a:rPr>
              <a:t>מודל המחלקות</a:t>
            </a:r>
            <a:endParaRPr lang="en-US" b="1" dirty="0">
              <a:solidFill>
                <a:srgbClr val="FF0000"/>
              </a:solidFill>
              <a:latin typeface="David" panose="020E0502060401010101" pitchFamily="34" charset="-79"/>
              <a:cs typeface="David" panose="020E0502060401010101" pitchFamily="34" charset="-79"/>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279" y="763583"/>
            <a:ext cx="10244769" cy="5554090"/>
          </a:xfrm>
          <a:prstGeom prst="rect">
            <a:avLst/>
          </a:prstGeom>
        </p:spPr>
      </p:pic>
      <p:sp>
        <p:nvSpPr>
          <p:cNvPr id="5" name="Footer Placeholder 4"/>
          <p:cNvSpPr>
            <a:spLocks noGrp="1"/>
          </p:cNvSpPr>
          <p:nvPr>
            <p:ph type="ftr" sz="quarter" idx="11"/>
          </p:nvPr>
        </p:nvSpPr>
        <p:spPr>
          <a:xfrm>
            <a:off x="3686185" y="6459785"/>
            <a:ext cx="4822804" cy="365125"/>
          </a:xfrm>
        </p:spPr>
        <p:txBody>
          <a:bodyPr/>
          <a:lstStyle/>
          <a:p>
            <a:pPr>
              <a:spcAft>
                <a:spcPts val="600"/>
              </a:spcAft>
            </a:pPr>
            <a:r>
              <a:rPr lang="he-IL" dirty="0">
                <a:latin typeface="David" panose="020E0502060401010101" pitchFamily="34" charset="-79"/>
                <a:cs typeface="David" panose="020E0502060401010101" pitchFamily="34" charset="-79"/>
              </a:rPr>
              <a:t>מורן שמש, ערן ווידר , דודו אברהם, רפאל אדם</a:t>
            </a:r>
            <a:endParaRPr lang="en-US" dirty="0">
              <a:latin typeface="David" panose="020E0502060401010101" pitchFamily="34" charset="-79"/>
              <a:cs typeface="David" panose="020E0502060401010101" pitchFamily="34" charset="-79"/>
            </a:endParaRPr>
          </a:p>
        </p:txBody>
      </p:sp>
      <p:sp>
        <p:nvSpPr>
          <p:cNvPr id="6" name="מציין מיקום של מספר שקופית 6"/>
          <p:cNvSpPr>
            <a:spLocks noGrp="1"/>
          </p:cNvSpPr>
          <p:nvPr>
            <p:ph type="sldNum" sz="quarter" idx="12"/>
          </p:nvPr>
        </p:nvSpPr>
        <p:spPr>
          <a:xfrm>
            <a:off x="9900458" y="6459785"/>
            <a:ext cx="1312025" cy="365125"/>
          </a:xfrm>
        </p:spPr>
        <p:txBody>
          <a:bodyPr/>
          <a:lstStyle/>
          <a:p>
            <a:r>
              <a:rPr lang="he-IL" dirty="0" smtClean="0">
                <a:latin typeface="David" panose="020E0502060401010101" pitchFamily="34" charset="-79"/>
                <a:cs typeface="David" panose="020E0502060401010101" pitchFamily="34" charset="-79"/>
              </a:rPr>
              <a:t>12</a:t>
            </a:r>
            <a:endParaRPr lang="en-US" dirty="0">
              <a:latin typeface="David" panose="020E0502060401010101" pitchFamily="34" charset="-79"/>
              <a:cs typeface="David" panose="020E0502060401010101" pitchFamily="34" charset="-79"/>
            </a:endParaRPr>
          </a:p>
        </p:txBody>
      </p:sp>
    </p:spTree>
    <p:extLst>
      <p:ext uri="{BB962C8B-B14F-4D97-AF65-F5344CB8AC3E}">
        <p14:creationId xmlns:p14="http://schemas.microsoft.com/office/powerpoint/2010/main" val="341860076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pPr>
              <a:spcAft>
                <a:spcPts val="600"/>
              </a:spcAft>
            </a:pPr>
            <a:r>
              <a:rPr lang="he-IL" dirty="0">
                <a:latin typeface="David" panose="020E0502060401010101" pitchFamily="34" charset="-79"/>
                <a:cs typeface="David" panose="020E0502060401010101" pitchFamily="34" charset="-79"/>
              </a:rPr>
              <a:t>מורן שמש, ערן ווידר , דודו אברהם, רפאל אדם</a:t>
            </a:r>
            <a:endParaRPr lang="en-US" dirty="0">
              <a:latin typeface="David" panose="020E0502060401010101" pitchFamily="34" charset="-79"/>
              <a:cs typeface="David" panose="020E0502060401010101" pitchFamily="34" charset="-79"/>
            </a:endParaRPr>
          </a:p>
        </p:txBody>
      </p:sp>
      <p:sp>
        <p:nvSpPr>
          <p:cNvPr id="6" name="Slide Number Placeholder 5"/>
          <p:cNvSpPr>
            <a:spLocks noGrp="1"/>
          </p:cNvSpPr>
          <p:nvPr>
            <p:ph type="sldNum" sz="quarter" idx="12"/>
          </p:nvPr>
        </p:nvSpPr>
        <p:spPr/>
        <p:txBody>
          <a:bodyPr/>
          <a:lstStyle/>
          <a:p>
            <a:fld id="{E0CC35EF-C570-4ACB-AA80-617C749F8D2A}" type="slidenum">
              <a:rPr lang="en-US" smtClean="0"/>
              <a:t>14</a:t>
            </a:fld>
            <a:endParaRPr lang="en-US"/>
          </a:p>
        </p:txBody>
      </p:sp>
      <p:sp>
        <p:nvSpPr>
          <p:cNvPr id="9" name="Title 1"/>
          <p:cNvSpPr txBox="1">
            <a:spLocks/>
          </p:cNvSpPr>
          <p:nvPr/>
        </p:nvSpPr>
        <p:spPr>
          <a:xfrm>
            <a:off x="1097280" y="95002"/>
            <a:ext cx="10058400" cy="668581"/>
          </a:xfrm>
          <a:prstGeom prst="rect">
            <a:avLst/>
          </a:prstGeom>
        </p:spPr>
        <p:txBody>
          <a:bodyPr vert="horz" lIns="91440" tIns="45720" rIns="91440" bIns="45720" rtlCol="0" anchor="b">
            <a:normAutofit fontScale="97500" lnSpcReduction="10000"/>
          </a:bodyPr>
          <a:lstStyle>
            <a:lvl1pPr algn="l" defTabSz="914400" rtl="1"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r"/>
            <a:r>
              <a:rPr lang="he-IL" b="1" dirty="0" smtClean="0">
                <a:solidFill>
                  <a:schemeClr val="tx2">
                    <a:lumMod val="50000"/>
                  </a:schemeClr>
                </a:solidFill>
                <a:latin typeface="David" panose="020E0502060401010101" pitchFamily="34" charset="-79"/>
                <a:cs typeface="David" panose="020E0502060401010101" pitchFamily="34" charset="-79"/>
              </a:rPr>
              <a:t>מודל טבלאי</a:t>
            </a:r>
            <a:endParaRPr lang="en-US" b="1" dirty="0">
              <a:solidFill>
                <a:srgbClr val="FF0000"/>
              </a:solidFill>
              <a:latin typeface="David" panose="020E0502060401010101" pitchFamily="34" charset="-79"/>
              <a:cs typeface="David" panose="020E0502060401010101" pitchFamily="34" charset="-79"/>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280" y="763583"/>
            <a:ext cx="10604664" cy="5506587"/>
          </a:xfrm>
          <a:prstGeom prst="rect">
            <a:avLst/>
          </a:prstGeom>
        </p:spPr>
      </p:pic>
    </p:spTree>
    <p:extLst>
      <p:ext uri="{BB962C8B-B14F-4D97-AF65-F5344CB8AC3E}">
        <p14:creationId xmlns:p14="http://schemas.microsoft.com/office/powerpoint/2010/main" val="106641897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r>
              <a:rPr lang="he-IL" b="1" dirty="0">
                <a:solidFill>
                  <a:schemeClr val="tx2">
                    <a:lumMod val="50000"/>
                  </a:schemeClr>
                </a:solidFill>
                <a:latin typeface="David" panose="020E0502060401010101" pitchFamily="34" charset="-79"/>
                <a:cs typeface="David" panose="020E0502060401010101" pitchFamily="34" charset="-79"/>
              </a:rPr>
              <a:t>עלויות המערכת</a:t>
            </a:r>
          </a:p>
        </p:txBody>
      </p:sp>
      <p:sp>
        <p:nvSpPr>
          <p:cNvPr id="5" name="Content Placeholder 4"/>
          <p:cNvSpPr>
            <a:spLocks noGrp="1"/>
          </p:cNvSpPr>
          <p:nvPr>
            <p:ph idx="1"/>
          </p:nvPr>
        </p:nvSpPr>
        <p:spPr/>
        <p:txBody>
          <a:bodyPr>
            <a:normAutofit/>
          </a:bodyPr>
          <a:lstStyle/>
          <a:p>
            <a:pPr>
              <a:lnSpc>
                <a:spcPct val="150000"/>
              </a:lnSpc>
              <a:buFont typeface="Arial" panose="020B0604020202020204" pitchFamily="34" charset="0"/>
              <a:buChar char="•"/>
            </a:pPr>
            <a:r>
              <a:rPr lang="he-IL" sz="1800" dirty="0">
                <a:solidFill>
                  <a:schemeClr val="tx1"/>
                </a:solidFill>
                <a:latin typeface="David" panose="020E0502060401010101" pitchFamily="34" charset="-79"/>
                <a:cs typeface="David" panose="020E0502060401010101" pitchFamily="34" charset="-79"/>
              </a:rPr>
              <a:t>עלות הבנייה של האתר הסתכמה ב-24,650$.</a:t>
            </a:r>
          </a:p>
          <a:p>
            <a:pPr>
              <a:lnSpc>
                <a:spcPct val="150000"/>
              </a:lnSpc>
              <a:buFont typeface="Arial" panose="020B0604020202020204" pitchFamily="34" charset="0"/>
              <a:buChar char="•"/>
            </a:pPr>
            <a:r>
              <a:rPr lang="he-IL" sz="1800" dirty="0">
                <a:solidFill>
                  <a:schemeClr val="tx1"/>
                </a:solidFill>
                <a:latin typeface="David" panose="020E0502060401010101" pitchFamily="34" charset="-79"/>
                <a:cs typeface="David" panose="020E0502060401010101" pitchFamily="34" charset="-79"/>
              </a:rPr>
              <a:t>עלות האפיון היא 7,395$.</a:t>
            </a:r>
          </a:p>
          <a:p>
            <a:pPr>
              <a:lnSpc>
                <a:spcPct val="150000"/>
              </a:lnSpc>
              <a:buFont typeface="Arial" panose="020B0604020202020204" pitchFamily="34" charset="0"/>
              <a:buChar char="•"/>
            </a:pPr>
            <a:r>
              <a:rPr lang="he-IL" sz="1800" dirty="0">
                <a:solidFill>
                  <a:schemeClr val="tx1"/>
                </a:solidFill>
                <a:latin typeface="David" panose="020E0502060401010101" pitchFamily="34" charset="-79"/>
                <a:cs typeface="David" panose="020E0502060401010101" pitchFamily="34" charset="-79"/>
              </a:rPr>
              <a:t>עלות המבדקים תהיה 2,465$. </a:t>
            </a:r>
          </a:p>
          <a:p>
            <a:pPr>
              <a:lnSpc>
                <a:spcPct val="150000"/>
              </a:lnSpc>
              <a:buFont typeface="Arial" panose="020B0604020202020204" pitchFamily="34" charset="0"/>
              <a:buChar char="•"/>
            </a:pPr>
            <a:r>
              <a:rPr lang="he-IL" sz="1800" dirty="0">
                <a:solidFill>
                  <a:schemeClr val="tx1"/>
                </a:solidFill>
                <a:latin typeface="David" panose="020E0502060401010101" pitchFamily="34" charset="-79"/>
                <a:cs typeface="David" panose="020E0502060401010101" pitchFamily="34" charset="-79"/>
              </a:rPr>
              <a:t>עלות ההדרכה וההטמעה היא 2,550$.</a:t>
            </a:r>
            <a:r>
              <a:rPr lang="en-US" sz="1800" dirty="0">
                <a:solidFill>
                  <a:schemeClr val="tx1"/>
                </a:solidFill>
                <a:latin typeface="David" panose="020E0502060401010101" pitchFamily="34" charset="-79"/>
                <a:cs typeface="David" panose="020E0502060401010101" pitchFamily="34" charset="-79"/>
              </a:rPr>
              <a:t/>
            </a:r>
            <a:br>
              <a:rPr lang="en-US" sz="1800" dirty="0">
                <a:solidFill>
                  <a:schemeClr val="tx1"/>
                </a:solidFill>
                <a:latin typeface="David" panose="020E0502060401010101" pitchFamily="34" charset="-79"/>
                <a:cs typeface="David" panose="020E0502060401010101" pitchFamily="34" charset="-79"/>
              </a:rPr>
            </a:br>
            <a:r>
              <a:rPr lang="en-US" sz="2400" dirty="0">
                <a:solidFill>
                  <a:schemeClr val="tx1"/>
                </a:solidFill>
                <a:latin typeface="David" panose="020E0502060401010101" pitchFamily="34" charset="-79"/>
                <a:cs typeface="David" panose="020E0502060401010101" pitchFamily="34" charset="-79"/>
              </a:rPr>
              <a:t/>
            </a:r>
            <a:br>
              <a:rPr lang="en-US" sz="2400" dirty="0">
                <a:solidFill>
                  <a:schemeClr val="tx1"/>
                </a:solidFill>
                <a:latin typeface="David" panose="020E0502060401010101" pitchFamily="34" charset="-79"/>
                <a:cs typeface="David" panose="020E0502060401010101" pitchFamily="34" charset="-79"/>
              </a:rPr>
            </a:br>
            <a:r>
              <a:rPr lang="he-IL" sz="2400" b="1" dirty="0">
                <a:solidFill>
                  <a:schemeClr val="tx1"/>
                </a:solidFill>
                <a:latin typeface="David" panose="020E0502060401010101" pitchFamily="34" charset="-79"/>
                <a:cs typeface="David" panose="020E0502060401010101" pitchFamily="34" charset="-79"/>
              </a:rPr>
              <a:t>סה"כ עלות פיתוח המערכת החדשה: 37,060$</a:t>
            </a:r>
            <a:endParaRPr lang="en-US" sz="2400" b="1" dirty="0">
              <a:solidFill>
                <a:schemeClr val="tx1"/>
              </a:solidFill>
              <a:latin typeface="David" panose="020E0502060401010101" pitchFamily="34" charset="-79"/>
              <a:cs typeface="David" panose="020E0502060401010101" pitchFamily="34" charset="-79"/>
            </a:endParaRPr>
          </a:p>
          <a:p>
            <a:pPr>
              <a:lnSpc>
                <a:spcPct val="150000"/>
              </a:lnSpc>
            </a:pPr>
            <a:endParaRPr lang="he-IL" sz="2400" dirty="0">
              <a:latin typeface="David" panose="020E0502060401010101" pitchFamily="34" charset="-79"/>
              <a:cs typeface="David" panose="020E0502060401010101" pitchFamily="34" charset="-79"/>
            </a:endParaRPr>
          </a:p>
        </p:txBody>
      </p:sp>
      <p:graphicFrame>
        <p:nvGraphicFramePr>
          <p:cNvPr id="6" name="Table 5"/>
          <p:cNvGraphicFramePr>
            <a:graphicFrameLocks noGrp="1"/>
          </p:cNvGraphicFramePr>
          <p:nvPr>
            <p:extLst>
              <p:ext uri="{D42A27DB-BD31-4B8C-83A1-F6EECF244321}">
                <p14:modId xmlns:p14="http://schemas.microsoft.com/office/powerpoint/2010/main" val="3048558422"/>
              </p:ext>
            </p:extLst>
          </p:nvPr>
        </p:nvGraphicFramePr>
        <p:xfrm>
          <a:off x="1235035" y="2085835"/>
          <a:ext cx="2895828" cy="2686329"/>
        </p:xfrm>
        <a:graphic>
          <a:graphicData uri="http://schemas.openxmlformats.org/drawingml/2006/table">
            <a:tbl>
              <a:tblPr firstRow="1" bandRow="1">
                <a:tableStyleId>{5C22544A-7EE6-4342-B048-85BDC9FD1C3A}</a:tableStyleId>
              </a:tblPr>
              <a:tblGrid>
                <a:gridCol w="1090930">
                  <a:extLst>
                    <a:ext uri="{9D8B030D-6E8A-4147-A177-3AD203B41FA5}">
                      <a16:colId xmlns:a16="http://schemas.microsoft.com/office/drawing/2014/main" val="2865258993"/>
                    </a:ext>
                  </a:extLst>
                </a:gridCol>
                <a:gridCol w="1804898">
                  <a:extLst>
                    <a:ext uri="{9D8B030D-6E8A-4147-A177-3AD203B41FA5}">
                      <a16:colId xmlns:a16="http://schemas.microsoft.com/office/drawing/2014/main" val="2742611205"/>
                    </a:ext>
                  </a:extLst>
                </a:gridCol>
              </a:tblGrid>
              <a:tr h="593741">
                <a:tc>
                  <a:txBody>
                    <a:bodyPr/>
                    <a:lstStyle/>
                    <a:p>
                      <a:pPr algn="ctr"/>
                      <a:r>
                        <a:rPr lang="he-IL" sz="1800" kern="1200" dirty="0">
                          <a:latin typeface="David" panose="020E0502060401010101" pitchFamily="34" charset="-79"/>
                          <a:cs typeface="David" panose="020E0502060401010101" pitchFamily="34" charset="-79"/>
                        </a:rPr>
                        <a:t>ימי עבודה</a:t>
                      </a:r>
                      <a:endParaRPr lang="en-US" sz="1800" kern="1200" dirty="0">
                        <a:solidFill>
                          <a:schemeClr val="bg1"/>
                        </a:solidFill>
                        <a:latin typeface="David" panose="020E0502060401010101" pitchFamily="34" charset="-79"/>
                        <a:ea typeface="+mn-ea"/>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sz="1800" kern="1200" dirty="0">
                          <a:latin typeface="David" panose="020E0502060401010101" pitchFamily="34" charset="-79"/>
                          <a:cs typeface="David" panose="020E0502060401010101" pitchFamily="34" charset="-79"/>
                        </a:rPr>
                        <a:t>שלב</a:t>
                      </a:r>
                      <a:endParaRPr lang="en-US" sz="1800" kern="1200" dirty="0">
                        <a:solidFill>
                          <a:schemeClr val="bg1"/>
                        </a:solidFill>
                        <a:latin typeface="David" panose="020E0502060401010101" pitchFamily="34" charset="-79"/>
                        <a:ea typeface="+mn-ea"/>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94187530"/>
                  </a:ext>
                </a:extLst>
              </a:tr>
              <a:tr h="364738">
                <a:tc>
                  <a:txBody>
                    <a:bodyPr/>
                    <a:lstStyle/>
                    <a:p>
                      <a:pPr algn="ctr"/>
                      <a:r>
                        <a:rPr lang="he-IL" sz="1800" kern="1200" dirty="0">
                          <a:latin typeface="David" panose="020E0502060401010101" pitchFamily="34" charset="-79"/>
                          <a:cs typeface="David" panose="020E0502060401010101" pitchFamily="34" charset="-79"/>
                        </a:rPr>
                        <a:t>58</a:t>
                      </a:r>
                      <a:endParaRPr lang="en-US" sz="1800" kern="1200" dirty="0">
                        <a:solidFill>
                          <a:schemeClr val="dk1"/>
                        </a:solidFill>
                        <a:latin typeface="David" panose="020E0502060401010101" pitchFamily="34" charset="-79"/>
                        <a:ea typeface="+mn-ea"/>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sz="1800" kern="1200" dirty="0">
                          <a:latin typeface="David" panose="020E0502060401010101" pitchFamily="34" charset="-79"/>
                          <a:cs typeface="David" panose="020E0502060401010101" pitchFamily="34" charset="-79"/>
                        </a:rPr>
                        <a:t>כתיבה (בנייה)</a:t>
                      </a:r>
                      <a:endParaRPr lang="en-US" sz="1800" kern="1200" dirty="0">
                        <a:solidFill>
                          <a:schemeClr val="dk1"/>
                        </a:solidFill>
                        <a:latin typeface="David" panose="020E0502060401010101" pitchFamily="34" charset="-79"/>
                        <a:ea typeface="+mn-ea"/>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51893256"/>
                  </a:ext>
                </a:extLst>
              </a:tr>
              <a:tr h="364738">
                <a:tc>
                  <a:txBody>
                    <a:bodyPr/>
                    <a:lstStyle/>
                    <a:p>
                      <a:pPr algn="ctr"/>
                      <a:r>
                        <a:rPr lang="he-IL" sz="1800" kern="1200" dirty="0">
                          <a:latin typeface="David" panose="020E0502060401010101" pitchFamily="34" charset="-79"/>
                          <a:cs typeface="David" panose="020E0502060401010101" pitchFamily="34" charset="-79"/>
                        </a:rPr>
                        <a:t>17.4</a:t>
                      </a:r>
                      <a:endParaRPr lang="en-US" sz="1800" kern="1200" dirty="0">
                        <a:solidFill>
                          <a:schemeClr val="dk1"/>
                        </a:solidFill>
                        <a:latin typeface="David" panose="020E0502060401010101" pitchFamily="34" charset="-79"/>
                        <a:ea typeface="+mn-ea"/>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sz="1800" kern="1200" dirty="0">
                          <a:latin typeface="David" panose="020E0502060401010101" pitchFamily="34" charset="-79"/>
                          <a:cs typeface="David" panose="020E0502060401010101" pitchFamily="34" charset="-79"/>
                        </a:rPr>
                        <a:t>אפיון</a:t>
                      </a:r>
                      <a:endParaRPr lang="en-US" sz="1800" kern="1200" dirty="0">
                        <a:solidFill>
                          <a:schemeClr val="dk1"/>
                        </a:solidFill>
                        <a:latin typeface="David" panose="020E0502060401010101" pitchFamily="34" charset="-79"/>
                        <a:ea typeface="+mn-ea"/>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36729720"/>
                  </a:ext>
                </a:extLst>
              </a:tr>
              <a:tr h="364738">
                <a:tc>
                  <a:txBody>
                    <a:bodyPr/>
                    <a:lstStyle/>
                    <a:p>
                      <a:pPr algn="ctr"/>
                      <a:r>
                        <a:rPr lang="he-IL" sz="1800" kern="1200" dirty="0">
                          <a:latin typeface="David" panose="020E0502060401010101" pitchFamily="34" charset="-79"/>
                          <a:cs typeface="David" panose="020E0502060401010101" pitchFamily="34" charset="-79"/>
                        </a:rPr>
                        <a:t>5.8</a:t>
                      </a:r>
                      <a:endParaRPr lang="en-US" sz="1800" kern="1200" dirty="0">
                        <a:solidFill>
                          <a:schemeClr val="dk1"/>
                        </a:solidFill>
                        <a:latin typeface="David" panose="020E0502060401010101" pitchFamily="34" charset="-79"/>
                        <a:ea typeface="+mn-ea"/>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sz="1800" kern="1200" dirty="0">
                          <a:latin typeface="David" panose="020E0502060401010101" pitchFamily="34" charset="-79"/>
                          <a:cs typeface="David" panose="020E0502060401010101" pitchFamily="34" charset="-79"/>
                        </a:rPr>
                        <a:t>מבדקים</a:t>
                      </a:r>
                      <a:endParaRPr lang="en-US" sz="1800" kern="1200" dirty="0">
                        <a:solidFill>
                          <a:schemeClr val="dk1"/>
                        </a:solidFill>
                        <a:latin typeface="David" panose="020E0502060401010101" pitchFamily="34" charset="-79"/>
                        <a:ea typeface="+mn-ea"/>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63665839"/>
                  </a:ext>
                </a:extLst>
              </a:tr>
              <a:tr h="364738">
                <a:tc>
                  <a:txBody>
                    <a:bodyPr/>
                    <a:lstStyle/>
                    <a:p>
                      <a:pPr algn="ctr"/>
                      <a:r>
                        <a:rPr lang="he-IL" sz="1800" kern="1200" dirty="0">
                          <a:latin typeface="David" panose="020E0502060401010101" pitchFamily="34" charset="-79"/>
                          <a:cs typeface="David" panose="020E0502060401010101" pitchFamily="34" charset="-79"/>
                        </a:rPr>
                        <a:t>6</a:t>
                      </a:r>
                      <a:endParaRPr lang="en-US" sz="1800" kern="1200" dirty="0">
                        <a:solidFill>
                          <a:schemeClr val="dk1"/>
                        </a:solidFill>
                        <a:latin typeface="David" panose="020E0502060401010101" pitchFamily="34" charset="-79"/>
                        <a:ea typeface="+mn-ea"/>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sz="1800" kern="1200" dirty="0">
                          <a:latin typeface="David" panose="020E0502060401010101" pitchFamily="34" charset="-79"/>
                          <a:cs typeface="David" panose="020E0502060401010101" pitchFamily="34" charset="-79"/>
                        </a:rPr>
                        <a:t>הדרכה והטמעה</a:t>
                      </a:r>
                      <a:endParaRPr lang="en-US" sz="1800" kern="1200" dirty="0">
                        <a:solidFill>
                          <a:schemeClr val="dk1"/>
                        </a:solidFill>
                        <a:latin typeface="David" panose="020E0502060401010101" pitchFamily="34" charset="-79"/>
                        <a:ea typeface="+mn-ea"/>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32641122"/>
                  </a:ext>
                </a:extLst>
              </a:tr>
              <a:tr h="629548">
                <a:tc>
                  <a:txBody>
                    <a:bodyPr/>
                    <a:lstStyle/>
                    <a:p>
                      <a:pPr algn="ctr"/>
                      <a:r>
                        <a:rPr lang="he-IL" sz="1800" b="1" kern="1200" dirty="0">
                          <a:latin typeface="David" panose="020E0502060401010101" pitchFamily="34" charset="-79"/>
                          <a:cs typeface="David" panose="020E0502060401010101" pitchFamily="34" charset="-79"/>
                        </a:rPr>
                        <a:t>87.2</a:t>
                      </a:r>
                      <a:endParaRPr lang="en-US" sz="1800" b="1" kern="1200" dirty="0">
                        <a:solidFill>
                          <a:schemeClr val="dk1"/>
                        </a:solidFill>
                        <a:latin typeface="David" panose="020E0502060401010101" pitchFamily="34" charset="-79"/>
                        <a:ea typeface="+mn-ea"/>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sz="1800" b="1" kern="1200" dirty="0">
                          <a:latin typeface="David" panose="020E0502060401010101" pitchFamily="34" charset="-79"/>
                          <a:cs typeface="David" panose="020E0502060401010101" pitchFamily="34" charset="-79"/>
                        </a:rPr>
                        <a:t>סה"כ ימי עבודה:</a:t>
                      </a:r>
                      <a:endParaRPr lang="en-US" sz="1800" b="1" kern="1200" dirty="0">
                        <a:solidFill>
                          <a:schemeClr val="dk1"/>
                        </a:solidFill>
                        <a:latin typeface="David" panose="020E0502060401010101" pitchFamily="34" charset="-79"/>
                        <a:ea typeface="+mn-ea"/>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48458983"/>
                  </a:ext>
                </a:extLst>
              </a:tr>
            </a:tbl>
          </a:graphicData>
        </a:graphic>
      </p:graphicFrame>
      <p:sp>
        <p:nvSpPr>
          <p:cNvPr id="7" name="Footer Placeholder 4"/>
          <p:cNvSpPr>
            <a:spLocks noGrp="1"/>
          </p:cNvSpPr>
          <p:nvPr>
            <p:ph type="ftr" sz="quarter" idx="11"/>
          </p:nvPr>
        </p:nvSpPr>
        <p:spPr>
          <a:xfrm>
            <a:off x="3686185" y="6459785"/>
            <a:ext cx="4822804" cy="365125"/>
          </a:xfrm>
        </p:spPr>
        <p:txBody>
          <a:bodyPr/>
          <a:lstStyle/>
          <a:p>
            <a:pPr>
              <a:spcAft>
                <a:spcPts val="600"/>
              </a:spcAft>
            </a:pPr>
            <a:r>
              <a:rPr lang="he-IL" dirty="0">
                <a:latin typeface="David" panose="020E0502060401010101" pitchFamily="34" charset="-79"/>
                <a:cs typeface="David" panose="020E0502060401010101" pitchFamily="34" charset="-79"/>
              </a:rPr>
              <a:t>מורן שמש, ערן ווידר , דודו אברהם, רפאל אדם</a:t>
            </a:r>
            <a:endParaRPr lang="en-US" dirty="0">
              <a:latin typeface="David" panose="020E0502060401010101" pitchFamily="34" charset="-79"/>
              <a:cs typeface="David" panose="020E0502060401010101" pitchFamily="34" charset="-79"/>
            </a:endParaRPr>
          </a:p>
        </p:txBody>
      </p:sp>
      <p:sp>
        <p:nvSpPr>
          <p:cNvPr id="8" name="מציין מיקום של מספר שקופית 6"/>
          <p:cNvSpPr>
            <a:spLocks noGrp="1"/>
          </p:cNvSpPr>
          <p:nvPr>
            <p:ph type="sldNum" sz="quarter" idx="12"/>
          </p:nvPr>
        </p:nvSpPr>
        <p:spPr>
          <a:xfrm>
            <a:off x="9900458" y="6459785"/>
            <a:ext cx="1312025" cy="365125"/>
          </a:xfrm>
        </p:spPr>
        <p:txBody>
          <a:bodyPr/>
          <a:lstStyle/>
          <a:p>
            <a:r>
              <a:rPr lang="he-IL" dirty="0" smtClean="0">
                <a:latin typeface="David" panose="020E0502060401010101" pitchFamily="34" charset="-79"/>
                <a:cs typeface="David" panose="020E0502060401010101" pitchFamily="34" charset="-79"/>
              </a:rPr>
              <a:t>14</a:t>
            </a:r>
            <a:endParaRPr lang="en-US" dirty="0">
              <a:latin typeface="David" panose="020E0502060401010101" pitchFamily="34" charset="-79"/>
              <a:cs typeface="David" panose="020E0502060401010101" pitchFamily="34" charset="-79"/>
            </a:endParaRPr>
          </a:p>
        </p:txBody>
      </p:sp>
    </p:spTree>
    <p:extLst>
      <p:ext uri="{BB962C8B-B14F-4D97-AF65-F5344CB8AC3E}">
        <p14:creationId xmlns:p14="http://schemas.microsoft.com/office/powerpoint/2010/main" val="86661493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r>
              <a:rPr lang="he-IL" b="1" dirty="0" smtClean="0">
                <a:solidFill>
                  <a:schemeClr val="tx2">
                    <a:lumMod val="50000"/>
                  </a:schemeClr>
                </a:solidFill>
                <a:latin typeface="David" panose="020E0502060401010101" pitchFamily="34" charset="-79"/>
                <a:cs typeface="David" panose="020E0502060401010101" pitchFamily="34" charset="-79"/>
              </a:rPr>
              <a:t>הכנסות המערכת ו- </a:t>
            </a:r>
            <a:r>
              <a:rPr lang="en-US" b="1" dirty="0" smtClean="0">
                <a:solidFill>
                  <a:schemeClr val="tx2">
                    <a:lumMod val="50000"/>
                  </a:schemeClr>
                </a:solidFill>
                <a:latin typeface="David" panose="020E0502060401010101" pitchFamily="34" charset="-79"/>
                <a:cs typeface="David" panose="020E0502060401010101" pitchFamily="34" charset="-79"/>
              </a:rPr>
              <a:t>ROI</a:t>
            </a:r>
            <a:endParaRPr lang="he-IL" b="1" dirty="0">
              <a:solidFill>
                <a:schemeClr val="tx2">
                  <a:lumMod val="50000"/>
                </a:schemeClr>
              </a:solidFill>
              <a:latin typeface="David" panose="020E0502060401010101" pitchFamily="34" charset="-79"/>
              <a:cs typeface="David" panose="020E0502060401010101" pitchFamily="34" charset="-79"/>
            </a:endParaRPr>
          </a:p>
        </p:txBody>
      </p:sp>
      <p:sp>
        <p:nvSpPr>
          <p:cNvPr id="5" name="Content Placeholder 4"/>
          <p:cNvSpPr>
            <a:spLocks noGrp="1"/>
          </p:cNvSpPr>
          <p:nvPr>
            <p:ph idx="1"/>
          </p:nvPr>
        </p:nvSpPr>
        <p:spPr/>
        <p:txBody>
          <a:bodyPr>
            <a:normAutofit fontScale="92500" lnSpcReduction="20000"/>
          </a:bodyPr>
          <a:lstStyle/>
          <a:p>
            <a:pPr marL="0" indent="0">
              <a:lnSpc>
                <a:spcPct val="150000"/>
              </a:lnSpc>
              <a:buNone/>
            </a:pPr>
            <a:r>
              <a:rPr lang="en-US" sz="1800" dirty="0">
                <a:solidFill>
                  <a:schemeClr val="tx1"/>
                </a:solidFill>
                <a:latin typeface="David" panose="020E0502060401010101" pitchFamily="34" charset="-79"/>
                <a:cs typeface="David" panose="020E0502060401010101" pitchFamily="34" charset="-79"/>
              </a:rPr>
              <a:t/>
            </a:r>
            <a:br>
              <a:rPr lang="en-US" sz="1800" dirty="0">
                <a:solidFill>
                  <a:schemeClr val="tx1"/>
                </a:solidFill>
                <a:latin typeface="David" panose="020E0502060401010101" pitchFamily="34" charset="-79"/>
                <a:cs typeface="David" panose="020E0502060401010101" pitchFamily="34" charset="-79"/>
              </a:rPr>
            </a:br>
            <a:endParaRPr lang="he-IL" sz="1800" dirty="0" smtClean="0">
              <a:solidFill>
                <a:schemeClr val="tx1"/>
              </a:solidFill>
              <a:latin typeface="David" panose="020E0502060401010101" pitchFamily="34" charset="-79"/>
              <a:cs typeface="David" panose="020E0502060401010101" pitchFamily="34" charset="-79"/>
            </a:endParaRPr>
          </a:p>
          <a:p>
            <a:pPr marL="0" indent="0">
              <a:lnSpc>
                <a:spcPct val="150000"/>
              </a:lnSpc>
              <a:buNone/>
            </a:pPr>
            <a:endParaRPr lang="en-US" sz="1800" dirty="0" smtClean="0">
              <a:solidFill>
                <a:schemeClr val="tx1"/>
              </a:solidFill>
              <a:latin typeface="David" panose="020E0502060401010101" pitchFamily="34" charset="-79"/>
              <a:cs typeface="David" panose="020E0502060401010101" pitchFamily="34" charset="-79"/>
            </a:endParaRPr>
          </a:p>
          <a:p>
            <a:pPr marL="0" indent="0">
              <a:lnSpc>
                <a:spcPct val="150000"/>
              </a:lnSpc>
              <a:buNone/>
            </a:pPr>
            <a:endParaRPr lang="en-US" sz="1800" dirty="0">
              <a:solidFill>
                <a:schemeClr val="tx1"/>
              </a:solidFill>
              <a:latin typeface="David" panose="020E0502060401010101" pitchFamily="34" charset="-79"/>
              <a:cs typeface="David" panose="020E0502060401010101" pitchFamily="34" charset="-79"/>
            </a:endParaRPr>
          </a:p>
          <a:p>
            <a:pPr marL="0" indent="0">
              <a:lnSpc>
                <a:spcPct val="150000"/>
              </a:lnSpc>
              <a:buNone/>
            </a:pPr>
            <a:endParaRPr lang="he-IL" sz="1800" dirty="0" smtClean="0">
              <a:solidFill>
                <a:schemeClr val="tx1"/>
              </a:solidFill>
              <a:latin typeface="David" panose="020E0502060401010101" pitchFamily="34" charset="-79"/>
              <a:cs typeface="David" panose="020E0502060401010101" pitchFamily="34" charset="-79"/>
            </a:endParaRPr>
          </a:p>
          <a:p>
            <a:pPr marL="0" indent="0">
              <a:lnSpc>
                <a:spcPct val="150000"/>
              </a:lnSpc>
              <a:buNone/>
            </a:pPr>
            <a:endParaRPr lang="en-US" sz="1800" dirty="0" smtClean="0">
              <a:solidFill>
                <a:schemeClr val="tx1"/>
              </a:solidFill>
              <a:latin typeface="David" panose="020E0502060401010101" pitchFamily="34" charset="-79"/>
              <a:cs typeface="David" panose="020E0502060401010101" pitchFamily="34" charset="-79"/>
            </a:endParaRPr>
          </a:p>
          <a:p>
            <a:pPr marL="0" indent="0">
              <a:lnSpc>
                <a:spcPct val="150000"/>
              </a:lnSpc>
              <a:buNone/>
            </a:pPr>
            <a:r>
              <a:rPr lang="en-US" sz="1900" b="1" dirty="0">
                <a:latin typeface="David" panose="020E0502060401010101" pitchFamily="34" charset="-79"/>
                <a:cs typeface="David" panose="020E0502060401010101" pitchFamily="34" charset="-79"/>
              </a:rPr>
              <a:t>ROI</a:t>
            </a:r>
            <a:r>
              <a:rPr lang="he-IL" sz="1900" b="1" dirty="0">
                <a:latin typeface="David" panose="020E0502060401010101" pitchFamily="34" charset="-79"/>
                <a:cs typeface="David" panose="020E0502060401010101" pitchFamily="34" charset="-79"/>
              </a:rPr>
              <a:t> = (הכנסות-הוצאות)/הוצאות = (60,000 – 37,060)/37,060 = 0.62 </a:t>
            </a:r>
            <a:r>
              <a:rPr lang="he-IL" dirty="0"/>
              <a:t>  </a:t>
            </a:r>
            <a:endParaRPr lang="en-US" dirty="0"/>
          </a:p>
          <a:p>
            <a:pPr marL="0" indent="0">
              <a:lnSpc>
                <a:spcPct val="150000"/>
              </a:lnSpc>
              <a:buNone/>
            </a:pPr>
            <a:r>
              <a:rPr lang="en-US" sz="2400" dirty="0" smtClean="0">
                <a:solidFill>
                  <a:schemeClr val="tx1"/>
                </a:solidFill>
                <a:latin typeface="David" panose="020E0502060401010101" pitchFamily="34" charset="-79"/>
                <a:cs typeface="David" panose="020E0502060401010101" pitchFamily="34" charset="-79"/>
              </a:rPr>
              <a:t> </a:t>
            </a:r>
            <a:endParaRPr lang="he-IL" sz="2400" dirty="0">
              <a:latin typeface="David" panose="020E0502060401010101" pitchFamily="34" charset="-79"/>
              <a:cs typeface="David" panose="020E0502060401010101" pitchFamily="34" charset="-79"/>
            </a:endParaRPr>
          </a:p>
        </p:txBody>
      </p:sp>
      <p:graphicFrame>
        <p:nvGraphicFramePr>
          <p:cNvPr id="6" name="Table 5"/>
          <p:cNvGraphicFramePr>
            <a:graphicFrameLocks noGrp="1"/>
          </p:cNvGraphicFramePr>
          <p:nvPr>
            <p:extLst>
              <p:ext uri="{D42A27DB-BD31-4B8C-83A1-F6EECF244321}">
                <p14:modId xmlns:p14="http://schemas.microsoft.com/office/powerpoint/2010/main" val="2953765797"/>
              </p:ext>
            </p:extLst>
          </p:nvPr>
        </p:nvGraphicFramePr>
        <p:xfrm>
          <a:off x="8110848" y="2168963"/>
          <a:ext cx="2895828" cy="2366908"/>
        </p:xfrm>
        <a:graphic>
          <a:graphicData uri="http://schemas.openxmlformats.org/drawingml/2006/table">
            <a:tbl>
              <a:tblPr firstRow="1" bandRow="1">
                <a:tableStyleId>{5C22544A-7EE6-4342-B048-85BDC9FD1C3A}</a:tableStyleId>
              </a:tblPr>
              <a:tblGrid>
                <a:gridCol w="1090930">
                  <a:extLst>
                    <a:ext uri="{9D8B030D-6E8A-4147-A177-3AD203B41FA5}">
                      <a16:colId xmlns:a16="http://schemas.microsoft.com/office/drawing/2014/main" val="2865258993"/>
                    </a:ext>
                  </a:extLst>
                </a:gridCol>
                <a:gridCol w="1804898">
                  <a:extLst>
                    <a:ext uri="{9D8B030D-6E8A-4147-A177-3AD203B41FA5}">
                      <a16:colId xmlns:a16="http://schemas.microsoft.com/office/drawing/2014/main" val="2742611205"/>
                    </a:ext>
                  </a:extLst>
                </a:gridCol>
              </a:tblGrid>
              <a:tr h="593741">
                <a:tc>
                  <a:txBody>
                    <a:bodyPr/>
                    <a:lstStyle/>
                    <a:p>
                      <a:pPr algn="ctr"/>
                      <a:r>
                        <a:rPr lang="he-IL" sz="1800" kern="1200" dirty="0" smtClean="0">
                          <a:latin typeface="David" panose="020E0502060401010101" pitchFamily="34" charset="-79"/>
                          <a:cs typeface="David" panose="020E0502060401010101" pitchFamily="34" charset="-79"/>
                        </a:rPr>
                        <a:t>הכנסות צפויות ($)</a:t>
                      </a:r>
                      <a:endParaRPr lang="en-US" sz="1800" kern="1200" dirty="0">
                        <a:solidFill>
                          <a:schemeClr val="bg1"/>
                        </a:solidFill>
                        <a:latin typeface="David" panose="020E0502060401010101" pitchFamily="34" charset="-79"/>
                        <a:ea typeface="+mn-ea"/>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sz="1800" kern="1200" dirty="0" smtClean="0">
                          <a:latin typeface="David" panose="020E0502060401010101" pitchFamily="34" charset="-79"/>
                          <a:cs typeface="David" panose="020E0502060401010101" pitchFamily="34" charset="-79"/>
                        </a:rPr>
                        <a:t>גורם</a:t>
                      </a:r>
                      <a:endParaRPr lang="en-US" sz="1800" kern="1200" dirty="0">
                        <a:solidFill>
                          <a:schemeClr val="bg1"/>
                        </a:solidFill>
                        <a:latin typeface="David" panose="020E0502060401010101" pitchFamily="34" charset="-79"/>
                        <a:ea typeface="+mn-ea"/>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94187530"/>
                  </a:ext>
                </a:extLst>
              </a:tr>
              <a:tr h="364738">
                <a:tc>
                  <a:txBody>
                    <a:bodyPr/>
                    <a:lstStyle/>
                    <a:p>
                      <a:pPr algn="ctr"/>
                      <a:r>
                        <a:rPr lang="he-IL" sz="1800" kern="1200" dirty="0" smtClean="0">
                          <a:latin typeface="David" panose="020E0502060401010101" pitchFamily="34" charset="-79"/>
                          <a:cs typeface="David" panose="020E0502060401010101" pitchFamily="34" charset="-79"/>
                        </a:rPr>
                        <a:t>35,000</a:t>
                      </a:r>
                      <a:endParaRPr lang="en-US" sz="1800" kern="1200" dirty="0">
                        <a:solidFill>
                          <a:schemeClr val="dk1"/>
                        </a:solidFill>
                        <a:latin typeface="David" panose="020E0502060401010101" pitchFamily="34" charset="-79"/>
                        <a:ea typeface="+mn-ea"/>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sz="1800" kern="1200" dirty="0" smtClean="0">
                          <a:latin typeface="David" panose="020E0502060401010101" pitchFamily="34" charset="-79"/>
                          <a:cs typeface="David" panose="020E0502060401010101" pitchFamily="34" charset="-79"/>
                        </a:rPr>
                        <a:t>פרסום</a:t>
                      </a:r>
                      <a:endParaRPr lang="en-US" sz="1800" kern="1200" dirty="0">
                        <a:solidFill>
                          <a:schemeClr val="dk1"/>
                        </a:solidFill>
                        <a:latin typeface="David" panose="020E0502060401010101" pitchFamily="34" charset="-79"/>
                        <a:ea typeface="+mn-ea"/>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51893256"/>
                  </a:ext>
                </a:extLst>
              </a:tr>
              <a:tr h="364738">
                <a:tc>
                  <a:txBody>
                    <a:bodyPr/>
                    <a:lstStyle/>
                    <a:p>
                      <a:pPr algn="ctr"/>
                      <a:r>
                        <a:rPr lang="he-IL" sz="1800" kern="1200" dirty="0" smtClean="0">
                          <a:latin typeface="David" panose="020E0502060401010101" pitchFamily="34" charset="-79"/>
                          <a:cs typeface="David" panose="020E0502060401010101" pitchFamily="34" charset="-79"/>
                        </a:rPr>
                        <a:t>15,000</a:t>
                      </a:r>
                      <a:endParaRPr lang="en-US" sz="1800" kern="1200" dirty="0">
                        <a:solidFill>
                          <a:schemeClr val="dk1"/>
                        </a:solidFill>
                        <a:latin typeface="David" panose="020E0502060401010101" pitchFamily="34" charset="-79"/>
                        <a:ea typeface="+mn-ea"/>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sz="1800" kern="1200" dirty="0" smtClean="0">
                          <a:latin typeface="David" panose="020E0502060401010101" pitchFamily="34" charset="-79"/>
                          <a:cs typeface="David" panose="020E0502060401010101" pitchFamily="34" charset="-79"/>
                        </a:rPr>
                        <a:t>דמי מנוי שנתיים</a:t>
                      </a:r>
                      <a:endParaRPr lang="en-US" sz="1800" kern="1200" dirty="0">
                        <a:solidFill>
                          <a:schemeClr val="dk1"/>
                        </a:solidFill>
                        <a:latin typeface="David" panose="020E0502060401010101" pitchFamily="34" charset="-79"/>
                        <a:ea typeface="+mn-ea"/>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36729720"/>
                  </a:ext>
                </a:extLst>
              </a:tr>
              <a:tr h="364738">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he-IL" sz="1800" kern="1200" dirty="0" smtClean="0">
                          <a:latin typeface="David" panose="020E0502060401010101" pitchFamily="34" charset="-79"/>
                          <a:cs typeface="David" panose="020E0502060401010101" pitchFamily="34" charset="-79"/>
                        </a:rPr>
                        <a:t>10,000</a:t>
                      </a:r>
                      <a:endParaRPr lang="en-US" sz="1800" kern="1200" dirty="0" smtClean="0">
                        <a:solidFill>
                          <a:schemeClr val="dk1"/>
                        </a:solidFill>
                        <a:latin typeface="David" panose="020E0502060401010101" pitchFamily="34" charset="-79"/>
                        <a:ea typeface="+mn-ea"/>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sz="1800" kern="1200" dirty="0" smtClean="0">
                          <a:latin typeface="David" panose="020E0502060401010101" pitchFamily="34" charset="-79"/>
                          <a:cs typeface="David" panose="020E0502060401010101" pitchFamily="34" charset="-79"/>
                        </a:rPr>
                        <a:t>רווחים מעסקאות</a:t>
                      </a:r>
                      <a:endParaRPr lang="en-US" sz="1800" kern="1200" dirty="0">
                        <a:solidFill>
                          <a:schemeClr val="dk1"/>
                        </a:solidFill>
                        <a:latin typeface="David" panose="020E0502060401010101" pitchFamily="34" charset="-79"/>
                        <a:ea typeface="+mn-ea"/>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63665839"/>
                  </a:ext>
                </a:extLst>
              </a:tr>
              <a:tr h="629548">
                <a:tc>
                  <a:txBody>
                    <a:bodyPr/>
                    <a:lstStyle/>
                    <a:p>
                      <a:pPr algn="ctr"/>
                      <a:r>
                        <a:rPr lang="he-IL" sz="1800" b="1" kern="1200" dirty="0" smtClean="0">
                          <a:latin typeface="David" panose="020E0502060401010101" pitchFamily="34" charset="-79"/>
                          <a:cs typeface="David" panose="020E0502060401010101" pitchFamily="34" charset="-79"/>
                        </a:rPr>
                        <a:t>60,000</a:t>
                      </a:r>
                      <a:endParaRPr lang="en-US" sz="1800" b="1" kern="1200" dirty="0">
                        <a:solidFill>
                          <a:schemeClr val="dk1"/>
                        </a:solidFill>
                        <a:latin typeface="David" panose="020E0502060401010101" pitchFamily="34" charset="-79"/>
                        <a:ea typeface="+mn-ea"/>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sz="1800" b="1" kern="1200" dirty="0" smtClean="0">
                          <a:latin typeface="David" panose="020E0502060401010101" pitchFamily="34" charset="-79"/>
                          <a:cs typeface="David" panose="020E0502060401010101" pitchFamily="34" charset="-79"/>
                        </a:rPr>
                        <a:t>סה"כ</a:t>
                      </a:r>
                      <a:endParaRPr lang="en-US" sz="1800" b="1" kern="1200" dirty="0">
                        <a:solidFill>
                          <a:schemeClr val="dk1"/>
                        </a:solidFill>
                        <a:latin typeface="David" panose="020E0502060401010101" pitchFamily="34" charset="-79"/>
                        <a:ea typeface="+mn-ea"/>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48458983"/>
                  </a:ext>
                </a:extLst>
              </a:tr>
            </a:tbl>
          </a:graphicData>
        </a:graphic>
      </p:graphicFrame>
      <p:sp>
        <p:nvSpPr>
          <p:cNvPr id="7" name="Footer Placeholder 4"/>
          <p:cNvSpPr>
            <a:spLocks noGrp="1"/>
          </p:cNvSpPr>
          <p:nvPr>
            <p:ph type="ftr" sz="quarter" idx="11"/>
          </p:nvPr>
        </p:nvSpPr>
        <p:spPr>
          <a:xfrm>
            <a:off x="3686185" y="6459785"/>
            <a:ext cx="4822804" cy="365125"/>
          </a:xfrm>
        </p:spPr>
        <p:txBody>
          <a:bodyPr/>
          <a:lstStyle/>
          <a:p>
            <a:pPr>
              <a:spcAft>
                <a:spcPts val="600"/>
              </a:spcAft>
            </a:pPr>
            <a:r>
              <a:rPr lang="he-IL" dirty="0">
                <a:latin typeface="David" panose="020E0502060401010101" pitchFamily="34" charset="-79"/>
                <a:cs typeface="David" panose="020E0502060401010101" pitchFamily="34" charset="-79"/>
              </a:rPr>
              <a:t>מורן שמש, ערן ווידר , דודו אברהם, רפאל אדם</a:t>
            </a:r>
            <a:endParaRPr lang="en-US" dirty="0">
              <a:latin typeface="David" panose="020E0502060401010101" pitchFamily="34" charset="-79"/>
              <a:cs typeface="David" panose="020E0502060401010101" pitchFamily="34" charset="-79"/>
            </a:endParaRPr>
          </a:p>
        </p:txBody>
      </p:sp>
      <p:sp>
        <p:nvSpPr>
          <p:cNvPr id="9" name="מציין מיקום של מספר שקופית 6"/>
          <p:cNvSpPr>
            <a:spLocks noGrp="1"/>
          </p:cNvSpPr>
          <p:nvPr>
            <p:ph type="sldNum" sz="quarter" idx="12"/>
          </p:nvPr>
        </p:nvSpPr>
        <p:spPr>
          <a:xfrm>
            <a:off x="9900458" y="6459785"/>
            <a:ext cx="1312025" cy="365125"/>
          </a:xfrm>
        </p:spPr>
        <p:txBody>
          <a:bodyPr/>
          <a:lstStyle/>
          <a:p>
            <a:r>
              <a:rPr lang="he-IL" dirty="0" smtClean="0">
                <a:latin typeface="David" panose="020E0502060401010101" pitchFamily="34" charset="-79"/>
                <a:cs typeface="David" panose="020E0502060401010101" pitchFamily="34" charset="-79"/>
              </a:rPr>
              <a:t>15</a:t>
            </a:r>
            <a:endParaRPr lang="en-US" dirty="0">
              <a:latin typeface="David" panose="020E0502060401010101" pitchFamily="34" charset="-79"/>
              <a:cs typeface="David" panose="020E0502060401010101" pitchFamily="34" charset="-79"/>
            </a:endParaRPr>
          </a:p>
        </p:txBody>
      </p:sp>
    </p:spTree>
    <p:extLst>
      <p:ext uri="{BB962C8B-B14F-4D97-AF65-F5344CB8AC3E}">
        <p14:creationId xmlns:p14="http://schemas.microsoft.com/office/powerpoint/2010/main" val="415796766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he-IL" dirty="0" smtClean="0"/>
              <a:t>סרטון הדרכה</a:t>
            </a:r>
            <a:endParaRPr lang="en-US" dirty="0"/>
          </a:p>
        </p:txBody>
      </p:sp>
      <p:sp>
        <p:nvSpPr>
          <p:cNvPr id="6" name="Slide Number Placeholder 5"/>
          <p:cNvSpPr>
            <a:spLocks noGrp="1"/>
          </p:cNvSpPr>
          <p:nvPr>
            <p:ph type="sldNum" sz="quarter" idx="12"/>
          </p:nvPr>
        </p:nvSpPr>
        <p:spPr/>
        <p:txBody>
          <a:bodyPr/>
          <a:lstStyle/>
          <a:p>
            <a:fld id="{E0CC35EF-C570-4ACB-AA80-617C749F8D2A}" type="slidenum">
              <a:rPr lang="en-US" smtClean="0"/>
              <a:t>17</a:t>
            </a:fld>
            <a:endParaRPr lang="en-US"/>
          </a:p>
        </p:txBody>
      </p:sp>
      <p:sp>
        <p:nvSpPr>
          <p:cNvPr id="7" name="Action Button: Movie 6">
            <a:hlinkClick r:id="" action="ppaction://noaction" highlightClick="1"/>
          </p:cNvPr>
          <p:cNvSpPr/>
          <p:nvPr/>
        </p:nvSpPr>
        <p:spPr>
          <a:xfrm>
            <a:off x="5771408" y="3348842"/>
            <a:ext cx="1496291" cy="1104405"/>
          </a:xfrm>
          <a:prstGeom prst="actionButtonMovi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5017643" y="2579401"/>
            <a:ext cx="3491346" cy="769441"/>
          </a:xfrm>
          <a:prstGeom prst="rect">
            <a:avLst/>
          </a:prstGeom>
          <a:noFill/>
        </p:spPr>
        <p:txBody>
          <a:bodyPr wrap="square" rtlCol="0">
            <a:spAutoFit/>
          </a:bodyPr>
          <a:lstStyle/>
          <a:p>
            <a:r>
              <a:rPr lang="he-IL" sz="4400" dirty="0" smtClean="0">
                <a:solidFill>
                  <a:srgbClr val="FF0000"/>
                </a:solidFill>
              </a:rPr>
              <a:t>חסר סרטון</a:t>
            </a:r>
            <a:endParaRPr lang="en-US" sz="4400" dirty="0">
              <a:solidFill>
                <a:srgbClr val="FF0000"/>
              </a:solidFill>
            </a:endParaRPr>
          </a:p>
        </p:txBody>
      </p:sp>
      <p:sp>
        <p:nvSpPr>
          <p:cNvPr id="9" name="Footer Placeholder 4"/>
          <p:cNvSpPr>
            <a:spLocks noGrp="1"/>
          </p:cNvSpPr>
          <p:nvPr>
            <p:ph type="ftr" sz="quarter" idx="11"/>
          </p:nvPr>
        </p:nvSpPr>
        <p:spPr>
          <a:xfrm>
            <a:off x="3686185" y="6459785"/>
            <a:ext cx="4822804" cy="365125"/>
          </a:xfrm>
        </p:spPr>
        <p:txBody>
          <a:bodyPr/>
          <a:lstStyle/>
          <a:p>
            <a:pPr>
              <a:spcAft>
                <a:spcPts val="600"/>
              </a:spcAft>
            </a:pPr>
            <a:r>
              <a:rPr lang="he-IL" dirty="0">
                <a:latin typeface="David" panose="020E0502060401010101" pitchFamily="34" charset="-79"/>
                <a:cs typeface="David" panose="020E0502060401010101" pitchFamily="34" charset="-79"/>
              </a:rPr>
              <a:t>מורן שמש, ערן ווידר , דודו אברהם, רפאל אדם</a:t>
            </a:r>
            <a:endParaRPr lang="en-US" dirty="0">
              <a:latin typeface="David" panose="020E0502060401010101" pitchFamily="34" charset="-79"/>
              <a:cs typeface="David" panose="020E0502060401010101" pitchFamily="34" charset="-79"/>
            </a:endParaRPr>
          </a:p>
        </p:txBody>
      </p:sp>
    </p:spTree>
    <p:extLst>
      <p:ext uri="{BB962C8B-B14F-4D97-AF65-F5344CB8AC3E}">
        <p14:creationId xmlns:p14="http://schemas.microsoft.com/office/powerpoint/2010/main" val="176019782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E0CC35EF-C570-4ACB-AA80-617C749F8D2A}" type="slidenum">
              <a:rPr lang="en-US" smtClean="0"/>
              <a:t>18</a:t>
            </a:fld>
            <a:endParaRPr lang="en-US" dirty="0"/>
          </a:p>
        </p:txBody>
      </p:sp>
      <p:pic>
        <p:nvPicPr>
          <p:cNvPr id="3" name="Picture 2"/>
          <p:cNvPicPr>
            <a:picLocks noChangeAspect="1"/>
          </p:cNvPicPr>
          <p:nvPr/>
        </p:nvPicPr>
        <p:blipFill rotWithShape="1">
          <a:blip r:embed="rId2"/>
          <a:srcRect l="-125" t="14565" b="10532"/>
          <a:stretch/>
        </p:blipFill>
        <p:spPr>
          <a:xfrm>
            <a:off x="776294" y="427512"/>
            <a:ext cx="10700372" cy="5617028"/>
          </a:xfrm>
          <a:prstGeom prst="rect">
            <a:avLst/>
          </a:prstGeom>
        </p:spPr>
      </p:pic>
      <p:sp>
        <p:nvSpPr>
          <p:cNvPr id="7" name="Footer Placeholder 4"/>
          <p:cNvSpPr>
            <a:spLocks noGrp="1"/>
          </p:cNvSpPr>
          <p:nvPr>
            <p:ph type="ftr" sz="quarter" idx="11"/>
          </p:nvPr>
        </p:nvSpPr>
        <p:spPr>
          <a:xfrm>
            <a:off x="3686185" y="6459785"/>
            <a:ext cx="4822804" cy="365125"/>
          </a:xfrm>
        </p:spPr>
        <p:txBody>
          <a:bodyPr/>
          <a:lstStyle/>
          <a:p>
            <a:pPr>
              <a:spcAft>
                <a:spcPts val="600"/>
              </a:spcAft>
            </a:pPr>
            <a:r>
              <a:rPr lang="he-IL" dirty="0">
                <a:latin typeface="David" panose="020E0502060401010101" pitchFamily="34" charset="-79"/>
                <a:cs typeface="David" panose="020E0502060401010101" pitchFamily="34" charset="-79"/>
              </a:rPr>
              <a:t>מורן שמש, ערן ווידר , דודו אברהם, רפאל אדם</a:t>
            </a:r>
            <a:endParaRPr lang="en-US" dirty="0">
              <a:latin typeface="David" panose="020E0502060401010101" pitchFamily="34" charset="-79"/>
              <a:cs typeface="David" panose="020E0502060401010101" pitchFamily="34" charset="-79"/>
            </a:endParaRPr>
          </a:p>
        </p:txBody>
      </p:sp>
    </p:spTree>
    <p:extLst>
      <p:ext uri="{BB962C8B-B14F-4D97-AF65-F5344CB8AC3E}">
        <p14:creationId xmlns:p14="http://schemas.microsoft.com/office/powerpoint/2010/main" val="84993712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r>
              <a:rPr lang="he-IL" b="1" dirty="0" smtClean="0">
                <a:solidFill>
                  <a:schemeClr val="tx2">
                    <a:lumMod val="50000"/>
                  </a:schemeClr>
                </a:solidFill>
                <a:latin typeface="David" panose="020E0502060401010101" pitchFamily="34" charset="-79"/>
                <a:cs typeface="David" panose="020E0502060401010101" pitchFamily="34" charset="-79"/>
              </a:rPr>
              <a:t>סיכום</a:t>
            </a:r>
            <a:endParaRPr lang="he-IL" b="1" dirty="0">
              <a:solidFill>
                <a:schemeClr val="tx2">
                  <a:lumMod val="50000"/>
                </a:schemeClr>
              </a:solidFill>
              <a:latin typeface="David" panose="020E0502060401010101" pitchFamily="34" charset="-79"/>
              <a:cs typeface="David" panose="020E0502060401010101" pitchFamily="34" charset="-79"/>
            </a:endParaRPr>
          </a:p>
        </p:txBody>
      </p:sp>
      <p:sp>
        <p:nvSpPr>
          <p:cNvPr id="5" name="Content Placeholder 4"/>
          <p:cNvSpPr>
            <a:spLocks noGrp="1"/>
          </p:cNvSpPr>
          <p:nvPr>
            <p:ph idx="1"/>
          </p:nvPr>
        </p:nvSpPr>
        <p:spPr>
          <a:xfrm>
            <a:off x="1097280" y="1845734"/>
            <a:ext cx="10058400" cy="4329435"/>
          </a:xfrm>
        </p:spPr>
        <p:txBody>
          <a:bodyPr>
            <a:normAutofit fontScale="92500" lnSpcReduction="20000"/>
          </a:bodyPr>
          <a:lstStyle/>
          <a:p>
            <a:pPr marL="457200" indent="-457200" algn="just">
              <a:lnSpc>
                <a:spcPct val="150000"/>
              </a:lnSpc>
              <a:buFont typeface="+mj-lt"/>
              <a:buAutoNum type="arabicPeriod"/>
            </a:pPr>
            <a:r>
              <a:rPr lang="he-IL" sz="2400" b="1" i="1" dirty="0" smtClean="0">
                <a:solidFill>
                  <a:schemeClr val="tx1"/>
                </a:solidFill>
                <a:latin typeface="David" panose="020E0502060401010101" pitchFamily="34" charset="-79"/>
                <a:cs typeface="David" panose="020E0502060401010101" pitchFamily="34" charset="-79"/>
              </a:rPr>
              <a:t>השוק כיום מבוסס </a:t>
            </a:r>
            <a:r>
              <a:rPr lang="he-IL" sz="2400" b="1" i="1" dirty="0">
                <a:solidFill>
                  <a:schemeClr val="tx1"/>
                </a:solidFill>
                <a:latin typeface="David" panose="020E0502060401010101" pitchFamily="34" charset="-79"/>
                <a:cs typeface="David" panose="020E0502060401010101" pitchFamily="34" charset="-79"/>
              </a:rPr>
              <a:t>על המלצות "מפה </a:t>
            </a:r>
            <a:r>
              <a:rPr lang="he-IL" sz="2400" b="1" i="1" dirty="0" smtClean="0">
                <a:solidFill>
                  <a:schemeClr val="tx1"/>
                </a:solidFill>
                <a:latin typeface="David" panose="020E0502060401010101" pitchFamily="34" charset="-79"/>
                <a:cs typeface="David" panose="020E0502060401010101" pitchFamily="34" charset="-79"/>
              </a:rPr>
              <a:t>לאוזן"</a:t>
            </a:r>
          </a:p>
          <a:p>
            <a:pPr marL="475488" lvl="2" indent="0" algn="just">
              <a:lnSpc>
                <a:spcPct val="150000"/>
              </a:lnSpc>
              <a:buNone/>
            </a:pPr>
            <a:r>
              <a:rPr lang="he-IL" sz="2100" dirty="0" smtClean="0">
                <a:solidFill>
                  <a:schemeClr val="tx1"/>
                </a:solidFill>
                <a:latin typeface="David" panose="020E0502060401010101" pitchFamily="34" charset="-79"/>
                <a:cs typeface="David" panose="020E0502060401010101" pitchFamily="34" charset="-79"/>
              </a:rPr>
              <a:t>הפלטפורמה שנבנתה משמשת כיום כקרש קפיצה מהפכני לשילוב באתר אחד של </a:t>
            </a:r>
            <a:r>
              <a:rPr lang="he-IL" sz="2100" dirty="0" smtClean="0">
                <a:solidFill>
                  <a:schemeClr val="tx1"/>
                </a:solidFill>
                <a:latin typeface="David" panose="020E0502060401010101" pitchFamily="34" charset="-79"/>
                <a:cs typeface="David" panose="020E0502060401010101" pitchFamily="34" charset="-79"/>
              </a:rPr>
              <a:t>כל </a:t>
            </a:r>
            <a:r>
              <a:rPr lang="he-IL" sz="2100" dirty="0">
                <a:solidFill>
                  <a:schemeClr val="tx1"/>
                </a:solidFill>
                <a:latin typeface="David" panose="020E0502060401010101" pitchFamily="34" charset="-79"/>
                <a:cs typeface="David" panose="020E0502060401010101" pitchFamily="34" charset="-79"/>
              </a:rPr>
              <a:t>המידע שהורים או </a:t>
            </a:r>
            <a:r>
              <a:rPr lang="he-IL" sz="2100" dirty="0" err="1" smtClean="0">
                <a:solidFill>
                  <a:schemeClr val="tx1"/>
                </a:solidFill>
                <a:latin typeface="David" panose="020E0502060401010101" pitchFamily="34" charset="-79"/>
                <a:cs typeface="David" panose="020E0502060401010101" pitchFamily="34" charset="-79"/>
              </a:rPr>
              <a:t>בייביסיטריות</a:t>
            </a:r>
            <a:r>
              <a:rPr lang="he-IL" sz="2100" dirty="0" smtClean="0">
                <a:solidFill>
                  <a:schemeClr val="tx1"/>
                </a:solidFill>
                <a:latin typeface="David" panose="020E0502060401010101" pitchFamily="34" charset="-79"/>
                <a:cs typeface="David" panose="020E0502060401010101" pitchFamily="34" charset="-79"/>
              </a:rPr>
              <a:t> מחפשים. איסוף המידע על ההורים </a:t>
            </a:r>
            <a:r>
              <a:rPr lang="he-IL" sz="2100" dirty="0" err="1" smtClean="0">
                <a:solidFill>
                  <a:schemeClr val="tx1"/>
                </a:solidFill>
                <a:latin typeface="David" panose="020E0502060401010101" pitchFamily="34" charset="-79"/>
                <a:cs typeface="David" panose="020E0502060401010101" pitchFamily="34" charset="-79"/>
              </a:rPr>
              <a:t>והבייביסיטריות</a:t>
            </a:r>
            <a:r>
              <a:rPr lang="he-IL" sz="2100" dirty="0" smtClean="0">
                <a:solidFill>
                  <a:schemeClr val="tx1"/>
                </a:solidFill>
                <a:latin typeface="David" panose="020E0502060401010101" pitchFamily="34" charset="-79"/>
                <a:cs typeface="David" panose="020E0502060401010101" pitchFamily="34" charset="-79"/>
              </a:rPr>
              <a:t> מאפשר מתן המלצות על </a:t>
            </a:r>
            <a:r>
              <a:rPr lang="he-IL" sz="2100" dirty="0" err="1" smtClean="0">
                <a:solidFill>
                  <a:schemeClr val="tx1"/>
                </a:solidFill>
                <a:latin typeface="David" panose="020E0502060401010101" pitchFamily="34" charset="-79"/>
                <a:cs typeface="David" panose="020E0502060401010101" pitchFamily="34" charset="-79"/>
              </a:rPr>
              <a:t>הבייסיטריות</a:t>
            </a:r>
            <a:r>
              <a:rPr lang="he-IL" sz="2100" dirty="0" smtClean="0">
                <a:solidFill>
                  <a:schemeClr val="tx1"/>
                </a:solidFill>
                <a:latin typeface="David" panose="020E0502060401010101" pitchFamily="34" charset="-79"/>
                <a:cs typeface="David" panose="020E0502060401010101" pitchFamily="34" charset="-79"/>
              </a:rPr>
              <a:t> הפופולריות והטובות ביותר.</a:t>
            </a:r>
            <a:endParaRPr lang="he-IL" sz="2100" dirty="0">
              <a:solidFill>
                <a:schemeClr val="tx1"/>
              </a:solidFill>
              <a:latin typeface="David" panose="020E0502060401010101" pitchFamily="34" charset="-79"/>
              <a:cs typeface="David" panose="020E0502060401010101" pitchFamily="34" charset="-79"/>
            </a:endParaRPr>
          </a:p>
          <a:p>
            <a:pPr marL="457200" indent="-457200">
              <a:lnSpc>
                <a:spcPct val="150000"/>
              </a:lnSpc>
              <a:buFont typeface="+mj-lt"/>
              <a:buAutoNum type="arabicPeriod" startAt="2"/>
            </a:pPr>
            <a:r>
              <a:rPr lang="he-IL" sz="2400" b="1" i="1" dirty="0" smtClean="0">
                <a:solidFill>
                  <a:schemeClr val="tx1"/>
                </a:solidFill>
                <a:latin typeface="David" panose="020E0502060401010101" pitchFamily="34" charset="-79"/>
                <a:cs typeface="David" panose="020E0502060401010101" pitchFamily="34" charset="-79"/>
              </a:rPr>
              <a:t>התשלום כיום בשוק מתבצע במזומן</a:t>
            </a:r>
          </a:p>
          <a:p>
            <a:pPr marL="475488" lvl="2" indent="0">
              <a:lnSpc>
                <a:spcPct val="150000"/>
              </a:lnSpc>
              <a:buNone/>
            </a:pPr>
            <a:r>
              <a:rPr lang="he-IL" sz="2100" dirty="0" smtClean="0">
                <a:solidFill>
                  <a:schemeClr val="tx1"/>
                </a:solidFill>
                <a:latin typeface="David" panose="020E0502060401010101" pitchFamily="34" charset="-79"/>
                <a:cs typeface="David" panose="020E0502060401010101" pitchFamily="34" charset="-79"/>
              </a:rPr>
              <a:t>באתר התשלום ממוחשב, מבוקר, פשוט ומאובטח. </a:t>
            </a:r>
            <a:r>
              <a:rPr lang="he-IL" sz="2100" dirty="0" smtClean="0">
                <a:solidFill>
                  <a:schemeClr val="tx1"/>
                </a:solidFill>
                <a:latin typeface="David" panose="020E0502060401010101" pitchFamily="34" charset="-79"/>
                <a:cs typeface="David" panose="020E0502060401010101" pitchFamily="34" charset="-79"/>
              </a:rPr>
              <a:t>הדבר מהווה פריצת דרך, עם מתן אפשרויות גביית דמי תיווך ואיסוף נתונים על המשתמשים שיתועלו לרווח עתידי.</a:t>
            </a:r>
            <a:endParaRPr lang="he-IL" sz="2100" dirty="0" smtClean="0">
              <a:solidFill>
                <a:schemeClr val="tx1"/>
              </a:solidFill>
              <a:latin typeface="David" panose="020E0502060401010101" pitchFamily="34" charset="-79"/>
              <a:cs typeface="David" panose="020E0502060401010101" pitchFamily="34" charset="-79"/>
            </a:endParaRPr>
          </a:p>
          <a:p>
            <a:pPr marL="457200" indent="-457200">
              <a:lnSpc>
                <a:spcPct val="150000"/>
              </a:lnSpc>
              <a:buFont typeface="+mj-lt"/>
              <a:buAutoNum type="arabicPeriod" startAt="2"/>
            </a:pPr>
            <a:r>
              <a:rPr lang="he-IL" sz="2400" b="1" i="1" dirty="0" smtClean="0">
                <a:solidFill>
                  <a:schemeClr val="tx1"/>
                </a:solidFill>
                <a:latin typeface="David" panose="020E0502060401010101" pitchFamily="34" charset="-79"/>
                <a:cs typeface="David" panose="020E0502060401010101" pitchFamily="34" charset="-79"/>
              </a:rPr>
              <a:t>השוק כיום חסר פשטות</a:t>
            </a:r>
            <a:r>
              <a:rPr lang="en-US" sz="2400" b="1" i="1" dirty="0" smtClean="0">
                <a:solidFill>
                  <a:schemeClr val="tx1"/>
                </a:solidFill>
                <a:latin typeface="David" panose="020E0502060401010101" pitchFamily="34" charset="-79"/>
                <a:cs typeface="David" panose="020E0502060401010101" pitchFamily="34" charset="-79"/>
              </a:rPr>
              <a:t/>
            </a:r>
            <a:br>
              <a:rPr lang="en-US" sz="2400" b="1" i="1" dirty="0" smtClean="0">
                <a:solidFill>
                  <a:schemeClr val="tx1"/>
                </a:solidFill>
                <a:latin typeface="David" panose="020E0502060401010101" pitchFamily="34" charset="-79"/>
                <a:cs typeface="David" panose="020E0502060401010101" pitchFamily="34" charset="-79"/>
              </a:rPr>
            </a:br>
            <a:r>
              <a:rPr lang="he-IL" sz="2100" dirty="0">
                <a:solidFill>
                  <a:schemeClr val="tx1"/>
                </a:solidFill>
                <a:latin typeface="David" panose="020E0502060401010101" pitchFamily="34" charset="-79"/>
                <a:cs typeface="David" panose="020E0502060401010101" pitchFamily="34" charset="-79"/>
              </a:rPr>
              <a:t>האתר פשוט וקל </a:t>
            </a:r>
            <a:r>
              <a:rPr lang="he-IL" sz="2100" dirty="0" smtClean="0">
                <a:solidFill>
                  <a:schemeClr val="tx1"/>
                </a:solidFill>
                <a:latin typeface="David" panose="020E0502060401010101" pitchFamily="34" charset="-79"/>
                <a:cs typeface="David" panose="020E0502060401010101" pitchFamily="34" charset="-79"/>
              </a:rPr>
              <a:t>לתפעול, </a:t>
            </a:r>
            <a:r>
              <a:rPr lang="he-IL" sz="2100" dirty="0" smtClean="0">
                <a:solidFill>
                  <a:schemeClr val="tx1"/>
                </a:solidFill>
                <a:latin typeface="David" panose="020E0502060401010101" pitchFamily="34" charset="-79"/>
                <a:cs typeface="David" panose="020E0502060401010101" pitchFamily="34" charset="-79"/>
              </a:rPr>
              <a:t>מותאם לכלל </a:t>
            </a:r>
            <a:r>
              <a:rPr lang="he-IL" sz="2100" dirty="0" smtClean="0">
                <a:solidFill>
                  <a:schemeClr val="tx1"/>
                </a:solidFill>
                <a:latin typeface="David" panose="020E0502060401010101" pitchFamily="34" charset="-79"/>
                <a:cs typeface="David" panose="020E0502060401010101" pitchFamily="34" charset="-79"/>
              </a:rPr>
              <a:t>האוכלוסייה</a:t>
            </a:r>
            <a:r>
              <a:rPr lang="he-IL" sz="2100" dirty="0" smtClean="0">
                <a:solidFill>
                  <a:schemeClr val="tx1"/>
                </a:solidFill>
                <a:latin typeface="David" panose="020E0502060401010101" pitchFamily="34" charset="-79"/>
                <a:cs typeface="David" panose="020E0502060401010101" pitchFamily="34" charset="-79"/>
              </a:rPr>
              <a:t>. חווית המשתמש מהנה וידידותית.</a:t>
            </a:r>
            <a:endParaRPr lang="he-IL" sz="2100" b="1" i="1" dirty="0">
              <a:solidFill>
                <a:schemeClr val="tx1"/>
              </a:solidFill>
              <a:latin typeface="David" panose="020E0502060401010101" pitchFamily="34" charset="-79"/>
              <a:cs typeface="David" panose="020E0502060401010101" pitchFamily="34" charset="-79"/>
            </a:endParaRPr>
          </a:p>
          <a:p>
            <a:pPr marL="0" indent="0">
              <a:lnSpc>
                <a:spcPct val="150000"/>
              </a:lnSpc>
              <a:buNone/>
            </a:pPr>
            <a:endParaRPr lang="he-IL" sz="2400" b="1" i="1" dirty="0">
              <a:solidFill>
                <a:schemeClr val="tx1"/>
              </a:solidFill>
              <a:latin typeface="David" panose="020E0502060401010101" pitchFamily="34" charset="-79"/>
              <a:cs typeface="David" panose="020E0502060401010101" pitchFamily="34" charset="-79"/>
            </a:endParaRPr>
          </a:p>
        </p:txBody>
      </p:sp>
      <p:sp>
        <p:nvSpPr>
          <p:cNvPr id="4" name="Footer Placeholder 4"/>
          <p:cNvSpPr>
            <a:spLocks noGrp="1"/>
          </p:cNvSpPr>
          <p:nvPr>
            <p:ph type="ftr" sz="quarter" idx="11"/>
          </p:nvPr>
        </p:nvSpPr>
        <p:spPr>
          <a:xfrm>
            <a:off x="3686185" y="6459785"/>
            <a:ext cx="4822804" cy="365125"/>
          </a:xfrm>
        </p:spPr>
        <p:txBody>
          <a:bodyPr/>
          <a:lstStyle/>
          <a:p>
            <a:pPr>
              <a:spcAft>
                <a:spcPts val="600"/>
              </a:spcAft>
            </a:pPr>
            <a:r>
              <a:rPr lang="he-IL" dirty="0">
                <a:latin typeface="David" panose="020E0502060401010101" pitchFamily="34" charset="-79"/>
                <a:cs typeface="David" panose="020E0502060401010101" pitchFamily="34" charset="-79"/>
              </a:rPr>
              <a:t>מורן שמש, ערן ווידר , דודו אברהם, רפאל אדם</a:t>
            </a:r>
            <a:endParaRPr lang="en-US" dirty="0">
              <a:latin typeface="David" panose="020E0502060401010101" pitchFamily="34" charset="-79"/>
              <a:cs typeface="David" panose="020E0502060401010101" pitchFamily="34" charset="-79"/>
            </a:endParaRPr>
          </a:p>
        </p:txBody>
      </p:sp>
      <p:sp>
        <p:nvSpPr>
          <p:cNvPr id="6" name="Slide Number Placeholder 5"/>
          <p:cNvSpPr>
            <a:spLocks noGrp="1"/>
          </p:cNvSpPr>
          <p:nvPr>
            <p:ph type="sldNum" sz="quarter" idx="12"/>
          </p:nvPr>
        </p:nvSpPr>
        <p:spPr>
          <a:xfrm>
            <a:off x="9900458" y="6459785"/>
            <a:ext cx="1312025" cy="365125"/>
          </a:xfrm>
        </p:spPr>
        <p:txBody>
          <a:bodyPr/>
          <a:lstStyle/>
          <a:p>
            <a:r>
              <a:rPr lang="he-IL" dirty="0" smtClean="0"/>
              <a:t>18</a:t>
            </a:r>
            <a:endParaRPr lang="en-US" dirty="0"/>
          </a:p>
        </p:txBody>
      </p:sp>
    </p:spTree>
    <p:extLst>
      <p:ext uri="{BB962C8B-B14F-4D97-AF65-F5344CB8AC3E}">
        <p14:creationId xmlns:p14="http://schemas.microsoft.com/office/powerpoint/2010/main" val="31850104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he-IL" b="1" dirty="0">
                <a:solidFill>
                  <a:schemeClr val="tx2">
                    <a:lumMod val="50000"/>
                  </a:schemeClr>
                </a:solidFill>
                <a:effectLst>
                  <a:outerShdw blurRad="38100" dist="38100" dir="2700000" algn="tl">
                    <a:srgbClr val="000000">
                      <a:alpha val="43137"/>
                    </a:srgbClr>
                  </a:outerShdw>
                </a:effectLst>
                <a:latin typeface="David" panose="020E0502060401010101" pitchFamily="34" charset="-79"/>
                <a:cs typeface="David" panose="020E0502060401010101" pitchFamily="34" charset="-79"/>
              </a:rPr>
              <a:t>רקע</a:t>
            </a:r>
            <a:endParaRPr lang="en-US" b="1" dirty="0">
              <a:solidFill>
                <a:schemeClr val="tx2">
                  <a:lumMod val="50000"/>
                </a:schemeClr>
              </a:solidFill>
              <a:effectLst>
                <a:outerShdw blurRad="38100" dist="38100" dir="2700000" algn="tl">
                  <a:srgbClr val="000000">
                    <a:alpha val="43137"/>
                  </a:srgbClr>
                </a:outerShdw>
              </a:effectLst>
              <a:latin typeface="David" panose="020E0502060401010101" pitchFamily="34" charset="-79"/>
              <a:cs typeface="David" panose="020E0502060401010101" pitchFamily="34" charset="-79"/>
            </a:endParaRPr>
          </a:p>
        </p:txBody>
      </p:sp>
      <p:sp>
        <p:nvSpPr>
          <p:cNvPr id="3" name="Content Placeholder 2"/>
          <p:cNvSpPr>
            <a:spLocks noGrp="1"/>
          </p:cNvSpPr>
          <p:nvPr>
            <p:ph idx="1"/>
          </p:nvPr>
        </p:nvSpPr>
        <p:spPr>
          <a:xfrm>
            <a:off x="3455720" y="1845733"/>
            <a:ext cx="7699960" cy="4353185"/>
          </a:xfrm>
        </p:spPr>
        <p:txBody>
          <a:bodyPr>
            <a:normAutofit/>
          </a:bodyPr>
          <a:lstStyle/>
          <a:p>
            <a:pPr marL="457200" indent="-457200" algn="just" rtl="1">
              <a:lnSpc>
                <a:spcPct val="150000"/>
              </a:lnSpc>
              <a:buFont typeface="+mj-lt"/>
              <a:buAutoNum type="arabicPeriod"/>
            </a:pPr>
            <a:r>
              <a:rPr lang="he-IL" dirty="0">
                <a:solidFill>
                  <a:schemeClr val="tx1"/>
                </a:solidFill>
                <a:latin typeface="David" panose="020E0502060401010101" pitchFamily="34" charset="-79"/>
                <a:cs typeface="David" panose="020E0502060401010101" pitchFamily="34" charset="-79"/>
              </a:rPr>
              <a:t>שוק השמרטפות (</a:t>
            </a:r>
            <a:r>
              <a:rPr lang="en-US" dirty="0">
                <a:solidFill>
                  <a:schemeClr val="tx1"/>
                </a:solidFill>
                <a:latin typeface="David" panose="020E0502060401010101" pitchFamily="34" charset="-79"/>
                <a:cs typeface="David" panose="020E0502060401010101" pitchFamily="34" charset="-79"/>
              </a:rPr>
              <a:t>babysitting</a:t>
            </a:r>
            <a:r>
              <a:rPr lang="he-IL" dirty="0">
                <a:solidFill>
                  <a:schemeClr val="tx1"/>
                </a:solidFill>
                <a:latin typeface="David" panose="020E0502060401010101" pitchFamily="34" charset="-79"/>
                <a:cs typeface="David" panose="020E0502060401010101" pitchFamily="34" charset="-79"/>
              </a:rPr>
              <a:t>) בישראל מוערך בכ-835 מיליון דולרים לשנה.</a:t>
            </a:r>
          </a:p>
          <a:p>
            <a:pPr marL="457200" indent="-457200" algn="just" rtl="1">
              <a:lnSpc>
                <a:spcPct val="150000"/>
              </a:lnSpc>
              <a:buFont typeface="+mj-lt"/>
              <a:buAutoNum type="arabicPeriod"/>
            </a:pPr>
            <a:r>
              <a:rPr lang="he-IL" dirty="0">
                <a:solidFill>
                  <a:schemeClr val="tx1"/>
                </a:solidFill>
                <a:latin typeface="David" panose="020E0502060401010101" pitchFamily="34" charset="-79"/>
                <a:cs typeface="David" panose="020E0502060401010101" pitchFamily="34" charset="-79"/>
              </a:rPr>
              <a:t>במערב אירופה, צפון אמריקה ואסיה הוא נאמד ב- 166 מיליארד דולר לשנה!</a:t>
            </a:r>
          </a:p>
          <a:p>
            <a:pPr marL="457200" indent="-457200" algn="just" rtl="1">
              <a:lnSpc>
                <a:spcPct val="150000"/>
              </a:lnSpc>
              <a:buFont typeface="+mj-lt"/>
              <a:buAutoNum type="arabicPeriod"/>
            </a:pPr>
            <a:r>
              <a:rPr lang="he-IL" dirty="0">
                <a:solidFill>
                  <a:schemeClr val="tx1"/>
                </a:solidFill>
                <a:latin typeface="David" panose="020E0502060401010101" pitchFamily="34" charset="-79"/>
                <a:cs typeface="David" panose="020E0502060401010101" pitchFamily="34" charset="-79"/>
              </a:rPr>
              <a:t>כל זוג הורים לילדים דורש רמת אמינות גבוהה ביותר מן השמרטפים לצורך שמירה על ילדיהם.</a:t>
            </a:r>
          </a:p>
          <a:p>
            <a:pPr marL="457200" indent="-457200" algn="just" rtl="1">
              <a:lnSpc>
                <a:spcPct val="150000"/>
              </a:lnSpc>
              <a:buFont typeface="+mj-lt"/>
              <a:buAutoNum type="arabicPeriod"/>
            </a:pPr>
            <a:r>
              <a:rPr lang="he-IL" dirty="0">
                <a:solidFill>
                  <a:schemeClr val="tx1"/>
                </a:solidFill>
                <a:latin typeface="David" panose="020E0502060401010101" pitchFamily="34" charset="-79"/>
                <a:cs typeface="David" panose="020E0502060401010101" pitchFamily="34" charset="-79"/>
              </a:rPr>
              <a:t>ישנם מספר אתרי אינטרנט ואפליקציות המנסים להשתלט על השוק ולהסדיר אותו לטובתם. על אף התחרות הקיימת בין החברות השונות נדמה כי רוב פעולות התשלום בשוק זה נעשות במזומן וללא פיקוח המדינה וללא השימוש באפליקציות ובאתרי האינטרנט הקיימים. </a:t>
            </a:r>
            <a:endParaRPr lang="en-US" dirty="0">
              <a:solidFill>
                <a:schemeClr val="tx1"/>
              </a:solidFill>
              <a:latin typeface="David" panose="020E0502060401010101" pitchFamily="34" charset="-79"/>
              <a:cs typeface="David" panose="020E0502060401010101" pitchFamily="34" charset="-79"/>
            </a:endParaRPr>
          </a:p>
        </p:txBody>
      </p:sp>
      <p:sp>
        <p:nvSpPr>
          <p:cNvPr id="5" name="מציין מיקום של כותרת תחתונה 4"/>
          <p:cNvSpPr>
            <a:spLocks noGrp="1"/>
          </p:cNvSpPr>
          <p:nvPr>
            <p:ph type="ftr" sz="quarter" idx="11"/>
          </p:nvPr>
        </p:nvSpPr>
        <p:spPr/>
        <p:txBody>
          <a:bodyPr/>
          <a:lstStyle/>
          <a:p>
            <a:pPr>
              <a:spcAft>
                <a:spcPts val="600"/>
              </a:spcAft>
            </a:pPr>
            <a:r>
              <a:rPr lang="he-IL" dirty="0">
                <a:latin typeface="David" panose="020E0502060401010101" pitchFamily="34" charset="-79"/>
                <a:cs typeface="David" panose="020E0502060401010101" pitchFamily="34" charset="-79"/>
              </a:rPr>
              <a:t>מורן שמש, ערן ווידר , דודו אברהם, רפאל אדם</a:t>
            </a:r>
            <a:endParaRPr lang="en-US" dirty="0">
              <a:latin typeface="David" panose="020E0502060401010101" pitchFamily="34" charset="-79"/>
              <a:cs typeface="David" panose="020E0502060401010101" pitchFamily="34" charset="-79"/>
            </a:endParaRPr>
          </a:p>
        </p:txBody>
      </p:sp>
      <p:sp>
        <p:nvSpPr>
          <p:cNvPr id="6" name="מציין מיקום של מספר שקופית 5"/>
          <p:cNvSpPr>
            <a:spLocks noGrp="1"/>
          </p:cNvSpPr>
          <p:nvPr>
            <p:ph type="sldNum" sz="quarter" idx="12"/>
          </p:nvPr>
        </p:nvSpPr>
        <p:spPr/>
        <p:txBody>
          <a:bodyPr/>
          <a:lstStyle/>
          <a:p>
            <a:fld id="{E0CC35EF-C570-4ACB-AA80-617C749F8D2A}" type="slidenum">
              <a:rPr lang="en-US" smtClean="0"/>
              <a:t>2</a:t>
            </a:fld>
            <a:endParaRPr lang="en-US" dirty="0"/>
          </a:p>
        </p:txBody>
      </p:sp>
      <p:pic>
        <p:nvPicPr>
          <p:cNvPr id="7" name="תמונה 6" descr="https://www.exitvalley.com/ProjIMG/babysittingINFO1.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1045" y="2722567"/>
            <a:ext cx="3034675" cy="1604786"/>
          </a:xfrm>
          <a:prstGeom prst="rect">
            <a:avLst/>
          </a:prstGeom>
          <a:ln>
            <a:noFill/>
          </a:ln>
          <a:effectLst/>
          <a:scene3d>
            <a:camera prst="perspectiveContrastingLeftFacing">
              <a:rot lat="300000" lon="19800000" rev="0"/>
            </a:camera>
            <a:lightRig rig="threePt" dir="t">
              <a:rot lat="0" lon="0" rev="2700000"/>
            </a:lightRig>
          </a:scene3d>
          <a:sp3d>
            <a:bevelT w="63500" h="50800"/>
          </a:sp3d>
        </p:spPr>
      </p:pic>
    </p:spTree>
    <p:extLst>
      <p:ext uri="{BB962C8B-B14F-4D97-AF65-F5344CB8AC3E}">
        <p14:creationId xmlns:p14="http://schemas.microsoft.com/office/powerpoint/2010/main" val="5323378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chor="ctr">
            <a:normAutofit/>
          </a:bodyPr>
          <a:lstStyle/>
          <a:p>
            <a:pPr marL="0" indent="0" algn="ctr">
              <a:lnSpc>
                <a:spcPct val="150000"/>
              </a:lnSpc>
              <a:buNone/>
            </a:pPr>
            <a:r>
              <a:rPr lang="he-IL" sz="7000" dirty="0" smtClean="0">
                <a:solidFill>
                  <a:schemeClr val="tx1"/>
                </a:solidFill>
                <a:latin typeface="David" panose="020E0502060401010101" pitchFamily="34" charset="-79"/>
                <a:cs typeface="David" panose="020E0502060401010101" pitchFamily="34" charset="-79"/>
              </a:rPr>
              <a:t>תודה על ההקשבה</a:t>
            </a:r>
            <a:endParaRPr lang="he-IL" sz="7000" dirty="0">
              <a:solidFill>
                <a:schemeClr val="tx1"/>
              </a:solidFill>
              <a:latin typeface="David" panose="020E0502060401010101" pitchFamily="34" charset="-79"/>
              <a:cs typeface="David" panose="020E0502060401010101" pitchFamily="34" charset="-79"/>
            </a:endParaRPr>
          </a:p>
        </p:txBody>
      </p:sp>
      <p:sp>
        <p:nvSpPr>
          <p:cNvPr id="3" name="Footer Placeholder 4"/>
          <p:cNvSpPr>
            <a:spLocks noGrp="1"/>
          </p:cNvSpPr>
          <p:nvPr>
            <p:ph type="ftr" sz="quarter" idx="11"/>
          </p:nvPr>
        </p:nvSpPr>
        <p:spPr>
          <a:xfrm>
            <a:off x="3686185" y="6459785"/>
            <a:ext cx="4822804" cy="365125"/>
          </a:xfrm>
        </p:spPr>
        <p:txBody>
          <a:bodyPr/>
          <a:lstStyle/>
          <a:p>
            <a:pPr>
              <a:spcAft>
                <a:spcPts val="600"/>
              </a:spcAft>
            </a:pPr>
            <a:r>
              <a:rPr lang="he-IL" dirty="0">
                <a:latin typeface="David" panose="020E0502060401010101" pitchFamily="34" charset="-79"/>
                <a:cs typeface="David" panose="020E0502060401010101" pitchFamily="34" charset="-79"/>
              </a:rPr>
              <a:t>מורן שמש, ערן ווידר , דודו אברהם, רפאל אדם</a:t>
            </a:r>
            <a:endParaRPr lang="en-US" dirty="0">
              <a:latin typeface="David" panose="020E0502060401010101" pitchFamily="34" charset="-79"/>
              <a:cs typeface="David" panose="020E0502060401010101" pitchFamily="34" charset="-79"/>
            </a:endParaRPr>
          </a:p>
        </p:txBody>
      </p:sp>
      <p:sp>
        <p:nvSpPr>
          <p:cNvPr id="4" name="Slide Number Placeholder 5"/>
          <p:cNvSpPr>
            <a:spLocks noGrp="1"/>
          </p:cNvSpPr>
          <p:nvPr>
            <p:ph type="sldNum" sz="quarter" idx="12"/>
          </p:nvPr>
        </p:nvSpPr>
        <p:spPr>
          <a:xfrm>
            <a:off x="9900458" y="6459785"/>
            <a:ext cx="1312025" cy="365125"/>
          </a:xfrm>
        </p:spPr>
        <p:txBody>
          <a:bodyPr/>
          <a:lstStyle/>
          <a:p>
            <a:r>
              <a:rPr lang="he-IL" dirty="0" smtClean="0"/>
              <a:t>19</a:t>
            </a:r>
            <a:endParaRPr lang="en-US" dirty="0"/>
          </a:p>
        </p:txBody>
      </p:sp>
    </p:spTree>
    <p:extLst>
      <p:ext uri="{BB962C8B-B14F-4D97-AF65-F5344CB8AC3E}">
        <p14:creationId xmlns:p14="http://schemas.microsoft.com/office/powerpoint/2010/main" val="20017012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450757"/>
          </a:xfrm>
        </p:spPr>
        <p:txBody>
          <a:bodyPr/>
          <a:lstStyle/>
          <a:p>
            <a:pPr algn="ctr"/>
            <a:r>
              <a:rPr lang="he-IL" b="1" dirty="0">
                <a:solidFill>
                  <a:schemeClr val="tx2">
                    <a:lumMod val="50000"/>
                  </a:schemeClr>
                </a:solidFill>
                <a:effectLst>
                  <a:outerShdw blurRad="38100" dist="38100" dir="2700000" algn="tl">
                    <a:srgbClr val="000000">
                      <a:alpha val="43137"/>
                    </a:srgbClr>
                  </a:outerShdw>
                </a:effectLst>
                <a:latin typeface="David" panose="020E0502060401010101" pitchFamily="34" charset="-79"/>
                <a:cs typeface="David" panose="020E0502060401010101" pitchFamily="34" charset="-79"/>
              </a:rPr>
              <a:t>הצורך</a:t>
            </a:r>
            <a:endParaRPr lang="en-US" b="1" dirty="0">
              <a:solidFill>
                <a:schemeClr val="tx2">
                  <a:lumMod val="50000"/>
                </a:schemeClr>
              </a:solidFill>
              <a:effectLst>
                <a:outerShdw blurRad="38100" dist="38100" dir="2700000" algn="tl">
                  <a:srgbClr val="000000">
                    <a:alpha val="43137"/>
                  </a:srgbClr>
                </a:outerShdw>
              </a:effectLst>
              <a:latin typeface="David" panose="020E0502060401010101" pitchFamily="34" charset="-79"/>
              <a:cs typeface="David" panose="020E0502060401010101" pitchFamily="34" charset="-79"/>
            </a:endParaRPr>
          </a:p>
        </p:txBody>
      </p:sp>
      <p:sp>
        <p:nvSpPr>
          <p:cNvPr id="3" name="Content Placeholder 2"/>
          <p:cNvSpPr>
            <a:spLocks noGrp="1"/>
          </p:cNvSpPr>
          <p:nvPr>
            <p:ph idx="1"/>
          </p:nvPr>
        </p:nvSpPr>
        <p:spPr>
          <a:xfrm>
            <a:off x="2268186" y="1845734"/>
            <a:ext cx="8887493" cy="4091928"/>
          </a:xfrm>
        </p:spPr>
        <p:txBody>
          <a:bodyPr>
            <a:noAutofit/>
          </a:bodyPr>
          <a:lstStyle/>
          <a:p>
            <a:pPr marL="457200" indent="-457200" algn="just">
              <a:lnSpc>
                <a:spcPct val="150000"/>
              </a:lnSpc>
              <a:spcBef>
                <a:spcPts val="0"/>
              </a:spcBef>
              <a:spcAft>
                <a:spcPts val="0"/>
              </a:spcAft>
              <a:buFont typeface="+mj-lt"/>
              <a:buAutoNum type="arabicPeriod"/>
            </a:pPr>
            <a:r>
              <a:rPr lang="he-IL" sz="1900" dirty="0">
                <a:solidFill>
                  <a:schemeClr val="tx1"/>
                </a:solidFill>
                <a:latin typeface="David" panose="020E0502060401010101" pitchFamily="34" charset="-79"/>
                <a:cs typeface="David" panose="020E0502060401010101" pitchFamily="34" charset="-79"/>
              </a:rPr>
              <a:t>בשנים האחרונות, הכלכלה השיתופית צוברת תאוצה. </a:t>
            </a:r>
          </a:p>
          <a:p>
            <a:pPr marL="457200" indent="-457200" algn="just">
              <a:lnSpc>
                <a:spcPct val="150000"/>
              </a:lnSpc>
              <a:spcBef>
                <a:spcPts val="0"/>
              </a:spcBef>
              <a:spcAft>
                <a:spcPts val="0"/>
              </a:spcAft>
              <a:buFont typeface="+mj-lt"/>
              <a:buAutoNum type="arabicPeriod"/>
            </a:pPr>
            <a:r>
              <a:rPr lang="he-IL" sz="1900" dirty="0">
                <a:solidFill>
                  <a:schemeClr val="tx1"/>
                </a:solidFill>
                <a:latin typeface="David" panose="020E0502060401010101" pitchFamily="34" charset="-79"/>
                <a:cs typeface="David" panose="020E0502060401010101" pitchFamily="34" charset="-79"/>
              </a:rPr>
              <a:t>ניתן לראות זאת דרך התפתחות של אפליקציות שדורשות שיתוף של קהל הלקוחות (</a:t>
            </a:r>
            <a:r>
              <a:rPr lang="en-US" sz="1900" dirty="0">
                <a:solidFill>
                  <a:schemeClr val="tx1"/>
                </a:solidFill>
                <a:latin typeface="David" panose="020E0502060401010101" pitchFamily="34" charset="-79"/>
                <a:cs typeface="David" panose="020E0502060401010101" pitchFamily="34" charset="-79"/>
              </a:rPr>
              <a:t>”WAZE”</a:t>
            </a:r>
            <a:r>
              <a:rPr lang="he-IL" sz="1900" dirty="0">
                <a:solidFill>
                  <a:schemeClr val="tx1"/>
                </a:solidFill>
                <a:latin typeface="David" panose="020E0502060401010101" pitchFamily="34" charset="-79"/>
                <a:cs typeface="David" panose="020E0502060401010101" pitchFamily="34" charset="-79"/>
              </a:rPr>
              <a:t>) או דרך חברות בקנה מידה עולמי כדוגמת </a:t>
            </a:r>
            <a:r>
              <a:rPr lang="en-US" sz="1900" dirty="0">
                <a:solidFill>
                  <a:schemeClr val="tx1"/>
                </a:solidFill>
                <a:latin typeface="David" panose="020E0502060401010101" pitchFamily="34" charset="-79"/>
                <a:cs typeface="David" panose="020E0502060401010101" pitchFamily="34" charset="-79"/>
              </a:rPr>
              <a:t>”WEWORK”</a:t>
            </a:r>
            <a:r>
              <a:rPr lang="he-IL" sz="1900" dirty="0">
                <a:solidFill>
                  <a:schemeClr val="tx1"/>
                </a:solidFill>
                <a:latin typeface="David" panose="020E0502060401010101" pitchFamily="34" charset="-79"/>
                <a:cs typeface="David" panose="020E0502060401010101" pitchFamily="34" charset="-79"/>
              </a:rPr>
              <a:t>. </a:t>
            </a:r>
          </a:p>
          <a:p>
            <a:pPr marL="457200" indent="-457200" algn="just">
              <a:lnSpc>
                <a:spcPct val="150000"/>
              </a:lnSpc>
              <a:spcBef>
                <a:spcPts val="0"/>
              </a:spcBef>
              <a:spcAft>
                <a:spcPts val="0"/>
              </a:spcAft>
              <a:buFont typeface="+mj-lt"/>
              <a:buAutoNum type="arabicPeriod"/>
            </a:pPr>
            <a:r>
              <a:rPr lang="he-IL" sz="1900" dirty="0">
                <a:solidFill>
                  <a:schemeClr val="tx1"/>
                </a:solidFill>
                <a:latin typeface="David" panose="020E0502060401010101" pitchFamily="34" charset="-79"/>
                <a:cs typeface="David" panose="020E0502060401010101" pitchFamily="34" charset="-79"/>
              </a:rPr>
              <a:t>התפתחות זו מהווה ביטוי לכמיהה של בני האדם לשיתופיות וחברות. </a:t>
            </a:r>
          </a:p>
          <a:p>
            <a:pPr marL="457200" indent="-457200" algn="just">
              <a:lnSpc>
                <a:spcPct val="150000"/>
              </a:lnSpc>
              <a:spcBef>
                <a:spcPts val="0"/>
              </a:spcBef>
              <a:spcAft>
                <a:spcPts val="0"/>
              </a:spcAft>
              <a:buFont typeface="+mj-lt"/>
              <a:buAutoNum type="arabicPeriod"/>
            </a:pPr>
            <a:r>
              <a:rPr lang="he-IL" sz="1900" dirty="0">
                <a:solidFill>
                  <a:schemeClr val="tx1"/>
                </a:solidFill>
                <a:latin typeface="David" panose="020E0502060401010101" pitchFamily="34" charset="-79"/>
                <a:cs typeface="David" panose="020E0502060401010101" pitchFamily="34" charset="-79"/>
              </a:rPr>
              <a:t>כיום, בעזרת הטכנולוגיה המתקדמת ניתן בקלות רבה יותר ליצור שיתוף וליצור תיאום בין גורמים ומשתנים רבים.</a:t>
            </a:r>
          </a:p>
          <a:p>
            <a:pPr marL="457200" indent="-457200" algn="just">
              <a:lnSpc>
                <a:spcPct val="150000"/>
              </a:lnSpc>
              <a:spcBef>
                <a:spcPts val="0"/>
              </a:spcBef>
              <a:spcAft>
                <a:spcPts val="0"/>
              </a:spcAft>
              <a:buFont typeface="+mj-lt"/>
              <a:buAutoNum type="arabicPeriod"/>
            </a:pPr>
            <a:r>
              <a:rPr lang="he-IL" sz="1900" dirty="0">
                <a:solidFill>
                  <a:schemeClr val="tx1"/>
                </a:solidFill>
                <a:latin typeface="David" panose="020E0502060401010101" pitchFamily="34" charset="-79"/>
                <a:cs typeface="David" panose="020E0502060401010101" pitchFamily="34" charset="-79"/>
              </a:rPr>
              <a:t>הסדר היומי הדוחק של רבים מהורי ישראל מחייב אותם לעיתים להותיר את הילדים בידי מטפלים אחרים.</a:t>
            </a:r>
          </a:p>
          <a:p>
            <a:pPr marL="457200" indent="-457200" algn="just">
              <a:lnSpc>
                <a:spcPct val="150000"/>
              </a:lnSpc>
              <a:spcBef>
                <a:spcPts val="0"/>
              </a:spcBef>
              <a:spcAft>
                <a:spcPts val="0"/>
              </a:spcAft>
              <a:buFont typeface="+mj-lt"/>
              <a:buAutoNum type="arabicPeriod"/>
            </a:pPr>
            <a:r>
              <a:rPr lang="he-IL" sz="1900" dirty="0">
                <a:solidFill>
                  <a:schemeClr val="tx1"/>
                </a:solidFill>
                <a:latin typeface="David" panose="020E0502060401010101" pitchFamily="34" charset="-79"/>
                <a:cs typeface="David" panose="020E0502060401010101" pitchFamily="34" charset="-79"/>
              </a:rPr>
              <a:t>כמו שהבנק מתווך בין לווים למלווים כך המערכת שלנו </a:t>
            </a:r>
            <a:r>
              <a:rPr lang="he-IL" sz="1900" dirty="0">
                <a:solidFill>
                  <a:schemeClr val="tx1"/>
                </a:solidFill>
                <a:effectLst>
                  <a:outerShdw blurRad="38100" dist="38100" dir="2700000" algn="tl">
                    <a:srgbClr val="000000">
                      <a:alpha val="43137"/>
                    </a:srgbClr>
                  </a:outerShdw>
                </a:effectLst>
                <a:latin typeface="David" panose="020E0502060401010101" pitchFamily="34" charset="-79"/>
                <a:cs typeface="David" panose="020E0502060401010101" pitchFamily="34" charset="-79"/>
              </a:rPr>
              <a:t>תאפשר תיווך פשוט ונוח</a:t>
            </a:r>
            <a:r>
              <a:rPr lang="he-IL" sz="1900" dirty="0">
                <a:solidFill>
                  <a:schemeClr val="tx1"/>
                </a:solidFill>
                <a:latin typeface="David" panose="020E0502060401010101" pitchFamily="34" charset="-79"/>
                <a:cs typeface="David" panose="020E0502060401010101" pitchFamily="34" charset="-79"/>
              </a:rPr>
              <a:t> </a:t>
            </a:r>
            <a:r>
              <a:rPr lang="he-IL" sz="1900" u="sng" dirty="0">
                <a:solidFill>
                  <a:schemeClr val="tx1"/>
                </a:solidFill>
                <a:latin typeface="David" panose="020E0502060401010101" pitchFamily="34" charset="-79"/>
                <a:cs typeface="David" panose="020E0502060401010101" pitchFamily="34" charset="-79"/>
              </a:rPr>
              <a:t>בין השמרטפיות לבין ההורים</a:t>
            </a:r>
            <a:r>
              <a:rPr lang="he-IL" sz="1900" dirty="0">
                <a:solidFill>
                  <a:schemeClr val="tx1"/>
                </a:solidFill>
                <a:latin typeface="David" panose="020E0502060401010101" pitchFamily="34" charset="-79"/>
                <a:cs typeface="David" panose="020E0502060401010101" pitchFamily="34" charset="-79"/>
              </a:rPr>
              <a:t>.</a:t>
            </a:r>
            <a:endParaRPr lang="en-US" sz="1900" dirty="0">
              <a:solidFill>
                <a:schemeClr val="tx1"/>
              </a:solidFill>
              <a:latin typeface="David" panose="020E0502060401010101" pitchFamily="34" charset="-79"/>
              <a:cs typeface="David" panose="020E0502060401010101" pitchFamily="34" charset="-79"/>
            </a:endParaRPr>
          </a:p>
        </p:txBody>
      </p:sp>
      <p:sp>
        <p:nvSpPr>
          <p:cNvPr id="5" name="מציין מיקום של כותרת תחתונה 4"/>
          <p:cNvSpPr>
            <a:spLocks noGrp="1"/>
          </p:cNvSpPr>
          <p:nvPr>
            <p:ph type="ftr" sz="quarter" idx="11"/>
          </p:nvPr>
        </p:nvSpPr>
        <p:spPr>
          <a:xfrm>
            <a:off x="3567435" y="6459785"/>
            <a:ext cx="4822804" cy="365125"/>
          </a:xfrm>
        </p:spPr>
        <p:txBody>
          <a:bodyPr/>
          <a:lstStyle/>
          <a:p>
            <a:pPr>
              <a:spcAft>
                <a:spcPts val="600"/>
              </a:spcAft>
            </a:pPr>
            <a:r>
              <a:rPr lang="he-IL" dirty="0">
                <a:latin typeface="David" panose="020E0502060401010101" pitchFamily="34" charset="-79"/>
                <a:cs typeface="David" panose="020E0502060401010101" pitchFamily="34" charset="-79"/>
              </a:rPr>
              <a:t>מורן שמש, ערן </a:t>
            </a:r>
            <a:r>
              <a:rPr lang="he-IL" dirty="0" smtClean="0">
                <a:latin typeface="David" panose="020E0502060401010101" pitchFamily="34" charset="-79"/>
                <a:cs typeface="David" panose="020E0502060401010101" pitchFamily="34" charset="-79"/>
              </a:rPr>
              <a:t>ווידר </a:t>
            </a:r>
            <a:r>
              <a:rPr lang="he-IL" dirty="0">
                <a:latin typeface="David" panose="020E0502060401010101" pitchFamily="34" charset="-79"/>
                <a:cs typeface="David" panose="020E0502060401010101" pitchFamily="34" charset="-79"/>
              </a:rPr>
              <a:t>, דודו אברהם, רפאל אדם</a:t>
            </a:r>
            <a:endParaRPr lang="en-US" dirty="0">
              <a:latin typeface="David" panose="020E0502060401010101" pitchFamily="34" charset="-79"/>
              <a:cs typeface="David" panose="020E0502060401010101" pitchFamily="34" charset="-79"/>
            </a:endParaRPr>
          </a:p>
        </p:txBody>
      </p:sp>
      <p:sp>
        <p:nvSpPr>
          <p:cNvPr id="6" name="מציין מיקום של מספר שקופית 5"/>
          <p:cNvSpPr>
            <a:spLocks noGrp="1"/>
          </p:cNvSpPr>
          <p:nvPr>
            <p:ph type="sldNum" sz="quarter" idx="12"/>
          </p:nvPr>
        </p:nvSpPr>
        <p:spPr>
          <a:xfrm>
            <a:off x="9900458" y="6459785"/>
            <a:ext cx="1312025" cy="365125"/>
          </a:xfrm>
        </p:spPr>
        <p:txBody>
          <a:bodyPr/>
          <a:lstStyle/>
          <a:p>
            <a:fld id="{E0CC35EF-C570-4ACB-AA80-617C749F8D2A}" type="slidenum">
              <a:rPr lang="en-US" smtClean="0">
                <a:latin typeface="David" panose="020E0502060401010101" pitchFamily="34" charset="-79"/>
                <a:cs typeface="David" panose="020E0502060401010101" pitchFamily="34" charset="-79"/>
              </a:rPr>
              <a:t>3</a:t>
            </a:fld>
            <a:endParaRPr lang="en-US" dirty="0">
              <a:latin typeface="David" panose="020E0502060401010101" pitchFamily="34" charset="-79"/>
              <a:cs typeface="David" panose="020E0502060401010101" pitchFamily="34" charset="-79"/>
            </a:endParaRPr>
          </a:p>
        </p:txBody>
      </p:sp>
      <p:pic>
        <p:nvPicPr>
          <p:cNvPr id="1030" name="Picture 6" descr="תמונה קשורה"/>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984" y="3053347"/>
            <a:ext cx="2842528" cy="31560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44148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450757"/>
          </a:xfrm>
        </p:spPr>
        <p:txBody>
          <a:bodyPr/>
          <a:lstStyle/>
          <a:p>
            <a:pPr algn="ctr"/>
            <a:r>
              <a:rPr lang="he-IL" b="1" dirty="0">
                <a:solidFill>
                  <a:schemeClr val="tx2">
                    <a:lumMod val="50000"/>
                  </a:schemeClr>
                </a:solidFill>
                <a:effectLst>
                  <a:outerShdw blurRad="38100" dist="38100" dir="2700000" algn="tl">
                    <a:srgbClr val="000000">
                      <a:alpha val="43137"/>
                    </a:srgbClr>
                  </a:outerShdw>
                </a:effectLst>
                <a:latin typeface="David" panose="020E0502060401010101" pitchFamily="34" charset="-79"/>
                <a:cs typeface="David" panose="020E0502060401010101" pitchFamily="34" charset="-79"/>
              </a:rPr>
              <a:t>בעיה מספר 1</a:t>
            </a:r>
            <a:endParaRPr lang="en-US" b="1" dirty="0">
              <a:solidFill>
                <a:schemeClr val="tx2">
                  <a:lumMod val="50000"/>
                </a:schemeClr>
              </a:solidFill>
              <a:effectLst>
                <a:outerShdw blurRad="38100" dist="38100" dir="2700000" algn="tl">
                  <a:srgbClr val="000000">
                    <a:alpha val="43137"/>
                  </a:srgbClr>
                </a:outerShdw>
              </a:effectLst>
              <a:latin typeface="David" panose="020E0502060401010101" pitchFamily="34" charset="-79"/>
              <a:cs typeface="David" panose="020E0502060401010101" pitchFamily="34" charset="-79"/>
            </a:endParaRPr>
          </a:p>
        </p:txBody>
      </p:sp>
      <p:sp>
        <p:nvSpPr>
          <p:cNvPr id="3" name="Content Placeholder 2"/>
          <p:cNvSpPr>
            <a:spLocks noGrp="1"/>
          </p:cNvSpPr>
          <p:nvPr>
            <p:ph idx="1"/>
          </p:nvPr>
        </p:nvSpPr>
        <p:spPr>
          <a:xfrm>
            <a:off x="1251678" y="1824495"/>
            <a:ext cx="10178322" cy="2816086"/>
          </a:xfrm>
        </p:spPr>
        <p:txBody>
          <a:bodyPr>
            <a:normAutofit fontScale="62500" lnSpcReduction="20000"/>
          </a:bodyPr>
          <a:lstStyle/>
          <a:p>
            <a:pPr marL="0" indent="0" algn="ctr">
              <a:buNone/>
            </a:pPr>
            <a:r>
              <a:rPr lang="he-IL" sz="4600" b="1" i="1" dirty="0">
                <a:solidFill>
                  <a:schemeClr val="tx1"/>
                </a:solidFill>
                <a:latin typeface="David" panose="020E0502060401010101" pitchFamily="34" charset="-79"/>
                <a:cs typeface="David" panose="020E0502060401010101" pitchFamily="34" charset="-79"/>
              </a:rPr>
              <a:t>רובו המוחלט של השוק מבוסס על המלצות "מפה לאוזן"</a:t>
            </a:r>
          </a:p>
          <a:p>
            <a:pPr marL="0" indent="0" algn="ctr">
              <a:buNone/>
            </a:pPr>
            <a:endParaRPr lang="he-IL" dirty="0">
              <a:solidFill>
                <a:schemeClr val="tx2">
                  <a:lumMod val="50000"/>
                </a:schemeClr>
              </a:solidFill>
              <a:latin typeface="David" panose="020E0502060401010101" pitchFamily="34" charset="-79"/>
              <a:cs typeface="David" panose="020E0502060401010101" pitchFamily="34" charset="-79"/>
            </a:endParaRPr>
          </a:p>
          <a:p>
            <a:pPr algn="just">
              <a:lnSpc>
                <a:spcPct val="150000"/>
              </a:lnSpc>
              <a:buFont typeface="Arial" panose="020B0604020202020204" pitchFamily="34" charset="0"/>
              <a:buChar char="•"/>
            </a:pPr>
            <a:r>
              <a:rPr lang="he-IL" sz="3100" b="1" dirty="0">
                <a:solidFill>
                  <a:schemeClr val="tx1"/>
                </a:solidFill>
                <a:latin typeface="David" panose="020E0502060401010101" pitchFamily="34" charset="-79"/>
                <a:cs typeface="David" panose="020E0502060401010101" pitchFamily="34" charset="-79"/>
              </a:rPr>
              <a:t>סיבה: </a:t>
            </a:r>
            <a:r>
              <a:rPr lang="he-IL" sz="3100" dirty="0">
                <a:solidFill>
                  <a:schemeClr val="tx1"/>
                </a:solidFill>
                <a:latin typeface="David" panose="020E0502060401010101" pitchFamily="34" charset="-79"/>
                <a:cs typeface="David" panose="020E0502060401010101" pitchFamily="34" charset="-79"/>
              </a:rPr>
              <a:t>הורים נוטים לסמוך יותר על המלצות מחברים וקרובי משפחה. רמת האמינות הנדרשת משמרטפית לילדים היא גבוהה ביותר.</a:t>
            </a:r>
            <a:endParaRPr lang="he-IL" sz="3100" b="1" dirty="0">
              <a:solidFill>
                <a:schemeClr val="tx1"/>
              </a:solidFill>
              <a:latin typeface="David" panose="020E0502060401010101" pitchFamily="34" charset="-79"/>
              <a:cs typeface="David" panose="020E0502060401010101" pitchFamily="34" charset="-79"/>
            </a:endParaRPr>
          </a:p>
          <a:p>
            <a:pPr algn="just">
              <a:lnSpc>
                <a:spcPct val="150000"/>
              </a:lnSpc>
              <a:buFont typeface="Arial" panose="020B0604020202020204" pitchFamily="34" charset="0"/>
              <a:buChar char="•"/>
            </a:pPr>
            <a:r>
              <a:rPr lang="he-IL" sz="3100" b="1" dirty="0">
                <a:solidFill>
                  <a:schemeClr val="tx1"/>
                </a:solidFill>
                <a:latin typeface="David" panose="020E0502060401010101" pitchFamily="34" charset="-79"/>
                <a:cs typeface="David" panose="020E0502060401010101" pitchFamily="34" charset="-79"/>
              </a:rPr>
              <a:t>נזק: </a:t>
            </a:r>
            <a:r>
              <a:rPr lang="he-IL" sz="3100" dirty="0">
                <a:solidFill>
                  <a:schemeClr val="tx1"/>
                </a:solidFill>
                <a:latin typeface="David" panose="020E0502060401010101" pitchFamily="34" charset="-79"/>
                <a:cs typeface="David" panose="020E0502060401010101" pitchFamily="34" charset="-79"/>
              </a:rPr>
              <a:t>מתחרה שירצה להיכנס לשוק ייתקל בהתנגדות ובחוסר אמון מה שיוביל לפגיעה בגיוס לקוחות.</a:t>
            </a:r>
          </a:p>
          <a:p>
            <a:pPr algn="just">
              <a:lnSpc>
                <a:spcPct val="150000"/>
              </a:lnSpc>
              <a:buFont typeface="Arial" panose="020B0604020202020204" pitchFamily="34" charset="0"/>
              <a:buChar char="•"/>
            </a:pPr>
            <a:r>
              <a:rPr lang="he-IL" sz="3000" b="1" dirty="0">
                <a:solidFill>
                  <a:schemeClr val="tx1"/>
                </a:solidFill>
                <a:latin typeface="David" panose="020E0502060401010101" pitchFamily="34" charset="-79"/>
                <a:cs typeface="David" panose="020E0502060401010101" pitchFamily="34" charset="-79"/>
              </a:rPr>
              <a:t>תוצאה:</a:t>
            </a:r>
            <a:r>
              <a:rPr lang="he-IL" sz="3000" dirty="0">
                <a:solidFill>
                  <a:schemeClr val="tx1"/>
                </a:solidFill>
                <a:latin typeface="David" panose="020E0502060401010101" pitchFamily="34" charset="-79"/>
                <a:cs typeface="David" panose="020E0502060401010101" pitchFamily="34" charset="-79"/>
              </a:rPr>
              <a:t> האתר מכיל מספר רב של פידבקים וחוות דעת על פי ניסיון קודם.</a:t>
            </a:r>
            <a:endParaRPr lang="en-US" sz="3000" dirty="0">
              <a:solidFill>
                <a:schemeClr val="tx1"/>
              </a:solidFill>
              <a:latin typeface="David" panose="020E0502060401010101" pitchFamily="34" charset="-79"/>
              <a:cs typeface="David" panose="020E0502060401010101" pitchFamily="34" charset="-79"/>
            </a:endParaRPr>
          </a:p>
          <a:p>
            <a:pPr>
              <a:lnSpc>
                <a:spcPct val="150000"/>
              </a:lnSpc>
              <a:buFont typeface="Arial" panose="020B0604020202020204" pitchFamily="34" charset="0"/>
              <a:buChar char="•"/>
            </a:pPr>
            <a:endParaRPr lang="he-IL" sz="3100" dirty="0">
              <a:solidFill>
                <a:schemeClr val="tx1"/>
              </a:solidFill>
              <a:latin typeface="David" panose="020E0502060401010101" pitchFamily="34" charset="-79"/>
              <a:cs typeface="David" panose="020E0502060401010101" pitchFamily="34" charset="-79"/>
            </a:endParaRPr>
          </a:p>
        </p:txBody>
      </p:sp>
      <p:sp>
        <p:nvSpPr>
          <p:cNvPr id="6" name="מציין מיקום של כותרת תחתונה 5"/>
          <p:cNvSpPr>
            <a:spLocks noGrp="1"/>
          </p:cNvSpPr>
          <p:nvPr>
            <p:ph type="ftr" sz="quarter" idx="11"/>
          </p:nvPr>
        </p:nvSpPr>
        <p:spPr/>
        <p:txBody>
          <a:bodyPr/>
          <a:lstStyle/>
          <a:p>
            <a:pPr>
              <a:spcAft>
                <a:spcPts val="600"/>
              </a:spcAft>
            </a:pPr>
            <a:r>
              <a:rPr lang="he-IL" dirty="0">
                <a:latin typeface="David" panose="020E0502060401010101" pitchFamily="34" charset="-79"/>
                <a:cs typeface="David" panose="020E0502060401010101" pitchFamily="34" charset="-79"/>
              </a:rPr>
              <a:t>מורן שמש, ערן </a:t>
            </a:r>
            <a:r>
              <a:rPr lang="he-IL" dirty="0" smtClean="0">
                <a:latin typeface="David" panose="020E0502060401010101" pitchFamily="34" charset="-79"/>
                <a:cs typeface="David" panose="020E0502060401010101" pitchFamily="34" charset="-79"/>
              </a:rPr>
              <a:t>ווידר </a:t>
            </a:r>
            <a:r>
              <a:rPr lang="he-IL" dirty="0">
                <a:latin typeface="David" panose="020E0502060401010101" pitchFamily="34" charset="-79"/>
                <a:cs typeface="David" panose="020E0502060401010101" pitchFamily="34" charset="-79"/>
              </a:rPr>
              <a:t>, דודו אברהם, רפאל אדם</a:t>
            </a:r>
            <a:endParaRPr lang="en-US" dirty="0">
              <a:latin typeface="David" panose="020E0502060401010101" pitchFamily="34" charset="-79"/>
              <a:cs typeface="David" panose="020E0502060401010101" pitchFamily="34" charset="-79"/>
            </a:endParaRPr>
          </a:p>
        </p:txBody>
      </p:sp>
      <p:sp>
        <p:nvSpPr>
          <p:cNvPr id="7" name="מציין מיקום של מספר שקופית 6"/>
          <p:cNvSpPr>
            <a:spLocks noGrp="1"/>
          </p:cNvSpPr>
          <p:nvPr>
            <p:ph type="sldNum" sz="quarter" idx="12"/>
          </p:nvPr>
        </p:nvSpPr>
        <p:spPr/>
        <p:txBody>
          <a:bodyPr/>
          <a:lstStyle/>
          <a:p>
            <a:fld id="{E0CC35EF-C570-4ACB-AA80-617C749F8D2A}" type="slidenum">
              <a:rPr lang="en-US" smtClean="0">
                <a:latin typeface="David" panose="020E0502060401010101" pitchFamily="34" charset="-79"/>
                <a:cs typeface="David" panose="020E0502060401010101" pitchFamily="34" charset="-79"/>
              </a:rPr>
              <a:t>4</a:t>
            </a:fld>
            <a:endParaRPr lang="en-US" dirty="0">
              <a:latin typeface="David" panose="020E0502060401010101" pitchFamily="34" charset="-79"/>
              <a:cs typeface="David" panose="020E0502060401010101" pitchFamily="34" charset="-79"/>
            </a:endParaRPr>
          </a:p>
        </p:txBody>
      </p:sp>
    </p:spTree>
    <p:extLst>
      <p:ext uri="{BB962C8B-B14F-4D97-AF65-F5344CB8AC3E}">
        <p14:creationId xmlns:p14="http://schemas.microsoft.com/office/powerpoint/2010/main" val="1210783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he-IL" b="1" dirty="0">
                <a:solidFill>
                  <a:schemeClr val="tx2">
                    <a:lumMod val="50000"/>
                  </a:schemeClr>
                </a:solidFill>
                <a:effectLst>
                  <a:outerShdw blurRad="38100" dist="38100" dir="2700000" algn="tl">
                    <a:srgbClr val="000000">
                      <a:alpha val="43137"/>
                    </a:srgbClr>
                  </a:outerShdw>
                </a:effectLst>
                <a:latin typeface="David" panose="020E0502060401010101" pitchFamily="34" charset="-79"/>
                <a:cs typeface="David" panose="020E0502060401010101" pitchFamily="34" charset="-79"/>
              </a:rPr>
              <a:t>בעיה מספר 2</a:t>
            </a:r>
            <a:endParaRPr lang="en-US" b="1" dirty="0">
              <a:solidFill>
                <a:schemeClr val="tx2">
                  <a:lumMod val="50000"/>
                </a:schemeClr>
              </a:solidFill>
              <a:effectLst>
                <a:outerShdw blurRad="38100" dist="38100" dir="2700000" algn="tl">
                  <a:srgbClr val="000000">
                    <a:alpha val="43137"/>
                  </a:srgbClr>
                </a:outerShdw>
              </a:effectLst>
              <a:latin typeface="David" panose="020E0502060401010101" pitchFamily="34" charset="-79"/>
              <a:cs typeface="David" panose="020E0502060401010101" pitchFamily="34" charset="-79"/>
            </a:endParaRPr>
          </a:p>
        </p:txBody>
      </p:sp>
      <p:sp>
        <p:nvSpPr>
          <p:cNvPr id="5" name="מציין מיקום של כותרת תחתונה 4"/>
          <p:cNvSpPr>
            <a:spLocks noGrp="1"/>
          </p:cNvSpPr>
          <p:nvPr>
            <p:ph type="ftr" sz="quarter" idx="11"/>
          </p:nvPr>
        </p:nvSpPr>
        <p:spPr/>
        <p:txBody>
          <a:bodyPr/>
          <a:lstStyle/>
          <a:p>
            <a:pPr>
              <a:spcAft>
                <a:spcPts val="600"/>
              </a:spcAft>
            </a:pPr>
            <a:r>
              <a:rPr lang="he-IL" dirty="0">
                <a:latin typeface="David" panose="020E0502060401010101" pitchFamily="34" charset="-79"/>
                <a:cs typeface="David" panose="020E0502060401010101" pitchFamily="34" charset="-79"/>
              </a:rPr>
              <a:t>מורן שמש, ערן </a:t>
            </a:r>
            <a:r>
              <a:rPr lang="he-IL" dirty="0" smtClean="0">
                <a:latin typeface="David" panose="020E0502060401010101" pitchFamily="34" charset="-79"/>
                <a:cs typeface="David" panose="020E0502060401010101" pitchFamily="34" charset="-79"/>
              </a:rPr>
              <a:t>ווידר </a:t>
            </a:r>
            <a:r>
              <a:rPr lang="he-IL" dirty="0">
                <a:latin typeface="David" panose="020E0502060401010101" pitchFamily="34" charset="-79"/>
                <a:cs typeface="David" panose="020E0502060401010101" pitchFamily="34" charset="-79"/>
              </a:rPr>
              <a:t>, דודו אברהם, רפאל אדם</a:t>
            </a:r>
            <a:endParaRPr lang="en-US" dirty="0">
              <a:latin typeface="David" panose="020E0502060401010101" pitchFamily="34" charset="-79"/>
              <a:cs typeface="David" panose="020E0502060401010101" pitchFamily="34" charset="-79"/>
            </a:endParaRPr>
          </a:p>
        </p:txBody>
      </p:sp>
      <p:sp>
        <p:nvSpPr>
          <p:cNvPr id="6" name="מציין מיקום של מספר שקופית 5"/>
          <p:cNvSpPr>
            <a:spLocks noGrp="1"/>
          </p:cNvSpPr>
          <p:nvPr>
            <p:ph type="sldNum" sz="quarter" idx="12"/>
          </p:nvPr>
        </p:nvSpPr>
        <p:spPr/>
        <p:txBody>
          <a:bodyPr/>
          <a:lstStyle/>
          <a:p>
            <a:fld id="{E0CC35EF-C570-4ACB-AA80-617C749F8D2A}" type="slidenum">
              <a:rPr lang="en-US" smtClean="0">
                <a:latin typeface="David" panose="020E0502060401010101" pitchFamily="34" charset="-79"/>
                <a:cs typeface="David" panose="020E0502060401010101" pitchFamily="34" charset="-79"/>
              </a:rPr>
              <a:t>5</a:t>
            </a:fld>
            <a:endParaRPr lang="en-US">
              <a:latin typeface="David" panose="020E0502060401010101" pitchFamily="34" charset="-79"/>
              <a:cs typeface="David" panose="020E0502060401010101" pitchFamily="34" charset="-79"/>
            </a:endParaRPr>
          </a:p>
        </p:txBody>
      </p:sp>
      <p:sp>
        <p:nvSpPr>
          <p:cNvPr id="7" name="Content Placeholder 2"/>
          <p:cNvSpPr txBox="1">
            <a:spLocks/>
          </p:cNvSpPr>
          <p:nvPr/>
        </p:nvSpPr>
        <p:spPr>
          <a:xfrm>
            <a:off x="1097280" y="1737360"/>
            <a:ext cx="10178322" cy="2816086"/>
          </a:xfrm>
          <a:prstGeom prst="rect">
            <a:avLst/>
          </a:prstGeom>
        </p:spPr>
        <p:txBody>
          <a:bodyPr vert="horz" lIns="0" tIns="45720" rIns="0" bIns="45720" rtlCol="0">
            <a:normAutofit/>
          </a:bodyPr>
          <a:lstStyle>
            <a:lvl1pPr marL="91440" indent="-91440" algn="r" defTabSz="914400" rtl="1"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r" defTabSz="914400" rtl="1"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lnSpc>
                <a:spcPct val="150000"/>
              </a:lnSpc>
              <a:buNone/>
            </a:pPr>
            <a:r>
              <a:rPr lang="he-IL" sz="2800" b="1" i="1" dirty="0">
                <a:solidFill>
                  <a:schemeClr val="tx1"/>
                </a:solidFill>
                <a:latin typeface="David" panose="020E0502060401010101" pitchFamily="34" charset="-79"/>
                <a:cs typeface="David" panose="020E0502060401010101" pitchFamily="34" charset="-79"/>
              </a:rPr>
              <a:t>רוב פעולות התשלום בשוק זה מתבצעות במזומן</a:t>
            </a:r>
            <a:endParaRPr lang="he-IL" dirty="0">
              <a:solidFill>
                <a:schemeClr val="tx1"/>
              </a:solidFill>
              <a:latin typeface="David" panose="020E0502060401010101" pitchFamily="34" charset="-79"/>
              <a:cs typeface="David" panose="020E0502060401010101" pitchFamily="34" charset="-79"/>
            </a:endParaRPr>
          </a:p>
          <a:p>
            <a:pPr>
              <a:lnSpc>
                <a:spcPct val="150000"/>
              </a:lnSpc>
              <a:buFont typeface="Arial" panose="020B0604020202020204" pitchFamily="34" charset="0"/>
              <a:buChar char="•"/>
            </a:pPr>
            <a:r>
              <a:rPr lang="he-IL" b="1" dirty="0">
                <a:solidFill>
                  <a:schemeClr val="tx1"/>
                </a:solidFill>
                <a:latin typeface="David" panose="020E0502060401010101" pitchFamily="34" charset="-79"/>
                <a:cs typeface="David" panose="020E0502060401010101" pitchFamily="34" charset="-79"/>
              </a:rPr>
              <a:t>סיבה: </a:t>
            </a:r>
            <a:r>
              <a:rPr lang="he-IL" dirty="0">
                <a:solidFill>
                  <a:schemeClr val="tx1"/>
                </a:solidFill>
                <a:latin typeface="David" panose="020E0502060401010101" pitchFamily="34" charset="-79"/>
                <a:cs typeface="David" panose="020E0502060401010101" pitchFamily="34" charset="-79"/>
              </a:rPr>
              <a:t>השוק איננו מוסדר ומסודר במדינה.</a:t>
            </a:r>
          </a:p>
          <a:p>
            <a:pPr>
              <a:lnSpc>
                <a:spcPct val="150000"/>
              </a:lnSpc>
              <a:buFont typeface="Arial" panose="020B0604020202020204" pitchFamily="34" charset="0"/>
              <a:buChar char="•"/>
            </a:pPr>
            <a:r>
              <a:rPr lang="he-IL" b="1" dirty="0">
                <a:solidFill>
                  <a:schemeClr val="tx1"/>
                </a:solidFill>
                <a:latin typeface="David" panose="020E0502060401010101" pitchFamily="34" charset="-79"/>
                <a:cs typeface="David" panose="020E0502060401010101" pitchFamily="34" charset="-79"/>
              </a:rPr>
              <a:t>נזק: </a:t>
            </a:r>
            <a:r>
              <a:rPr lang="he-IL" dirty="0">
                <a:solidFill>
                  <a:schemeClr val="tx1"/>
                </a:solidFill>
                <a:latin typeface="David" panose="020E0502060401010101" pitchFamily="34" charset="-79"/>
                <a:cs typeface="David" panose="020E0502060401010101" pitchFamily="34" charset="-79"/>
              </a:rPr>
              <a:t>יוצר קושי בגביית עמלות מהתיווך משום שהתשלום נעשה במזומן.</a:t>
            </a:r>
          </a:p>
          <a:p>
            <a:pPr>
              <a:lnSpc>
                <a:spcPct val="150000"/>
              </a:lnSpc>
              <a:buFont typeface="Arial" panose="020B0604020202020204" pitchFamily="34" charset="0"/>
              <a:buChar char="•"/>
            </a:pPr>
            <a:r>
              <a:rPr lang="he-IL" b="1" dirty="0">
                <a:solidFill>
                  <a:schemeClr val="tx1"/>
                </a:solidFill>
                <a:latin typeface="David" panose="020E0502060401010101" pitchFamily="34" charset="-79"/>
                <a:cs typeface="David" panose="020E0502060401010101" pitchFamily="34" charset="-79"/>
              </a:rPr>
              <a:t>תוצאה: </a:t>
            </a:r>
            <a:r>
              <a:rPr lang="he-IL" dirty="0">
                <a:solidFill>
                  <a:schemeClr val="tx1"/>
                </a:solidFill>
                <a:latin typeface="David" panose="020E0502060401010101" pitchFamily="34" charset="-79"/>
                <a:cs typeface="David" panose="020E0502060401010101" pitchFamily="34" charset="-79"/>
              </a:rPr>
              <a:t>תשלום ממוחשב, מבוקר ופשוט.</a:t>
            </a:r>
          </a:p>
          <a:p>
            <a:pPr>
              <a:lnSpc>
                <a:spcPct val="150000"/>
              </a:lnSpc>
              <a:buFont typeface="Arial" panose="020B0604020202020204" pitchFamily="34" charset="0"/>
              <a:buChar char="•"/>
            </a:pPr>
            <a:endParaRPr lang="he-IL" dirty="0">
              <a:solidFill>
                <a:schemeClr val="tx1"/>
              </a:solidFill>
              <a:latin typeface="David" panose="020E0502060401010101" pitchFamily="34" charset="-79"/>
              <a:cs typeface="David" panose="020E0502060401010101" pitchFamily="34" charset="-79"/>
            </a:endParaRPr>
          </a:p>
        </p:txBody>
      </p:sp>
      <p:pic>
        <p:nvPicPr>
          <p:cNvPr id="2050" name="Picture 2" descr="תוצאת תמונה עבור ‪babysitte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334964" y="3856009"/>
            <a:ext cx="1958656" cy="2476211"/>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תוצאת תמונה עבור ‪cash or credit‬‏">
            <a:extLst>
              <a:ext uri="{FF2B5EF4-FFF2-40B4-BE49-F238E27FC236}">
                <a16:creationId xmlns:a16="http://schemas.microsoft.com/office/drawing/2014/main" id="{8DABB587-97DC-412D-9979-09A96F3A22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62843" y="4348013"/>
            <a:ext cx="4531877" cy="18580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78857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450757"/>
          </a:xfrm>
        </p:spPr>
        <p:txBody>
          <a:bodyPr/>
          <a:lstStyle/>
          <a:p>
            <a:pPr algn="ctr"/>
            <a:r>
              <a:rPr lang="he-IL" b="1" dirty="0">
                <a:solidFill>
                  <a:schemeClr val="tx2">
                    <a:lumMod val="50000"/>
                  </a:schemeClr>
                </a:solidFill>
                <a:effectLst>
                  <a:outerShdw blurRad="38100" dist="38100" dir="2700000" algn="tl">
                    <a:srgbClr val="000000">
                      <a:alpha val="43137"/>
                    </a:srgbClr>
                  </a:outerShdw>
                </a:effectLst>
                <a:latin typeface="David" panose="020E0502060401010101" pitchFamily="34" charset="-79"/>
                <a:cs typeface="David" panose="020E0502060401010101" pitchFamily="34" charset="-79"/>
              </a:rPr>
              <a:t>בעיה מספר 3</a:t>
            </a:r>
            <a:endParaRPr lang="en-US" b="1" dirty="0">
              <a:solidFill>
                <a:schemeClr val="tx2">
                  <a:lumMod val="50000"/>
                </a:schemeClr>
              </a:solidFill>
              <a:effectLst>
                <a:outerShdw blurRad="38100" dist="38100" dir="2700000" algn="tl">
                  <a:srgbClr val="000000">
                    <a:alpha val="43137"/>
                  </a:srgbClr>
                </a:outerShdw>
              </a:effectLst>
              <a:latin typeface="David" panose="020E0502060401010101" pitchFamily="34" charset="-79"/>
              <a:cs typeface="David" panose="020E0502060401010101" pitchFamily="34" charset="-79"/>
            </a:endParaRPr>
          </a:p>
        </p:txBody>
      </p:sp>
      <p:sp>
        <p:nvSpPr>
          <p:cNvPr id="3" name="Content Placeholder 2"/>
          <p:cNvSpPr>
            <a:spLocks noGrp="1"/>
          </p:cNvSpPr>
          <p:nvPr>
            <p:ph idx="1"/>
          </p:nvPr>
        </p:nvSpPr>
        <p:spPr>
          <a:xfrm>
            <a:off x="1251678" y="1824495"/>
            <a:ext cx="10178322" cy="2816086"/>
          </a:xfrm>
        </p:spPr>
        <p:txBody>
          <a:bodyPr>
            <a:normAutofit fontScale="92500" lnSpcReduction="20000"/>
          </a:bodyPr>
          <a:lstStyle/>
          <a:p>
            <a:pPr marL="0" indent="0" algn="ctr">
              <a:buNone/>
            </a:pPr>
            <a:r>
              <a:rPr lang="he-IL" sz="2800" b="1" i="1" dirty="0">
                <a:solidFill>
                  <a:schemeClr val="tx1"/>
                </a:solidFill>
                <a:latin typeface="David" panose="020E0502060401010101" pitchFamily="34" charset="-79"/>
                <a:cs typeface="David" panose="020E0502060401010101" pitchFamily="34" charset="-79"/>
              </a:rPr>
              <a:t>חוסר פשטות אל מול התאמה</a:t>
            </a:r>
          </a:p>
          <a:p>
            <a:pPr marL="0" indent="0" algn="ctr">
              <a:buNone/>
            </a:pPr>
            <a:endParaRPr lang="he-IL" dirty="0">
              <a:solidFill>
                <a:schemeClr val="tx2">
                  <a:lumMod val="50000"/>
                </a:schemeClr>
              </a:solidFill>
              <a:latin typeface="David" panose="020E0502060401010101" pitchFamily="34" charset="-79"/>
              <a:cs typeface="David" panose="020E0502060401010101" pitchFamily="34" charset="-79"/>
            </a:endParaRPr>
          </a:p>
          <a:p>
            <a:pPr algn="just">
              <a:lnSpc>
                <a:spcPct val="150000"/>
              </a:lnSpc>
              <a:buFont typeface="Arial" panose="020B0604020202020204" pitchFamily="34" charset="0"/>
              <a:buChar char="•"/>
            </a:pPr>
            <a:r>
              <a:rPr lang="he-IL" b="1" dirty="0">
                <a:solidFill>
                  <a:schemeClr val="tx1"/>
                </a:solidFill>
                <a:latin typeface="David" panose="020E0502060401010101" pitchFamily="34" charset="-79"/>
                <a:cs typeface="David" panose="020E0502060401010101" pitchFamily="34" charset="-79"/>
              </a:rPr>
              <a:t>סיבה: </a:t>
            </a:r>
            <a:r>
              <a:rPr lang="he-IL" dirty="0">
                <a:solidFill>
                  <a:schemeClr val="tx1"/>
                </a:solidFill>
                <a:latin typeface="David" panose="020E0502060401010101" pitchFamily="34" charset="-79"/>
                <a:cs typeface="David" panose="020E0502060401010101" pitchFamily="34" charset="-79"/>
              </a:rPr>
              <a:t>המתחרות בשוק מנסות לאסוף כמה שיותר מידע על השמרטפיות ועל ההורים לצורך התאמה מרבית. </a:t>
            </a:r>
          </a:p>
          <a:p>
            <a:pPr algn="just">
              <a:lnSpc>
                <a:spcPct val="150000"/>
              </a:lnSpc>
              <a:buFont typeface="Arial" panose="020B0604020202020204" pitchFamily="34" charset="0"/>
              <a:buChar char="•"/>
            </a:pPr>
            <a:r>
              <a:rPr lang="he-IL" b="1" dirty="0">
                <a:solidFill>
                  <a:schemeClr val="tx1"/>
                </a:solidFill>
                <a:latin typeface="David" panose="020E0502060401010101" pitchFamily="34" charset="-79"/>
                <a:cs typeface="David" panose="020E0502060401010101" pitchFamily="34" charset="-79"/>
              </a:rPr>
              <a:t>נזק: </a:t>
            </a:r>
            <a:r>
              <a:rPr lang="he-IL" dirty="0">
                <a:solidFill>
                  <a:schemeClr val="tx1"/>
                </a:solidFill>
                <a:latin typeface="David" panose="020E0502060401010101" pitchFamily="34" charset="-79"/>
                <a:cs typeface="David" panose="020E0502060401010101" pitchFamily="34" charset="-79"/>
              </a:rPr>
              <a:t>חוסר הפשטות מוביל לקושי בגיוס היצע עובדות ובנוסף לכך מקשה על ההורים לעשות שימוש במערכות הקיימות כיום בשוק. המערכות הללו אינן פשוטות לתפעול מה שמוביל לירידה בשימוש וברווחים.</a:t>
            </a:r>
          </a:p>
          <a:p>
            <a:pPr algn="just">
              <a:lnSpc>
                <a:spcPct val="150000"/>
              </a:lnSpc>
              <a:buFont typeface="Arial" panose="020B0604020202020204" pitchFamily="34" charset="0"/>
              <a:buChar char="•"/>
            </a:pPr>
            <a:r>
              <a:rPr lang="he-IL" b="1" dirty="0">
                <a:solidFill>
                  <a:schemeClr val="tx1"/>
                </a:solidFill>
                <a:latin typeface="David" panose="020E0502060401010101" pitchFamily="34" charset="-79"/>
                <a:cs typeface="David" panose="020E0502060401010101" pitchFamily="34" charset="-79"/>
              </a:rPr>
              <a:t>תוצאה: </a:t>
            </a:r>
            <a:r>
              <a:rPr lang="he-IL" dirty="0">
                <a:solidFill>
                  <a:schemeClr val="tx1"/>
                </a:solidFill>
                <a:latin typeface="David" panose="020E0502060401010101" pitchFamily="34" charset="-79"/>
                <a:cs typeface="David" panose="020E0502060401010101" pitchFamily="34" charset="-79"/>
              </a:rPr>
              <a:t>האתר פשוט וקל לתפעול.</a:t>
            </a:r>
          </a:p>
          <a:p>
            <a:pPr>
              <a:lnSpc>
                <a:spcPct val="150000"/>
              </a:lnSpc>
              <a:buFont typeface="Arial" panose="020B0604020202020204" pitchFamily="34" charset="0"/>
              <a:buChar char="•"/>
            </a:pPr>
            <a:endParaRPr lang="he-IL" dirty="0">
              <a:solidFill>
                <a:schemeClr val="tx1"/>
              </a:solidFill>
              <a:latin typeface="David" panose="020E0502060401010101" pitchFamily="34" charset="-79"/>
              <a:cs typeface="David" panose="020E0502060401010101" pitchFamily="34" charset="-79"/>
            </a:endParaRPr>
          </a:p>
        </p:txBody>
      </p:sp>
      <p:sp>
        <p:nvSpPr>
          <p:cNvPr id="6" name="מציין מיקום של כותרת תחתונה 5"/>
          <p:cNvSpPr>
            <a:spLocks noGrp="1"/>
          </p:cNvSpPr>
          <p:nvPr>
            <p:ph type="ftr" sz="quarter" idx="11"/>
          </p:nvPr>
        </p:nvSpPr>
        <p:spPr>
          <a:xfrm>
            <a:off x="3686185" y="6459785"/>
            <a:ext cx="4822804" cy="365125"/>
          </a:xfrm>
        </p:spPr>
        <p:txBody>
          <a:bodyPr/>
          <a:lstStyle/>
          <a:p>
            <a:pPr>
              <a:spcAft>
                <a:spcPts val="600"/>
              </a:spcAft>
            </a:pPr>
            <a:r>
              <a:rPr lang="he-IL" dirty="0">
                <a:latin typeface="David" panose="020E0502060401010101" pitchFamily="34" charset="-79"/>
                <a:cs typeface="David" panose="020E0502060401010101" pitchFamily="34" charset="-79"/>
              </a:rPr>
              <a:t>מורן שמש, ערן </a:t>
            </a:r>
            <a:r>
              <a:rPr lang="he-IL" dirty="0" smtClean="0">
                <a:latin typeface="David" panose="020E0502060401010101" pitchFamily="34" charset="-79"/>
                <a:cs typeface="David" panose="020E0502060401010101" pitchFamily="34" charset="-79"/>
              </a:rPr>
              <a:t>ווידר </a:t>
            </a:r>
            <a:r>
              <a:rPr lang="he-IL" dirty="0">
                <a:latin typeface="David" panose="020E0502060401010101" pitchFamily="34" charset="-79"/>
                <a:cs typeface="David" panose="020E0502060401010101" pitchFamily="34" charset="-79"/>
              </a:rPr>
              <a:t>, דודו אברהם, רפאל אדם</a:t>
            </a:r>
            <a:endParaRPr lang="en-US" dirty="0">
              <a:latin typeface="David" panose="020E0502060401010101" pitchFamily="34" charset="-79"/>
              <a:cs typeface="David" panose="020E0502060401010101" pitchFamily="34" charset="-79"/>
            </a:endParaRPr>
          </a:p>
        </p:txBody>
      </p:sp>
      <p:sp>
        <p:nvSpPr>
          <p:cNvPr id="7" name="מציין מיקום של מספר שקופית 6"/>
          <p:cNvSpPr>
            <a:spLocks noGrp="1"/>
          </p:cNvSpPr>
          <p:nvPr>
            <p:ph type="sldNum" sz="quarter" idx="12"/>
          </p:nvPr>
        </p:nvSpPr>
        <p:spPr>
          <a:xfrm>
            <a:off x="9900458" y="6459785"/>
            <a:ext cx="1312025" cy="365125"/>
          </a:xfrm>
        </p:spPr>
        <p:txBody>
          <a:bodyPr/>
          <a:lstStyle/>
          <a:p>
            <a:fld id="{E0CC35EF-C570-4ACB-AA80-617C749F8D2A}" type="slidenum">
              <a:rPr lang="en-US" smtClean="0">
                <a:latin typeface="David" panose="020E0502060401010101" pitchFamily="34" charset="-79"/>
                <a:cs typeface="David" panose="020E0502060401010101" pitchFamily="34" charset="-79"/>
              </a:rPr>
              <a:t>6</a:t>
            </a:fld>
            <a:endParaRPr lang="en-US" dirty="0">
              <a:latin typeface="David" panose="020E0502060401010101" pitchFamily="34" charset="-79"/>
              <a:cs typeface="David" panose="020E0502060401010101" pitchFamily="34" charset="-79"/>
            </a:endParaRPr>
          </a:p>
        </p:txBody>
      </p:sp>
      <p:pic>
        <p:nvPicPr>
          <p:cNvPr id="1026" name="Picture 2" descr="תוצאת תמונה עבור ‪simplicity is the ultimate‬‏">
            <a:extLst>
              <a:ext uri="{FF2B5EF4-FFF2-40B4-BE49-F238E27FC236}">
                <a16:creationId xmlns:a16="http://schemas.microsoft.com/office/drawing/2014/main" id="{A0B777DE-E6A7-45FF-92DE-5EC38F8B38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777" y="4188186"/>
            <a:ext cx="2434507" cy="243991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תוצאת תמונה עבור ‪analytics‬‏">
            <a:extLst>
              <a:ext uri="{FF2B5EF4-FFF2-40B4-BE49-F238E27FC236}">
                <a16:creationId xmlns:a16="http://schemas.microsoft.com/office/drawing/2014/main" id="{14AA9344-9A0D-47C0-A2AF-0F0A8F4567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90212" y="4571929"/>
            <a:ext cx="3639787" cy="16544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61095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he-IL" b="1" dirty="0">
                <a:solidFill>
                  <a:schemeClr val="tx2">
                    <a:lumMod val="50000"/>
                  </a:schemeClr>
                </a:solidFill>
                <a:latin typeface="David" panose="020E0502060401010101" pitchFamily="34" charset="-79"/>
                <a:cs typeface="David" panose="020E0502060401010101" pitchFamily="34" charset="-79"/>
              </a:rPr>
              <a:t>המערכת שלנו</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923506138"/>
              </p:ext>
            </p:extLst>
          </p:nvPr>
        </p:nvGraphicFramePr>
        <p:xfrm>
          <a:off x="990600" y="1846263"/>
          <a:ext cx="10164763" cy="4048760"/>
        </p:xfrm>
        <a:graphic>
          <a:graphicData uri="http://schemas.openxmlformats.org/drawingml/2006/table">
            <a:tbl>
              <a:tblPr firstRow="1" bandRow="1">
                <a:tableStyleId>{5C22544A-7EE6-4342-B048-85BDC9FD1C3A}</a:tableStyleId>
              </a:tblPr>
              <a:tblGrid>
                <a:gridCol w="4762500">
                  <a:extLst>
                    <a:ext uri="{9D8B030D-6E8A-4147-A177-3AD203B41FA5}">
                      <a16:colId xmlns:a16="http://schemas.microsoft.com/office/drawing/2014/main" val="1006598891"/>
                    </a:ext>
                  </a:extLst>
                </a:gridCol>
                <a:gridCol w="3182978">
                  <a:extLst>
                    <a:ext uri="{9D8B030D-6E8A-4147-A177-3AD203B41FA5}">
                      <a16:colId xmlns:a16="http://schemas.microsoft.com/office/drawing/2014/main" val="3789371322"/>
                    </a:ext>
                  </a:extLst>
                </a:gridCol>
                <a:gridCol w="644545">
                  <a:extLst>
                    <a:ext uri="{9D8B030D-6E8A-4147-A177-3AD203B41FA5}">
                      <a16:colId xmlns:a16="http://schemas.microsoft.com/office/drawing/2014/main" val="3029616691"/>
                    </a:ext>
                  </a:extLst>
                </a:gridCol>
                <a:gridCol w="1574740">
                  <a:extLst>
                    <a:ext uri="{9D8B030D-6E8A-4147-A177-3AD203B41FA5}">
                      <a16:colId xmlns:a16="http://schemas.microsoft.com/office/drawing/2014/main" val="2465008918"/>
                    </a:ext>
                  </a:extLst>
                </a:gridCol>
              </a:tblGrid>
              <a:tr h="370840">
                <a:tc>
                  <a:txBody>
                    <a:bodyPr/>
                    <a:lstStyle/>
                    <a:p>
                      <a:pPr algn="ctr"/>
                      <a:r>
                        <a:rPr lang="he-IL" dirty="0">
                          <a:latin typeface="David" panose="020E0502060401010101" pitchFamily="34" charset="-79"/>
                          <a:cs typeface="David" panose="020E0502060401010101" pitchFamily="34" charset="-79"/>
                        </a:rPr>
                        <a:t>תיאור קצר</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dirty="0">
                          <a:latin typeface="David" panose="020E0502060401010101" pitchFamily="34" charset="-79"/>
                          <a:cs typeface="David" panose="020E0502060401010101" pitchFamily="34" charset="-79"/>
                        </a:rPr>
                        <a:t>שם</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dirty="0">
                          <a:latin typeface="David" panose="020E0502060401010101" pitchFamily="34" charset="-79"/>
                          <a:cs typeface="David" panose="020E0502060401010101" pitchFamily="34" charset="-79"/>
                        </a:rPr>
                        <a:t>מס'</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dirty="0">
                          <a:latin typeface="David" panose="020E0502060401010101" pitchFamily="34" charset="-79"/>
                          <a:cs typeface="David" panose="020E0502060401010101" pitchFamily="34" charset="-79"/>
                        </a:rPr>
                        <a:t>תת מערכת</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7341643"/>
                  </a:ext>
                </a:extLst>
              </a:tr>
              <a:tr h="370840">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יצירת משתמש חדש ע"י רישום </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צור פרופיל להורה</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dirty="0">
                          <a:latin typeface="David" panose="020E0502060401010101" pitchFamily="34" charset="-79"/>
                          <a:cs typeface="David" panose="020E0502060401010101" pitchFamily="34" charset="-79"/>
                        </a:rPr>
                        <a:t>1.1</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3">
                  <a:txBody>
                    <a:bodyPr/>
                    <a:lstStyle/>
                    <a:p>
                      <a:pPr algn="ctr"/>
                      <a:r>
                        <a:rPr lang="en-US" dirty="0">
                          <a:latin typeface="David" panose="020E0502060401010101" pitchFamily="34" charset="-79"/>
                          <a:cs typeface="David" panose="020E0502060401010101" pitchFamily="34" charset="-79"/>
                        </a:rPr>
                        <a:t/>
                      </a:r>
                      <a:br>
                        <a:rPr lang="en-US" dirty="0">
                          <a:latin typeface="David" panose="020E0502060401010101" pitchFamily="34" charset="-79"/>
                          <a:cs typeface="David" panose="020E0502060401010101" pitchFamily="34" charset="-79"/>
                        </a:rPr>
                      </a:br>
                      <a:r>
                        <a:rPr lang="he-IL" dirty="0">
                          <a:latin typeface="David" panose="020E0502060401010101" pitchFamily="34" charset="-79"/>
                          <a:cs typeface="David" panose="020E0502060401010101" pitchFamily="34" charset="-79"/>
                        </a:rPr>
                        <a:t>1- רישום</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94408445"/>
                  </a:ext>
                </a:extLst>
              </a:tr>
              <a:tr h="370840">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רישום לאתר כבייביסיטר </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צור פרופיל לבייביסיטר</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dirty="0">
                          <a:latin typeface="David" panose="020E0502060401010101" pitchFamily="34" charset="-79"/>
                          <a:cs typeface="David" panose="020E0502060401010101" pitchFamily="34" charset="-79"/>
                        </a:rPr>
                        <a:t>1.2</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a:endParaRPr lang="en-US" dirty="0"/>
                    </a:p>
                  </a:txBody>
                  <a:tcPr/>
                </a:tc>
                <a:extLst>
                  <a:ext uri="{0D108BD9-81ED-4DB2-BD59-A6C34878D82A}">
                    <a16:rowId xmlns:a16="http://schemas.microsoft.com/office/drawing/2014/main" val="2728709458"/>
                  </a:ext>
                </a:extLst>
              </a:tr>
              <a:tr h="370840">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הצג פרופיל אישי ואפשר שינוי פרטים.</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ערוך פרטי פרופיל</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dirty="0">
                          <a:latin typeface="David" panose="020E0502060401010101" pitchFamily="34" charset="-79"/>
                          <a:cs typeface="David" panose="020E0502060401010101" pitchFamily="34" charset="-79"/>
                        </a:rPr>
                        <a:t>1.3 </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a:endParaRPr lang="en-US" dirty="0"/>
                    </a:p>
                  </a:txBody>
                  <a:tcPr/>
                </a:tc>
                <a:extLst>
                  <a:ext uri="{0D108BD9-81ED-4DB2-BD59-A6C34878D82A}">
                    <a16:rowId xmlns:a16="http://schemas.microsoft.com/office/drawing/2014/main" val="3493228696"/>
                  </a:ext>
                </a:extLst>
              </a:tr>
              <a:tr h="370840">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פרסום מודעת חיפוש על ידי ההורים/בייביסיטר.</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פרסם מודעת חיפוש</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dirty="0">
                          <a:latin typeface="David" panose="020E0502060401010101" pitchFamily="34" charset="-79"/>
                          <a:cs typeface="David" panose="020E0502060401010101" pitchFamily="34" charset="-79"/>
                        </a:rPr>
                        <a:t>2.1</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r>
                        <a:rPr lang="en-US" dirty="0">
                          <a:latin typeface="David" panose="020E0502060401010101" pitchFamily="34" charset="-79"/>
                          <a:cs typeface="David" panose="020E0502060401010101" pitchFamily="34" charset="-79"/>
                        </a:rPr>
                        <a:t/>
                      </a:r>
                      <a:br>
                        <a:rPr lang="en-US" dirty="0">
                          <a:latin typeface="David" panose="020E0502060401010101" pitchFamily="34" charset="-79"/>
                          <a:cs typeface="David" panose="020E0502060401010101" pitchFamily="34" charset="-79"/>
                        </a:rPr>
                      </a:br>
                      <a:r>
                        <a:rPr lang="he-IL" dirty="0">
                          <a:latin typeface="David" panose="020E0502060401010101" pitchFamily="34" charset="-79"/>
                          <a:cs typeface="David" panose="020E0502060401010101" pitchFamily="34" charset="-79"/>
                        </a:rPr>
                        <a:t>2-</a:t>
                      </a:r>
                      <a:r>
                        <a:rPr lang="he-IL" baseline="0" dirty="0">
                          <a:latin typeface="David" panose="020E0502060401010101" pitchFamily="34" charset="-79"/>
                          <a:cs typeface="David" panose="020E0502060401010101" pitchFamily="34" charset="-79"/>
                        </a:rPr>
                        <a:t> </a:t>
                      </a:r>
                      <a:r>
                        <a:rPr lang="he-IL" sz="1800" kern="1200" dirty="0">
                          <a:solidFill>
                            <a:schemeClr val="dk1"/>
                          </a:solidFill>
                          <a:effectLst/>
                          <a:latin typeface="David" panose="020E0502060401010101" pitchFamily="34" charset="-79"/>
                          <a:ea typeface="+mn-ea"/>
                          <a:cs typeface="David" panose="020E0502060401010101" pitchFamily="34" charset="-79"/>
                        </a:rPr>
                        <a:t>פרסום וחיפוש מודעות</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5020188"/>
                  </a:ext>
                </a:extLst>
              </a:tr>
              <a:tr h="370840">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אופן בחירת הבייביסיטר והתאמה להורים. בצע חיפוש לפי פרמטרים והצג את התוצאה המתאימה ביותר וביצוע המשך חיפוש.</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בצע חיפוש מודעות</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dirty="0">
                          <a:latin typeface="David" panose="020E0502060401010101" pitchFamily="34" charset="-79"/>
                          <a:cs typeface="David" panose="020E0502060401010101" pitchFamily="34" charset="-79"/>
                        </a:rPr>
                        <a:t>2.2</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a:endParaRPr lang="en-US" dirty="0"/>
                    </a:p>
                  </a:txBody>
                  <a:tcPr/>
                </a:tc>
                <a:extLst>
                  <a:ext uri="{0D108BD9-81ED-4DB2-BD59-A6C34878D82A}">
                    <a16:rowId xmlns:a16="http://schemas.microsoft.com/office/drawing/2014/main" val="2476512172"/>
                  </a:ext>
                </a:extLst>
              </a:tr>
              <a:tr h="370840">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הזנת חוות דעת של ההורים על הבייביסיטר (לאחר תשלום).</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הזן חוות דעת הורים</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dirty="0">
                          <a:latin typeface="David" panose="020E0502060401010101" pitchFamily="34" charset="-79"/>
                          <a:cs typeface="David" panose="020E0502060401010101" pitchFamily="34" charset="-79"/>
                        </a:rPr>
                        <a:t>3.1</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endParaRPr lang="he-IL" dirty="0">
                        <a:latin typeface="David" panose="020E0502060401010101" pitchFamily="34" charset="-79"/>
                        <a:cs typeface="David" panose="020E0502060401010101" pitchFamily="34" charset="-79"/>
                      </a:endParaRPr>
                    </a:p>
                    <a:p>
                      <a:pPr algn="ctr"/>
                      <a:endParaRPr lang="he-IL" dirty="0">
                        <a:latin typeface="David" panose="020E0502060401010101" pitchFamily="34" charset="-79"/>
                        <a:cs typeface="David" panose="020E0502060401010101" pitchFamily="34" charset="-79"/>
                      </a:endParaRPr>
                    </a:p>
                    <a:p>
                      <a:pPr algn="ctr"/>
                      <a:r>
                        <a:rPr lang="he-IL" dirty="0">
                          <a:latin typeface="David" panose="020E0502060401010101" pitchFamily="34" charset="-79"/>
                          <a:cs typeface="David" panose="020E0502060401010101" pitchFamily="34" charset="-79"/>
                        </a:rPr>
                        <a:t>3-</a:t>
                      </a:r>
                      <a:r>
                        <a:rPr lang="he-IL" sz="1800" kern="1200" dirty="0">
                          <a:solidFill>
                            <a:schemeClr val="dk1"/>
                          </a:solidFill>
                          <a:effectLst/>
                          <a:latin typeface="David" panose="020E0502060401010101" pitchFamily="34" charset="-79"/>
                          <a:ea typeface="+mn-ea"/>
                          <a:cs typeface="David" panose="020E0502060401010101" pitchFamily="34" charset="-79"/>
                        </a:rPr>
                        <a:t>חוות דעת</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50051589"/>
                  </a:ext>
                </a:extLst>
              </a:tr>
              <a:tr h="370840">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הזנת חוות דעת של הבייביסיטר על ההורים והילדים (עם דרוג מנהלים).</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הזן חוות דעת בייביסיטר</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dirty="0">
                          <a:latin typeface="David" panose="020E0502060401010101" pitchFamily="34" charset="-79"/>
                          <a:cs typeface="David" panose="020E0502060401010101" pitchFamily="34" charset="-79"/>
                        </a:rPr>
                        <a:t>3.2</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a:endParaRPr lang="en-US" dirty="0"/>
                    </a:p>
                  </a:txBody>
                  <a:tcPr/>
                </a:tc>
                <a:extLst>
                  <a:ext uri="{0D108BD9-81ED-4DB2-BD59-A6C34878D82A}">
                    <a16:rowId xmlns:a16="http://schemas.microsoft.com/office/drawing/2014/main" val="3555829670"/>
                  </a:ext>
                </a:extLst>
              </a:tr>
            </a:tbl>
          </a:graphicData>
        </a:graphic>
      </p:graphicFrame>
      <p:sp>
        <p:nvSpPr>
          <p:cNvPr id="4" name="Footer Placeholder 4"/>
          <p:cNvSpPr>
            <a:spLocks noGrp="1"/>
          </p:cNvSpPr>
          <p:nvPr>
            <p:ph type="ftr" sz="quarter" idx="11"/>
          </p:nvPr>
        </p:nvSpPr>
        <p:spPr>
          <a:xfrm>
            <a:off x="3686185" y="6459785"/>
            <a:ext cx="4822804" cy="365125"/>
          </a:xfrm>
        </p:spPr>
        <p:txBody>
          <a:bodyPr/>
          <a:lstStyle/>
          <a:p>
            <a:pPr>
              <a:spcAft>
                <a:spcPts val="600"/>
              </a:spcAft>
            </a:pPr>
            <a:r>
              <a:rPr lang="he-IL" dirty="0">
                <a:latin typeface="David" panose="020E0502060401010101" pitchFamily="34" charset="-79"/>
                <a:cs typeface="David" panose="020E0502060401010101" pitchFamily="34" charset="-79"/>
              </a:rPr>
              <a:t>מורן שמש, ערן ווידר , דודו אברהם, רפאל אדם</a:t>
            </a:r>
            <a:endParaRPr lang="en-US" dirty="0">
              <a:latin typeface="David" panose="020E0502060401010101" pitchFamily="34" charset="-79"/>
              <a:cs typeface="David" panose="020E0502060401010101" pitchFamily="34" charset="-79"/>
            </a:endParaRPr>
          </a:p>
        </p:txBody>
      </p:sp>
      <p:sp>
        <p:nvSpPr>
          <p:cNvPr id="6" name="מציין מיקום של מספר שקופית 6"/>
          <p:cNvSpPr>
            <a:spLocks noGrp="1"/>
          </p:cNvSpPr>
          <p:nvPr>
            <p:ph type="sldNum" sz="quarter" idx="12"/>
          </p:nvPr>
        </p:nvSpPr>
        <p:spPr>
          <a:xfrm>
            <a:off x="9900458" y="6459785"/>
            <a:ext cx="1312025" cy="365125"/>
          </a:xfrm>
        </p:spPr>
        <p:txBody>
          <a:bodyPr/>
          <a:lstStyle/>
          <a:p>
            <a:r>
              <a:rPr lang="he-IL" dirty="0" smtClean="0">
                <a:latin typeface="David" panose="020E0502060401010101" pitchFamily="34" charset="-79"/>
                <a:cs typeface="David" panose="020E0502060401010101" pitchFamily="34" charset="-79"/>
              </a:rPr>
              <a:t>7</a:t>
            </a:r>
            <a:endParaRPr lang="en-US" dirty="0">
              <a:latin typeface="David" panose="020E0502060401010101" pitchFamily="34" charset="-79"/>
              <a:cs typeface="David" panose="020E0502060401010101" pitchFamily="34" charset="-79"/>
            </a:endParaRPr>
          </a:p>
        </p:txBody>
      </p:sp>
    </p:spTree>
    <p:extLst>
      <p:ext uri="{BB962C8B-B14F-4D97-AF65-F5344CB8AC3E}">
        <p14:creationId xmlns:p14="http://schemas.microsoft.com/office/powerpoint/2010/main" val="227434233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he-IL" b="1" dirty="0">
                <a:solidFill>
                  <a:schemeClr val="tx2">
                    <a:lumMod val="50000"/>
                  </a:schemeClr>
                </a:solidFill>
                <a:latin typeface="David" panose="020E0502060401010101" pitchFamily="34" charset="-79"/>
                <a:cs typeface="David" panose="020E0502060401010101" pitchFamily="34" charset="-79"/>
              </a:rPr>
              <a:t>המערכת שלנו - המשך</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918976483"/>
              </p:ext>
            </p:extLst>
          </p:nvPr>
        </p:nvGraphicFramePr>
        <p:xfrm>
          <a:off x="1096963" y="1846263"/>
          <a:ext cx="10058400" cy="3134360"/>
        </p:xfrm>
        <a:graphic>
          <a:graphicData uri="http://schemas.openxmlformats.org/drawingml/2006/table">
            <a:tbl>
              <a:tblPr firstRow="1" bandRow="1">
                <a:tableStyleId>{5C22544A-7EE6-4342-B048-85BDC9FD1C3A}</a:tableStyleId>
              </a:tblPr>
              <a:tblGrid>
                <a:gridCol w="5367337">
                  <a:extLst>
                    <a:ext uri="{9D8B030D-6E8A-4147-A177-3AD203B41FA5}">
                      <a16:colId xmlns:a16="http://schemas.microsoft.com/office/drawing/2014/main" val="194433618"/>
                    </a:ext>
                  </a:extLst>
                </a:gridCol>
                <a:gridCol w="2400300">
                  <a:extLst>
                    <a:ext uri="{9D8B030D-6E8A-4147-A177-3AD203B41FA5}">
                      <a16:colId xmlns:a16="http://schemas.microsoft.com/office/drawing/2014/main" val="2458695037"/>
                    </a:ext>
                  </a:extLst>
                </a:gridCol>
                <a:gridCol w="723900">
                  <a:extLst>
                    <a:ext uri="{9D8B030D-6E8A-4147-A177-3AD203B41FA5}">
                      <a16:colId xmlns:a16="http://schemas.microsoft.com/office/drawing/2014/main" val="1752170057"/>
                    </a:ext>
                  </a:extLst>
                </a:gridCol>
                <a:gridCol w="1566863">
                  <a:extLst>
                    <a:ext uri="{9D8B030D-6E8A-4147-A177-3AD203B41FA5}">
                      <a16:colId xmlns:a16="http://schemas.microsoft.com/office/drawing/2014/main" val="1180393634"/>
                    </a:ext>
                  </a:extLst>
                </a:gridCol>
              </a:tblGrid>
              <a:tr h="370840">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he-IL" dirty="0">
                          <a:latin typeface="David" panose="020E0502060401010101" pitchFamily="34" charset="-79"/>
                          <a:cs typeface="David" panose="020E0502060401010101" pitchFamily="34" charset="-79"/>
                        </a:rPr>
                        <a:t>תיאור קצר</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dirty="0">
                          <a:latin typeface="David" panose="020E0502060401010101" pitchFamily="34" charset="-79"/>
                          <a:cs typeface="David" panose="020E0502060401010101" pitchFamily="34" charset="-79"/>
                        </a:rPr>
                        <a:t>שם</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dirty="0">
                          <a:latin typeface="David" panose="020E0502060401010101" pitchFamily="34" charset="-79"/>
                          <a:cs typeface="David" panose="020E0502060401010101" pitchFamily="34" charset="-79"/>
                        </a:rPr>
                        <a:t>מס'</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dirty="0">
                          <a:latin typeface="David" panose="020E0502060401010101" pitchFamily="34" charset="-79"/>
                          <a:cs typeface="David" panose="020E0502060401010101" pitchFamily="34" charset="-79"/>
                        </a:rPr>
                        <a:t>תת מערכת</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80530053"/>
                  </a:ext>
                </a:extLst>
              </a:tr>
              <a:tr h="370840">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הסבר על השירות: דף בעמוד הבית על "איך עובד השירות" הצג דף הסבר בעת לחיצה.</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קבל הסבר על השירות</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dirty="0">
                          <a:latin typeface="David" panose="020E0502060401010101" pitchFamily="34" charset="-79"/>
                          <a:cs typeface="David" panose="020E0502060401010101" pitchFamily="34" charset="-79"/>
                        </a:rPr>
                        <a:t>4.1</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dirty="0">
                          <a:latin typeface="David" panose="020E0502060401010101" pitchFamily="34" charset="-79"/>
                          <a:cs typeface="David" panose="020E0502060401010101" pitchFamily="34" charset="-79"/>
                        </a:rPr>
                        <a:t>4-</a:t>
                      </a:r>
                      <a:r>
                        <a:rPr lang="he-IL" sz="1800" kern="1200" dirty="0">
                          <a:solidFill>
                            <a:schemeClr val="dk1"/>
                          </a:solidFill>
                          <a:effectLst/>
                          <a:latin typeface="David" panose="020E0502060401010101" pitchFamily="34" charset="-79"/>
                          <a:ea typeface="+mn-ea"/>
                          <a:cs typeface="David" panose="020E0502060401010101" pitchFamily="34" charset="-79"/>
                        </a:rPr>
                        <a:t>הסבר על השירות</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94411548"/>
                  </a:ext>
                </a:extLst>
              </a:tr>
              <a:tr h="370840">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תשלום דרך האתר בצע חיוב דרך האתר (</a:t>
                      </a:r>
                      <a:r>
                        <a:rPr lang="en-US" sz="1800" kern="1200" dirty="0" err="1">
                          <a:solidFill>
                            <a:schemeClr val="dk1"/>
                          </a:solidFill>
                          <a:effectLst/>
                          <a:latin typeface="David" panose="020E0502060401010101" pitchFamily="34" charset="-79"/>
                          <a:ea typeface="+mn-ea"/>
                          <a:cs typeface="David" panose="020E0502060401010101" pitchFamily="34" charset="-79"/>
                        </a:rPr>
                        <a:t>paypal</a:t>
                      </a:r>
                      <a:r>
                        <a:rPr lang="he-IL" sz="1800" kern="1200" dirty="0">
                          <a:solidFill>
                            <a:schemeClr val="dk1"/>
                          </a:solidFill>
                          <a:effectLst/>
                          <a:latin typeface="David" panose="020E0502060401010101" pitchFamily="34" charset="-79"/>
                          <a:ea typeface="+mn-ea"/>
                          <a:cs typeface="David" panose="020E0502060401010101" pitchFamily="34" charset="-79"/>
                        </a:rPr>
                        <a:t>/אשראי).</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בצע תשלום</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dirty="0">
                          <a:latin typeface="David" panose="020E0502060401010101" pitchFamily="34" charset="-79"/>
                          <a:cs typeface="David" panose="020E0502060401010101" pitchFamily="34" charset="-79"/>
                        </a:rPr>
                        <a:t>5.1</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5">
                  <a:txBody>
                    <a:bodyPr/>
                    <a:lstStyle/>
                    <a:p>
                      <a:pPr algn="ctr"/>
                      <a:endParaRPr lang="he-IL" sz="1800" kern="1200" dirty="0">
                        <a:solidFill>
                          <a:schemeClr val="dk1"/>
                        </a:solidFill>
                        <a:effectLst/>
                        <a:latin typeface="David" panose="020E0502060401010101" pitchFamily="34" charset="-79"/>
                        <a:ea typeface="+mn-ea"/>
                        <a:cs typeface="David" panose="020E0502060401010101" pitchFamily="34" charset="-79"/>
                      </a:endParaRPr>
                    </a:p>
                    <a:p>
                      <a:pPr algn="ctr"/>
                      <a:endParaRPr lang="he-IL" sz="1800" kern="1200" dirty="0">
                        <a:solidFill>
                          <a:schemeClr val="dk1"/>
                        </a:solidFill>
                        <a:effectLst/>
                        <a:latin typeface="David" panose="020E0502060401010101" pitchFamily="34" charset="-79"/>
                        <a:ea typeface="+mn-ea"/>
                        <a:cs typeface="David" panose="020E0502060401010101" pitchFamily="34" charset="-79"/>
                      </a:endParaRPr>
                    </a:p>
                    <a:p>
                      <a:pPr algn="ctr"/>
                      <a:endParaRPr lang="he-IL" sz="1800" kern="1200" dirty="0">
                        <a:solidFill>
                          <a:schemeClr val="dk1"/>
                        </a:solidFill>
                        <a:effectLst/>
                        <a:latin typeface="David" panose="020E0502060401010101" pitchFamily="34" charset="-79"/>
                        <a:ea typeface="+mn-ea"/>
                        <a:cs typeface="David" panose="020E0502060401010101" pitchFamily="34" charset="-79"/>
                      </a:endParaRPr>
                    </a:p>
                    <a:p>
                      <a:pPr algn="ctr"/>
                      <a:r>
                        <a:rPr lang="he-IL" sz="1800" kern="1200" dirty="0">
                          <a:solidFill>
                            <a:schemeClr val="dk1"/>
                          </a:solidFill>
                          <a:effectLst/>
                          <a:latin typeface="David" panose="020E0502060401010101" pitchFamily="34" charset="-79"/>
                          <a:ea typeface="+mn-ea"/>
                          <a:cs typeface="David" panose="020E0502060401010101" pitchFamily="34" charset="-79"/>
                        </a:rPr>
                        <a:t>5-תשלום</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09393135"/>
                  </a:ext>
                </a:extLst>
              </a:tr>
              <a:tr h="370840">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שליחת דיוור למייל על התאמות לבייביסיטר ותשלומים.</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שלח מייל אישור </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dirty="0">
                          <a:latin typeface="David" panose="020E0502060401010101" pitchFamily="34" charset="-79"/>
                          <a:cs typeface="David" panose="020E0502060401010101" pitchFamily="34" charset="-79"/>
                        </a:rPr>
                        <a:t>5.1.1</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dirty="0"/>
                    </a:p>
                  </a:txBody>
                  <a:tcPr/>
                </a:tc>
                <a:extLst>
                  <a:ext uri="{0D108BD9-81ED-4DB2-BD59-A6C34878D82A}">
                    <a16:rowId xmlns:a16="http://schemas.microsoft.com/office/drawing/2014/main" val="304000106"/>
                  </a:ext>
                </a:extLst>
              </a:tr>
              <a:tr h="370840">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העבר תשלום לבייביסיטר וגבה עמלה.</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העבר תשלום</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dirty="0">
                          <a:latin typeface="David" panose="020E0502060401010101" pitchFamily="34" charset="-79"/>
                          <a:cs typeface="David" panose="020E0502060401010101" pitchFamily="34" charset="-79"/>
                        </a:rPr>
                        <a:t>5.1.2</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dirty="0"/>
                    </a:p>
                  </a:txBody>
                  <a:tcPr/>
                </a:tc>
                <a:extLst>
                  <a:ext uri="{0D108BD9-81ED-4DB2-BD59-A6C34878D82A}">
                    <a16:rowId xmlns:a16="http://schemas.microsoft.com/office/drawing/2014/main" val="331744321"/>
                  </a:ext>
                </a:extLst>
              </a:tr>
              <a:tr h="370840">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גבה עמלת ביטול לבייביסיטר שבוטל ב-6.2</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בטל תשלום</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dirty="0">
                          <a:latin typeface="David" panose="020E0502060401010101" pitchFamily="34" charset="-79"/>
                          <a:cs typeface="David" panose="020E0502060401010101" pitchFamily="34" charset="-79"/>
                        </a:rPr>
                        <a:t>5.2</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dirty="0"/>
                    </a:p>
                  </a:txBody>
                  <a:tcPr/>
                </a:tc>
                <a:extLst>
                  <a:ext uri="{0D108BD9-81ED-4DB2-BD59-A6C34878D82A}">
                    <a16:rowId xmlns:a16="http://schemas.microsoft.com/office/drawing/2014/main" val="1036932834"/>
                  </a:ext>
                </a:extLst>
              </a:tr>
              <a:tr h="370840">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שליחת דיוור למייל על ביטול עסקה שבוצעה וחיוב עמלה שבוצע.</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שלח מייל ביטול הזמנה</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dirty="0">
                          <a:latin typeface="David" panose="020E0502060401010101" pitchFamily="34" charset="-79"/>
                          <a:cs typeface="David" panose="020E0502060401010101" pitchFamily="34" charset="-79"/>
                        </a:rPr>
                        <a:t>5.2.1</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dirty="0"/>
                    </a:p>
                  </a:txBody>
                  <a:tcPr/>
                </a:tc>
                <a:extLst>
                  <a:ext uri="{0D108BD9-81ED-4DB2-BD59-A6C34878D82A}">
                    <a16:rowId xmlns:a16="http://schemas.microsoft.com/office/drawing/2014/main" val="1419674436"/>
                  </a:ext>
                </a:extLst>
              </a:tr>
            </a:tbl>
          </a:graphicData>
        </a:graphic>
      </p:graphicFrame>
      <p:sp>
        <p:nvSpPr>
          <p:cNvPr id="5" name="Footer Placeholder 4"/>
          <p:cNvSpPr>
            <a:spLocks noGrp="1"/>
          </p:cNvSpPr>
          <p:nvPr>
            <p:ph type="ftr" sz="quarter" idx="11"/>
          </p:nvPr>
        </p:nvSpPr>
        <p:spPr>
          <a:xfrm>
            <a:off x="3686185" y="6459785"/>
            <a:ext cx="4822804" cy="365125"/>
          </a:xfrm>
        </p:spPr>
        <p:txBody>
          <a:bodyPr/>
          <a:lstStyle/>
          <a:p>
            <a:pPr>
              <a:spcAft>
                <a:spcPts val="600"/>
              </a:spcAft>
            </a:pPr>
            <a:r>
              <a:rPr lang="he-IL" dirty="0">
                <a:latin typeface="David" panose="020E0502060401010101" pitchFamily="34" charset="-79"/>
                <a:cs typeface="David" panose="020E0502060401010101" pitchFamily="34" charset="-79"/>
              </a:rPr>
              <a:t>מורן שמש, ערן ווידר , דודו אברהם, רפאל אדם</a:t>
            </a:r>
            <a:endParaRPr lang="en-US" dirty="0">
              <a:latin typeface="David" panose="020E0502060401010101" pitchFamily="34" charset="-79"/>
              <a:cs typeface="David" panose="020E0502060401010101" pitchFamily="34" charset="-79"/>
            </a:endParaRPr>
          </a:p>
        </p:txBody>
      </p:sp>
      <p:sp>
        <p:nvSpPr>
          <p:cNvPr id="6" name="מציין מיקום של מספר שקופית 6"/>
          <p:cNvSpPr>
            <a:spLocks noGrp="1"/>
          </p:cNvSpPr>
          <p:nvPr>
            <p:ph type="sldNum" sz="quarter" idx="12"/>
          </p:nvPr>
        </p:nvSpPr>
        <p:spPr>
          <a:xfrm>
            <a:off x="9900458" y="6459785"/>
            <a:ext cx="1312025" cy="365125"/>
          </a:xfrm>
        </p:spPr>
        <p:txBody>
          <a:bodyPr/>
          <a:lstStyle/>
          <a:p>
            <a:r>
              <a:rPr lang="he-IL" dirty="0" smtClean="0">
                <a:latin typeface="David" panose="020E0502060401010101" pitchFamily="34" charset="-79"/>
                <a:cs typeface="David" panose="020E0502060401010101" pitchFamily="34" charset="-79"/>
              </a:rPr>
              <a:t>8</a:t>
            </a:r>
            <a:endParaRPr lang="en-US" dirty="0">
              <a:latin typeface="David" panose="020E0502060401010101" pitchFamily="34" charset="-79"/>
              <a:cs typeface="David" panose="020E0502060401010101" pitchFamily="34" charset="-79"/>
            </a:endParaRPr>
          </a:p>
        </p:txBody>
      </p:sp>
    </p:spTree>
    <p:extLst>
      <p:ext uri="{BB962C8B-B14F-4D97-AF65-F5344CB8AC3E}">
        <p14:creationId xmlns:p14="http://schemas.microsoft.com/office/powerpoint/2010/main" val="28521478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he-IL" b="1" dirty="0">
                <a:solidFill>
                  <a:schemeClr val="tx2">
                    <a:lumMod val="50000"/>
                  </a:schemeClr>
                </a:solidFill>
                <a:latin typeface="David" panose="020E0502060401010101" pitchFamily="34" charset="-79"/>
                <a:cs typeface="David" panose="020E0502060401010101" pitchFamily="34" charset="-79"/>
              </a:rPr>
              <a:t>המערכת שלנו - המשך</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095885152"/>
              </p:ext>
            </p:extLst>
          </p:nvPr>
        </p:nvGraphicFramePr>
        <p:xfrm>
          <a:off x="1096963" y="1846263"/>
          <a:ext cx="10058400" cy="3134360"/>
        </p:xfrm>
        <a:graphic>
          <a:graphicData uri="http://schemas.openxmlformats.org/drawingml/2006/table">
            <a:tbl>
              <a:tblPr firstRow="1" bandRow="1">
                <a:tableStyleId>{5C22544A-7EE6-4342-B048-85BDC9FD1C3A}</a:tableStyleId>
              </a:tblPr>
              <a:tblGrid>
                <a:gridCol w="5367337">
                  <a:extLst>
                    <a:ext uri="{9D8B030D-6E8A-4147-A177-3AD203B41FA5}">
                      <a16:colId xmlns:a16="http://schemas.microsoft.com/office/drawing/2014/main" val="194433618"/>
                    </a:ext>
                  </a:extLst>
                </a:gridCol>
                <a:gridCol w="2400300">
                  <a:extLst>
                    <a:ext uri="{9D8B030D-6E8A-4147-A177-3AD203B41FA5}">
                      <a16:colId xmlns:a16="http://schemas.microsoft.com/office/drawing/2014/main" val="2458695037"/>
                    </a:ext>
                  </a:extLst>
                </a:gridCol>
                <a:gridCol w="723900">
                  <a:extLst>
                    <a:ext uri="{9D8B030D-6E8A-4147-A177-3AD203B41FA5}">
                      <a16:colId xmlns:a16="http://schemas.microsoft.com/office/drawing/2014/main" val="1752170057"/>
                    </a:ext>
                  </a:extLst>
                </a:gridCol>
                <a:gridCol w="1566863">
                  <a:extLst>
                    <a:ext uri="{9D8B030D-6E8A-4147-A177-3AD203B41FA5}">
                      <a16:colId xmlns:a16="http://schemas.microsoft.com/office/drawing/2014/main" val="1180393634"/>
                    </a:ext>
                  </a:extLst>
                </a:gridCol>
              </a:tblGrid>
              <a:tr h="370840">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he-IL" dirty="0">
                          <a:latin typeface="David" panose="020E0502060401010101" pitchFamily="34" charset="-79"/>
                          <a:cs typeface="David" panose="020E0502060401010101" pitchFamily="34" charset="-79"/>
                        </a:rPr>
                        <a:t>תיאור קצר</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dirty="0">
                          <a:latin typeface="David" panose="020E0502060401010101" pitchFamily="34" charset="-79"/>
                          <a:cs typeface="David" panose="020E0502060401010101" pitchFamily="34" charset="-79"/>
                        </a:rPr>
                        <a:t>שם</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dirty="0">
                          <a:latin typeface="David" panose="020E0502060401010101" pitchFamily="34" charset="-79"/>
                          <a:cs typeface="David" panose="020E0502060401010101" pitchFamily="34" charset="-79"/>
                        </a:rPr>
                        <a:t>מס'</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dirty="0">
                          <a:latin typeface="David" panose="020E0502060401010101" pitchFamily="34" charset="-79"/>
                          <a:cs typeface="David" panose="020E0502060401010101" pitchFamily="34" charset="-79"/>
                        </a:rPr>
                        <a:t>תת מערכת</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80530053"/>
                  </a:ext>
                </a:extLst>
              </a:tr>
              <a:tr h="370840">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הסבר על השירות: דף בעמוד הבית על "איך עובד השירות" הצג דף הסבר בעת לחיצה.</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קבל הסבר על השירות</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dirty="0">
                          <a:latin typeface="David" panose="020E0502060401010101" pitchFamily="34" charset="-79"/>
                          <a:cs typeface="David" panose="020E0502060401010101" pitchFamily="34" charset="-79"/>
                        </a:rPr>
                        <a:t>4.1</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dirty="0">
                          <a:latin typeface="David" panose="020E0502060401010101" pitchFamily="34" charset="-79"/>
                          <a:cs typeface="David" panose="020E0502060401010101" pitchFamily="34" charset="-79"/>
                        </a:rPr>
                        <a:t>4-</a:t>
                      </a:r>
                      <a:r>
                        <a:rPr lang="he-IL" sz="1800" kern="1200" dirty="0">
                          <a:solidFill>
                            <a:schemeClr val="dk1"/>
                          </a:solidFill>
                          <a:effectLst/>
                          <a:latin typeface="David" panose="020E0502060401010101" pitchFamily="34" charset="-79"/>
                          <a:ea typeface="+mn-ea"/>
                          <a:cs typeface="David" panose="020E0502060401010101" pitchFamily="34" charset="-79"/>
                        </a:rPr>
                        <a:t>הסבר על השירות</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94411548"/>
                  </a:ext>
                </a:extLst>
              </a:tr>
              <a:tr h="370840">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תשלום דרך האתר בצע חיוב דרך האתר (</a:t>
                      </a:r>
                      <a:r>
                        <a:rPr lang="en-US" sz="1800" kern="1200" dirty="0" err="1">
                          <a:solidFill>
                            <a:schemeClr val="dk1"/>
                          </a:solidFill>
                          <a:effectLst/>
                          <a:latin typeface="David" panose="020E0502060401010101" pitchFamily="34" charset="-79"/>
                          <a:ea typeface="+mn-ea"/>
                          <a:cs typeface="David" panose="020E0502060401010101" pitchFamily="34" charset="-79"/>
                        </a:rPr>
                        <a:t>paypal</a:t>
                      </a:r>
                      <a:r>
                        <a:rPr lang="he-IL" sz="1800" kern="1200" dirty="0">
                          <a:solidFill>
                            <a:schemeClr val="dk1"/>
                          </a:solidFill>
                          <a:effectLst/>
                          <a:latin typeface="David" panose="020E0502060401010101" pitchFamily="34" charset="-79"/>
                          <a:ea typeface="+mn-ea"/>
                          <a:cs typeface="David" panose="020E0502060401010101" pitchFamily="34" charset="-79"/>
                        </a:rPr>
                        <a:t>/אשראי).</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בצע תשלום</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dirty="0">
                          <a:latin typeface="David" panose="020E0502060401010101" pitchFamily="34" charset="-79"/>
                          <a:cs typeface="David" panose="020E0502060401010101" pitchFamily="34" charset="-79"/>
                        </a:rPr>
                        <a:t>5.1</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5">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5-תשלום</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09393135"/>
                  </a:ext>
                </a:extLst>
              </a:tr>
              <a:tr h="370840">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שליחת דיוור למייל על התאמות לבייביסיטר ותשלומים.</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שלח מייל אישור </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dirty="0">
                          <a:latin typeface="David" panose="020E0502060401010101" pitchFamily="34" charset="-79"/>
                          <a:cs typeface="David" panose="020E0502060401010101" pitchFamily="34" charset="-79"/>
                        </a:rPr>
                        <a:t>5.1.1</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dirty="0"/>
                    </a:p>
                  </a:txBody>
                  <a:tcPr/>
                </a:tc>
                <a:extLst>
                  <a:ext uri="{0D108BD9-81ED-4DB2-BD59-A6C34878D82A}">
                    <a16:rowId xmlns:a16="http://schemas.microsoft.com/office/drawing/2014/main" val="304000106"/>
                  </a:ext>
                </a:extLst>
              </a:tr>
              <a:tr h="370840">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העבר תשלום לבייביסיטר וגבה עמלה.</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העבר תשלום</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dirty="0">
                          <a:latin typeface="David" panose="020E0502060401010101" pitchFamily="34" charset="-79"/>
                          <a:cs typeface="David" panose="020E0502060401010101" pitchFamily="34" charset="-79"/>
                        </a:rPr>
                        <a:t>5.1.2</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dirty="0"/>
                    </a:p>
                  </a:txBody>
                  <a:tcPr/>
                </a:tc>
                <a:extLst>
                  <a:ext uri="{0D108BD9-81ED-4DB2-BD59-A6C34878D82A}">
                    <a16:rowId xmlns:a16="http://schemas.microsoft.com/office/drawing/2014/main" val="331744321"/>
                  </a:ext>
                </a:extLst>
              </a:tr>
              <a:tr h="370840">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גבה עמלת ביטול לבייביסיטר שבוטל ב-6.2</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בטל תשלום</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dirty="0">
                          <a:latin typeface="David" panose="020E0502060401010101" pitchFamily="34" charset="-79"/>
                          <a:cs typeface="David" panose="020E0502060401010101" pitchFamily="34" charset="-79"/>
                        </a:rPr>
                        <a:t>5.2</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dirty="0"/>
                    </a:p>
                  </a:txBody>
                  <a:tcPr/>
                </a:tc>
                <a:extLst>
                  <a:ext uri="{0D108BD9-81ED-4DB2-BD59-A6C34878D82A}">
                    <a16:rowId xmlns:a16="http://schemas.microsoft.com/office/drawing/2014/main" val="1036932834"/>
                  </a:ext>
                </a:extLst>
              </a:tr>
              <a:tr h="370840">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שליחת דיוור למייל על ביטול עסקה שבוצעה וחיוב עמלה שבוצע.</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שלח מייל ביטול הזמנה</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dirty="0">
                          <a:latin typeface="David" panose="020E0502060401010101" pitchFamily="34" charset="-79"/>
                          <a:cs typeface="David" panose="020E0502060401010101" pitchFamily="34" charset="-79"/>
                        </a:rPr>
                        <a:t>5.2.1</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dirty="0"/>
                    </a:p>
                  </a:txBody>
                  <a:tcPr/>
                </a:tc>
                <a:extLst>
                  <a:ext uri="{0D108BD9-81ED-4DB2-BD59-A6C34878D82A}">
                    <a16:rowId xmlns:a16="http://schemas.microsoft.com/office/drawing/2014/main" val="1419674436"/>
                  </a:ext>
                </a:extLst>
              </a:tr>
            </a:tbl>
          </a:graphicData>
        </a:graphic>
      </p:graphicFrame>
      <p:sp>
        <p:nvSpPr>
          <p:cNvPr id="5" name="Footer Placeholder 4"/>
          <p:cNvSpPr>
            <a:spLocks noGrp="1"/>
          </p:cNvSpPr>
          <p:nvPr>
            <p:ph type="ftr" sz="quarter" idx="11"/>
          </p:nvPr>
        </p:nvSpPr>
        <p:spPr>
          <a:xfrm>
            <a:off x="3686185" y="6459785"/>
            <a:ext cx="4822804" cy="365125"/>
          </a:xfrm>
        </p:spPr>
        <p:txBody>
          <a:bodyPr/>
          <a:lstStyle/>
          <a:p>
            <a:pPr>
              <a:spcAft>
                <a:spcPts val="600"/>
              </a:spcAft>
            </a:pPr>
            <a:r>
              <a:rPr lang="he-IL" dirty="0">
                <a:latin typeface="David" panose="020E0502060401010101" pitchFamily="34" charset="-79"/>
                <a:cs typeface="David" panose="020E0502060401010101" pitchFamily="34" charset="-79"/>
              </a:rPr>
              <a:t>מורן שמש, ערן ווידר , דודו אברהם, רפאל אדם</a:t>
            </a:r>
            <a:endParaRPr lang="en-US" dirty="0">
              <a:latin typeface="David" panose="020E0502060401010101" pitchFamily="34" charset="-79"/>
              <a:cs typeface="David" panose="020E0502060401010101" pitchFamily="34" charset="-79"/>
            </a:endParaRPr>
          </a:p>
        </p:txBody>
      </p:sp>
      <p:sp>
        <p:nvSpPr>
          <p:cNvPr id="6" name="מציין מיקום של מספר שקופית 6"/>
          <p:cNvSpPr>
            <a:spLocks noGrp="1"/>
          </p:cNvSpPr>
          <p:nvPr>
            <p:ph type="sldNum" sz="quarter" idx="12"/>
          </p:nvPr>
        </p:nvSpPr>
        <p:spPr>
          <a:xfrm>
            <a:off x="9900458" y="6459785"/>
            <a:ext cx="1312025" cy="365125"/>
          </a:xfrm>
        </p:spPr>
        <p:txBody>
          <a:bodyPr/>
          <a:lstStyle/>
          <a:p>
            <a:r>
              <a:rPr lang="he-IL" dirty="0" smtClean="0">
                <a:latin typeface="David" panose="020E0502060401010101" pitchFamily="34" charset="-79"/>
                <a:cs typeface="David" panose="020E0502060401010101" pitchFamily="34" charset="-79"/>
              </a:rPr>
              <a:t>9</a:t>
            </a:r>
            <a:endParaRPr lang="en-US" dirty="0">
              <a:latin typeface="David" panose="020E0502060401010101" pitchFamily="34" charset="-79"/>
              <a:cs typeface="David" panose="020E0502060401010101" pitchFamily="34" charset="-79"/>
            </a:endParaRPr>
          </a:p>
        </p:txBody>
      </p:sp>
    </p:spTree>
    <p:extLst>
      <p:ext uri="{BB962C8B-B14F-4D97-AF65-F5344CB8AC3E}">
        <p14:creationId xmlns:p14="http://schemas.microsoft.com/office/powerpoint/2010/main" val="4098594418"/>
      </p:ext>
    </p:extLst>
  </p:cSld>
  <p:clrMapOvr>
    <a:masterClrMapping/>
  </p:clrMapOvr>
  <p:timing>
    <p:tnLst>
      <p:par>
        <p:cTn id="1" dur="indefinite" restart="never" nodeType="tmRoot"/>
      </p:par>
    </p:tnLst>
  </p:timing>
</p:sld>
</file>

<file path=ppt/theme/theme1.xml><?xml version="1.0" encoding="utf-8"?>
<a:theme xmlns:a="http://schemas.openxmlformats.org/drawingml/2006/main" name="מבט לאחור">
  <a:themeElements>
    <a:clrScheme name="מבט לאחור">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מבט לאחור">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מבט לאחור">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484</TotalTime>
  <Words>1108</Words>
  <Application>Microsoft Office PowerPoint</Application>
  <PresentationFormat>Widescreen</PresentationFormat>
  <Paragraphs>213</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Calibri Light</vt:lpstr>
      <vt:lpstr>David</vt:lpstr>
      <vt:lpstr>Times New Roman</vt:lpstr>
      <vt:lpstr>מבט לאחור</vt:lpstr>
      <vt:lpstr>מערכת לתיאום שירותי בייביסיטר</vt:lpstr>
      <vt:lpstr>רקע</vt:lpstr>
      <vt:lpstr>הצורך</vt:lpstr>
      <vt:lpstr>בעיה מספר 1</vt:lpstr>
      <vt:lpstr>בעיה מספר 2</vt:lpstr>
      <vt:lpstr>בעיה מספר 3</vt:lpstr>
      <vt:lpstr>המערכת שלנו</vt:lpstr>
      <vt:lpstr>המערכת שלנו - המשך</vt:lpstr>
      <vt:lpstr>המערכת שלנו - המשך</vt:lpstr>
      <vt:lpstr>Use Case  לדוגמה - בצע חיפוש מודעות (2.2)</vt:lpstr>
      <vt:lpstr>מסכי ה- Use Case </vt:lpstr>
      <vt:lpstr>מסכי ה- Use Case </vt:lpstr>
      <vt:lpstr>מודל המחלקות</vt:lpstr>
      <vt:lpstr>PowerPoint Presentation</vt:lpstr>
      <vt:lpstr>עלויות המערכת</vt:lpstr>
      <vt:lpstr>הכנסות המערכת ו- ROI</vt:lpstr>
      <vt:lpstr>סרטון הדרכה</vt:lpstr>
      <vt:lpstr>PowerPoint Presentation</vt:lpstr>
      <vt:lpstr>סיכום</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מערכת תיאום שירותי בייביסיטר</dc:title>
  <dc:creator>Shemesh</dc:creator>
  <cp:lastModifiedBy>sys17-13</cp:lastModifiedBy>
  <cp:revision>131</cp:revision>
  <dcterms:created xsi:type="dcterms:W3CDTF">2017-03-14T19:32:37Z</dcterms:created>
  <dcterms:modified xsi:type="dcterms:W3CDTF">2018-02-15T18:23:03Z</dcterms:modified>
</cp:coreProperties>
</file>