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0" r:id="rId1"/>
  </p:sldMasterIdLst>
  <p:notesMasterIdLst>
    <p:notesMasterId r:id="rId22"/>
  </p:notesMasterIdLst>
  <p:sldIdLst>
    <p:sldId id="256" r:id="rId2"/>
    <p:sldId id="257" r:id="rId3"/>
    <p:sldId id="262" r:id="rId4"/>
    <p:sldId id="258" r:id="rId5"/>
    <p:sldId id="259" r:id="rId6"/>
    <p:sldId id="264" r:id="rId7"/>
    <p:sldId id="266" r:id="rId8"/>
    <p:sldId id="267" r:id="rId9"/>
    <p:sldId id="269" r:id="rId10"/>
    <p:sldId id="270" r:id="rId11"/>
    <p:sldId id="279" r:id="rId12"/>
    <p:sldId id="283" r:id="rId13"/>
    <p:sldId id="273" r:id="rId14"/>
    <p:sldId id="280" r:id="rId15"/>
    <p:sldId id="274" r:id="rId16"/>
    <p:sldId id="282" r:id="rId17"/>
    <p:sldId id="278" r:id="rId18"/>
    <p:sldId id="281"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sorterViewPr>
    <p:cViewPr varScale="1">
      <p:scale>
        <a:sx n="1" d="1"/>
        <a:sy n="1" d="1"/>
      </p:scale>
      <p:origin x="0" y="-50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79D6E7-1499-41AA-9BB1-1F75ED3A8A02}" type="datetimeFigureOut">
              <a:rPr lang="he-IL" smtClean="0"/>
              <a:t>ל'/שבט/תשע"ח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2934579-B43B-45A7-BDCF-D0497CF63100}" type="slidenum">
              <a:rPr lang="he-IL" smtClean="0"/>
              <a:t>‹#›</a:t>
            </a:fld>
            <a:endParaRPr lang="he-IL"/>
          </a:p>
        </p:txBody>
      </p:sp>
    </p:spTree>
    <p:extLst>
      <p:ext uri="{BB962C8B-B14F-4D97-AF65-F5344CB8AC3E}">
        <p14:creationId xmlns:p14="http://schemas.microsoft.com/office/powerpoint/2010/main" val="79901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973E6AC-E112-49B7-B958-EFDDF8A46471}"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FADE7DC-43D5-4DC1-AC74-FFF97E78EB8D}"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622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07DEBB-4CBF-47A4-913F-86A17AFEB23B}"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324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5539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568CDC3-525C-43DE-B2A4-69DEF46017CB}" type="datetime1">
              <a:rPr lang="en-US" smtClean="0"/>
              <a:t>2/15/2018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C55898F-FB0F-4C3F-82C3-B3284AA923FF}" type="datetime1">
              <a:rPr lang="en-US" smtClean="0"/>
              <a:t>2/15/2018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746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6CC0F6-4505-49DE-B36B-23C2D1915F58}" type="datetime1">
              <a:rPr lang="en-US" smtClean="0"/>
              <a:t>2/15/2018</a:t>
            </a:fld>
            <a:endParaRPr lang="en-US"/>
          </a:p>
        </p:txBody>
      </p:sp>
      <p:sp>
        <p:nvSpPr>
          <p:cNvPr id="8" name="Footer Placeholder 7"/>
          <p:cNvSpPr>
            <a:spLocks noGrp="1"/>
          </p:cNvSpPr>
          <p:nvPr>
            <p:ph type="ftr" sz="quarter" idx="11"/>
          </p:nvPr>
        </p:nvSpPr>
        <p:spPr/>
        <p:txBody>
          <a:body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463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C6767B-1D5F-41E8-929A-9ABB9842B834}" type="datetime1">
              <a:rPr lang="en-US" smtClean="0"/>
              <a:t>2/15/2018</a:t>
            </a:fld>
            <a:endParaRPr lang="en-US"/>
          </a:p>
        </p:txBody>
      </p:sp>
      <p:sp>
        <p:nvSpPr>
          <p:cNvPr id="4" name="Footer Placeholder 3"/>
          <p:cNvSpPr>
            <a:spLocks noGrp="1"/>
          </p:cNvSpPr>
          <p:nvPr>
            <p:ph type="ftr" sz="quarter" idx="11"/>
          </p:nvPr>
        </p:nvSpPr>
        <p:spPr/>
        <p:txBody>
          <a:bodyPr/>
          <a:lstStyle/>
          <a:p>
            <a:r>
              <a:rPr lang="he-IL"/>
              <a:t>מורן שמש, ערן וידר, רפאל אדם</a:t>
            </a:r>
            <a:endParaRPr lang="en-US"/>
          </a:p>
        </p:txBody>
      </p:sp>
      <p:sp>
        <p:nvSpPr>
          <p:cNvPr id="5" name="Slide Number Placeholder 4"/>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056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BF31FF-A15F-4A18-A815-5CDB7B471984}" type="datetime1">
              <a:rPr lang="en-US" smtClean="0"/>
              <a:t>2/15/2018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578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F428B-24B1-41CA-8379-49449A33C864}" type="datetime1">
              <a:rPr lang="en-US" smtClean="0"/>
              <a:t>2/15/2018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CC35EF-C570-4ACB-AA80-617C749F8D2A}" type="slidenum">
              <a:rPr lang="en-US" smtClean="0"/>
              <a:t>‹#›</a:t>
            </a:fld>
            <a:endParaRPr lang="en-US"/>
          </a:p>
        </p:txBody>
      </p:sp>
    </p:spTree>
    <p:extLst>
      <p:ext uri="{BB962C8B-B14F-4D97-AF65-F5344CB8AC3E}">
        <p14:creationId xmlns:p14="http://schemas.microsoft.com/office/powerpoint/2010/main" val="32385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9893281-502A-4FFE-96FB-BDEBED902033}" type="datetime1">
              <a:rPr lang="en-US" smtClean="0"/>
              <a:t>2/15/2018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6996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E90B19-71FB-4F76-9D52-E520FF701ACD}" type="datetime1">
              <a:rPr lang="en-US" smtClean="0"/>
              <a:t>2/15/2018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he-IL"/>
              <a:t>מורן שמש, ערן וידר, רפאל אדם</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CC35EF-C570-4ACB-AA80-617C749F8D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61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78">
            <a:extLst>
              <a:ext uri="{FF2B5EF4-FFF2-40B4-BE49-F238E27FC236}">
                <a16:creationId xmlns:a16="http://schemas.microsoft.com/office/drawing/2014/main" id="{D6FAF975-1367-4293-98C9-248E3647BB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61" name="Rectangle 80">
            <a:extLst>
              <a:ext uri="{FF2B5EF4-FFF2-40B4-BE49-F238E27FC236}">
                <a16:creationId xmlns:a16="http://schemas.microsoft.com/office/drawing/2014/main" id="{D5273937-A934-4F7E-BE50-CF84EBD03D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2" name="Straight Connector 82">
            <a:extLst>
              <a:ext uri="{FF2B5EF4-FFF2-40B4-BE49-F238E27FC236}">
                <a16:creationId xmlns:a16="http://schemas.microsoft.com/office/drawing/2014/main" id="{C9F37729-2B15-4BFC-AF55-DA4D725E765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37543" y="4343400"/>
            <a:ext cx="50292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t="9701" b="33299"/>
          <a:stretch/>
        </p:blipFill>
        <p:spPr bwMode="auto">
          <a:xfrm>
            <a:off x="-1" y="-1"/>
            <a:ext cx="5294376" cy="2286000"/>
          </a:xfrm>
          <a:prstGeom prst="rect">
            <a:avLst/>
          </a:prstGeom>
          <a:solidFill>
            <a:srgbClr val="FFFFFF">
              <a:shade val="85000"/>
            </a:srgbClr>
          </a:solidFill>
          <a:extLst/>
        </p:spPr>
      </p:pic>
      <p:pic>
        <p:nvPicPr>
          <p:cNvPr id="2058" name="Picture 10" descr="תמונה קשורה"/>
          <p:cNvPicPr>
            <a:picLocks noChangeAspect="1" noChangeArrowheads="1"/>
          </p:cNvPicPr>
          <p:nvPr/>
        </p:nvPicPr>
        <p:blipFill rotWithShape="1">
          <a:blip r:embed="rId3">
            <a:extLst>
              <a:ext uri="{28A0092B-C50C-407E-A947-70E740481C1C}">
                <a14:useLocalDpi xmlns:a14="http://schemas.microsoft.com/office/drawing/2010/main" val="0"/>
              </a:ext>
            </a:extLst>
          </a:blip>
          <a:srcRect t="42757" r="2" b="2"/>
          <a:stretch/>
        </p:blipFill>
        <p:spPr bwMode="auto">
          <a:xfrm>
            <a:off x="20" y="4572000"/>
            <a:ext cx="5294356" cy="2286000"/>
          </a:xfrm>
          <a:prstGeom prst="rect">
            <a:avLst/>
          </a:prstGeom>
          <a:solidFill>
            <a:srgbClr val="FFFFFF">
              <a:shade val="85000"/>
            </a:srgbClr>
          </a:solidFill>
          <a:extLst/>
        </p:spPr>
      </p:pic>
      <p:pic>
        <p:nvPicPr>
          <p:cNvPr id="11" name="Picture 3">
            <a:extLst>
              <a:ext uri="{FF2B5EF4-FFF2-40B4-BE49-F238E27FC236}">
                <a16:creationId xmlns:a16="http://schemas.microsoft.com/office/drawing/2014/main" id="{80392FDD-EEB1-44BE-91C5-42279F1CCDB9}"/>
              </a:ext>
            </a:extLst>
          </p:cNvPr>
          <p:cNvPicPr>
            <a:picLocks noChangeAspect="1"/>
          </p:cNvPicPr>
          <p:nvPr/>
        </p:nvPicPr>
        <p:blipFill rotWithShape="1">
          <a:blip r:embed="rId4">
            <a:extLst>
              <a:ext uri="{28A0092B-C50C-407E-A947-70E740481C1C}">
                <a14:useLocalDpi xmlns:a14="http://schemas.microsoft.com/office/drawing/2010/main" val="0"/>
              </a:ext>
            </a:extLst>
          </a:blip>
          <a:srcRect r="10045" b="1"/>
          <a:stretch/>
        </p:blipFill>
        <p:spPr>
          <a:xfrm>
            <a:off x="-329300" y="2285999"/>
            <a:ext cx="5294356" cy="2286001"/>
          </a:xfrm>
          <a:prstGeom prst="rect">
            <a:avLst/>
          </a:prstGeom>
        </p:spPr>
      </p:pic>
      <p:sp>
        <p:nvSpPr>
          <p:cNvPr id="2063" name="Rectangle 84">
            <a:extLst>
              <a:ext uri="{FF2B5EF4-FFF2-40B4-BE49-F238E27FC236}">
                <a16:creationId xmlns:a16="http://schemas.microsoft.com/office/drawing/2014/main" id="{34E17E7D-AFA8-43AB-B891-B1AE640D8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961344" y="758952"/>
            <a:ext cx="5542398" cy="3566160"/>
          </a:xfrm>
        </p:spPr>
        <p:txBody>
          <a:bodyPr>
            <a:normAutofit/>
          </a:bodyPr>
          <a:lstStyle/>
          <a:p>
            <a:pPr algn="ctr"/>
            <a:r>
              <a:rPr lang="he-IL"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מערכת לתיאום שירותי בייביסיטר</a:t>
            </a:r>
            <a:endParaRPr lang="en-US"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sp>
        <p:nvSpPr>
          <p:cNvPr id="7" name="מציין מיקום של תאריך 6"/>
          <p:cNvSpPr>
            <a:spLocks noGrp="1"/>
          </p:cNvSpPr>
          <p:nvPr>
            <p:ph type="dt" sz="half" idx="10"/>
          </p:nvPr>
        </p:nvSpPr>
        <p:spPr>
          <a:xfrm>
            <a:off x="627779" y="6459785"/>
            <a:ext cx="2472271" cy="365125"/>
          </a:xfrm>
        </p:spPr>
        <p:txBody>
          <a:bodyPr>
            <a:normAutofit/>
          </a:bodyPr>
          <a:lstStyle/>
          <a:p>
            <a:pPr>
              <a:spcAft>
                <a:spcPts val="600"/>
              </a:spcAft>
            </a:pPr>
            <a:fld id="{060A62D0-64D4-4C23-89B0-CD81FA79B3ED}" type="datetime1">
              <a:rPr lang="en-US" smtClean="0">
                <a:latin typeface="David" panose="020E0502060401010101" pitchFamily="34" charset="-79"/>
                <a:cs typeface="David" panose="020E0502060401010101" pitchFamily="34" charset="-79"/>
              </a:rPr>
              <a:pPr>
                <a:spcAft>
                  <a:spcPts val="600"/>
                </a:spcAft>
              </a:pPr>
              <a:t>2/15/2018</a:t>
            </a:fld>
            <a:endParaRPr lang="en-US">
              <a:latin typeface="David" panose="020E0502060401010101" pitchFamily="34" charset="-79"/>
              <a:cs typeface="David" panose="020E0502060401010101" pitchFamily="34" charset="-79"/>
            </a:endParaRPr>
          </a:p>
        </p:txBody>
      </p:sp>
      <p:sp>
        <p:nvSpPr>
          <p:cNvPr id="8" name="מציין מיקום של כותרת תחתונה 7"/>
          <p:cNvSpPr>
            <a:spLocks noGrp="1"/>
          </p:cNvSpPr>
          <p:nvPr>
            <p:ph type="ftr" sz="quarter" idx="11"/>
          </p:nvPr>
        </p:nvSpPr>
        <p:spPr>
          <a:xfrm>
            <a:off x="6305063" y="6459785"/>
            <a:ext cx="4479083" cy="365125"/>
          </a:xfrm>
        </p:spPr>
        <p:txBody>
          <a:bodyPr>
            <a:normAutofit/>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a:t>
            </a:r>
            <a:r>
              <a:rPr lang="he-IL" dirty="0">
                <a:latin typeface="David" panose="020E0502060401010101" pitchFamily="34" charset="-79"/>
                <a:cs typeface="David" panose="020E0502060401010101" pitchFamily="34" charset="-79"/>
              </a:rPr>
              <a:t>ו</a:t>
            </a:r>
            <a:r>
              <a:rPr lang="he-IL" dirty="0" smtClean="0">
                <a:latin typeface="David" panose="020E0502060401010101" pitchFamily="34" charset="-79"/>
                <a:cs typeface="David" panose="020E0502060401010101" pitchFamily="34" charset="-79"/>
              </a:rPr>
              <a:t>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8"/>
          <p:cNvSpPr>
            <a:spLocks noGrp="1"/>
          </p:cNvSpPr>
          <p:nvPr>
            <p:ph type="sldNum" sz="quarter" idx="12"/>
          </p:nvPr>
        </p:nvSpPr>
        <p:spPr>
          <a:xfrm>
            <a:off x="10923639" y="6459785"/>
            <a:ext cx="780448" cy="365125"/>
          </a:xfrm>
        </p:spPr>
        <p:txBody>
          <a:bodyPr>
            <a:normAutofit/>
          </a:bodyPr>
          <a:lstStyle/>
          <a:p>
            <a:pPr>
              <a:spcAft>
                <a:spcPts val="600"/>
              </a:spcAft>
            </a:pPr>
            <a:fld id="{E0CC35EF-C570-4ACB-AA80-617C749F8D2A}" type="slidenum">
              <a:rPr lang="en-US" smtClean="0">
                <a:latin typeface="David" panose="020E0502060401010101" pitchFamily="34" charset="-79"/>
                <a:cs typeface="David" panose="020E0502060401010101" pitchFamily="34" charset="-79"/>
              </a:rPr>
              <a:pPr>
                <a:spcAft>
                  <a:spcPts val="600"/>
                </a:spcAft>
              </a:pPr>
              <a:t>1</a:t>
            </a:fld>
            <a:endParaRPr lang="en-US">
              <a:latin typeface="David" panose="020E0502060401010101" pitchFamily="34" charset="-79"/>
              <a:cs typeface="David" panose="020E0502060401010101" pitchFamily="34" charset="-79"/>
            </a:endParaRPr>
          </a:p>
        </p:txBody>
      </p:sp>
      <p:sp>
        <p:nvSpPr>
          <p:cNvPr id="13" name="מציין מיקום של כותרת תחתונה 7"/>
          <p:cNvSpPr txBox="1">
            <a:spLocks/>
          </p:cNvSpPr>
          <p:nvPr/>
        </p:nvSpPr>
        <p:spPr>
          <a:xfrm>
            <a:off x="6312601" y="4572000"/>
            <a:ext cx="4479083" cy="365125"/>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he-IL" sz="2400" dirty="0" smtClean="0">
                <a:latin typeface="David" panose="020E0502060401010101" pitchFamily="34" charset="-79"/>
                <a:cs typeface="David" panose="020E0502060401010101" pitchFamily="34" charset="-79"/>
              </a:rPr>
              <a:t>מאי 2018</a:t>
            </a:r>
            <a:endParaRPr lang="en-US"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5434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7" y="286603"/>
            <a:ext cx="10336283" cy="1559131"/>
          </a:xfrm>
        </p:spPr>
        <p:txBody>
          <a:bodyPr>
            <a:normAutofit/>
          </a:bodyPr>
          <a:lstStyle/>
          <a:p>
            <a:pPr algn="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smtClean="0">
                <a:solidFill>
                  <a:schemeClr val="tx2">
                    <a:lumMod val="50000"/>
                  </a:schemeClr>
                </a:solidFill>
                <a:latin typeface="David" panose="020E0502060401010101" pitchFamily="34" charset="-79"/>
                <a:cs typeface="David" panose="020E0502060401010101" pitchFamily="34" charset="-79"/>
              </a:rPr>
              <a:t>לדוגמה </a:t>
            </a:r>
            <a:r>
              <a:rPr lang="he-IL" b="1" dirty="0">
                <a:solidFill>
                  <a:schemeClr val="tx2">
                    <a:lumMod val="50000"/>
                  </a:schemeClr>
                </a:solidFill>
                <a:latin typeface="David" panose="020E0502060401010101" pitchFamily="34" charset="-79"/>
                <a:cs typeface="David" panose="020E0502060401010101" pitchFamily="34" charset="-79"/>
              </a:rPr>
              <a:t>-</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בצע חיפוש מודעות (2.2)</a:t>
            </a:r>
            <a:endParaRPr lang="en-US" b="1" dirty="0">
              <a:solidFill>
                <a:schemeClr val="tx2">
                  <a:lumMod val="50000"/>
                </a:schemeClr>
              </a:solidFill>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522514" y="1845734"/>
            <a:ext cx="10633165" cy="4258183"/>
          </a:xfrm>
        </p:spPr>
        <p:txBody>
          <a:bodyPr>
            <a:noAutofit/>
          </a:bodyPr>
          <a:lstStyle/>
          <a:p>
            <a:pPr>
              <a:lnSpc>
                <a:spcPct val="100000"/>
              </a:lnSpc>
            </a:pPr>
            <a:r>
              <a:rPr lang="he-IL" sz="1800" b="1" dirty="0">
                <a:solidFill>
                  <a:schemeClr val="tx1"/>
                </a:solidFill>
                <a:latin typeface="David" panose="020E0502060401010101" pitchFamily="34" charset="-79"/>
                <a:cs typeface="David" panose="020E0502060401010101" pitchFamily="34" charset="-79"/>
              </a:rPr>
              <a:t>שחקנים</a:t>
            </a:r>
            <a:r>
              <a:rPr lang="he-IL" sz="1800" dirty="0">
                <a:solidFill>
                  <a:schemeClr val="tx1"/>
                </a:solidFill>
                <a:latin typeface="David" panose="020E0502060401010101" pitchFamily="34" charset="-79"/>
                <a:cs typeface="David" panose="020E0502060401010101" pitchFamily="34" charset="-79"/>
              </a:rPr>
              <a:t>: הורים, בייביסיטרים, מערכת. </a:t>
            </a:r>
            <a:r>
              <a:rPr lang="en-US" sz="1800" b="1" dirty="0">
                <a:solidFill>
                  <a:schemeClr val="tx1"/>
                </a:solidFill>
                <a:latin typeface="David" panose="020E0502060401010101" pitchFamily="34" charset="-79"/>
                <a:cs typeface="David" panose="020E0502060401010101" pitchFamily="34" charset="-79"/>
              </a:rPr>
              <a:t>Trigger</a:t>
            </a:r>
            <a:r>
              <a:rPr lang="he-IL" sz="1800" dirty="0">
                <a:solidFill>
                  <a:schemeClr val="tx1"/>
                </a:solidFill>
                <a:latin typeface="David" panose="020E0502060401010101" pitchFamily="34" charset="-79"/>
                <a:cs typeface="David" panose="020E0502060401010101" pitchFamily="34" charset="-79"/>
              </a:rPr>
              <a:t>: הורים מעוניינים למצוא בייביסיטר על פי המודעות המפורסמות באתר.</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he-IL" sz="1800" b="1" dirty="0">
                <a:solidFill>
                  <a:schemeClr val="tx1"/>
                </a:solidFill>
                <a:latin typeface="David" panose="020E0502060401010101" pitchFamily="34" charset="-79"/>
                <a:cs typeface="David" panose="020E0502060401010101" pitchFamily="34" charset="-79"/>
              </a:rPr>
              <a:t>תיאור מתומצת</a:t>
            </a:r>
            <a:r>
              <a:rPr lang="he-IL" sz="1800" dirty="0">
                <a:solidFill>
                  <a:schemeClr val="tx1"/>
                </a:solidFill>
                <a:latin typeface="David" panose="020E0502060401010101" pitchFamily="34" charset="-79"/>
                <a:cs typeface="David" panose="020E0502060401010101" pitchFamily="34" charset="-79"/>
              </a:rPr>
              <a:t>: אופן ביצוע חיפוש מודעה לבייביסיטר. </a:t>
            </a:r>
          </a:p>
          <a:p>
            <a:pPr>
              <a:lnSpc>
                <a:spcPct val="100000"/>
              </a:lnSpc>
            </a:pPr>
            <a:r>
              <a:rPr lang="he-IL" sz="1800" b="1" u="sng" dirty="0">
                <a:solidFill>
                  <a:schemeClr val="tx1"/>
                </a:solidFill>
                <a:latin typeface="David" panose="020E0502060401010101" pitchFamily="34" charset="-79"/>
                <a:cs typeface="David" panose="020E0502060401010101" pitchFamily="34" charset="-79"/>
              </a:rPr>
              <a:t>מסלול בסיסי</a:t>
            </a:r>
            <a:r>
              <a:rPr lang="he-IL" sz="1800" u="sng" dirty="0">
                <a:solidFill>
                  <a:schemeClr val="tx1"/>
                </a:solidFill>
                <a:latin typeface="David" panose="020E0502060401010101" pitchFamily="34" charset="-79"/>
                <a:cs typeface="David" panose="020E0502060401010101" pitchFamily="34" charset="-79"/>
              </a:rPr>
              <a:t>:</a:t>
            </a:r>
            <a:endParaRPr lang="en-US" sz="1800" u="sng" dirty="0">
              <a:solidFill>
                <a:schemeClr val="tx1"/>
              </a:solidFill>
              <a:latin typeface="David" panose="020E0502060401010101" pitchFamily="34" charset="-79"/>
              <a:cs typeface="David" panose="020E0502060401010101" pitchFamily="34" charset="-79"/>
            </a:endParaRP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יכנס למסך החיפוש באתר.</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תפתח את מסך החיפוש.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יזין את הפרמטרים הרצויים.</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תמצא ותציג להורה את המודעות לפי הפרמטרים שההורה סינן.</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ההורה/בייביסיטר יכנס למודעה שעונה על כל הצרכים שלו או ההורה/הבייביסיטר ילחץ על כפתור "הבא" על מנת לעבור לתוצאה הבאה בחיפוש.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תציג בפני ההורה את המודעה הרלוונטית.</a:t>
            </a:r>
            <a:endParaRPr lang="en-US" sz="1800" dirty="0">
              <a:solidFill>
                <a:schemeClr val="tx1"/>
              </a:solidFill>
              <a:latin typeface="David" panose="020E0502060401010101" pitchFamily="34" charset="-79"/>
              <a:cs typeface="David" panose="020E0502060401010101" pitchFamily="34" charset="-79"/>
            </a:endParaRPr>
          </a:p>
        </p:txBody>
      </p:sp>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5"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10</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9359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smtClean="0"/>
              <a:t>מסכי ה- </a:t>
            </a: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endParaRPr lang="en-US" b="1" dirty="0"/>
          </a:p>
        </p:txBody>
      </p:sp>
      <p:sp>
        <p:nvSpPr>
          <p:cNvPr id="6" name="Slide Number Placeholder 5"/>
          <p:cNvSpPr>
            <a:spLocks noGrp="1"/>
          </p:cNvSpPr>
          <p:nvPr>
            <p:ph type="sldNum" sz="quarter" idx="12"/>
          </p:nvPr>
        </p:nvSpPr>
        <p:spPr/>
        <p:txBody>
          <a:bodyPr/>
          <a:lstStyle/>
          <a:p>
            <a:fld id="{E0CC35EF-C570-4ACB-AA80-617C749F8D2A}" type="slidenum">
              <a:rPr lang="en-US" smtClean="0"/>
              <a:t>11</a:t>
            </a:fld>
            <a:endParaRPr lang="en-US"/>
          </a:p>
        </p:txBody>
      </p:sp>
      <p:sp>
        <p:nvSpPr>
          <p:cNvPr id="9"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pic>
        <p:nvPicPr>
          <p:cNvPr id="8" name="Picture 7"/>
          <p:cNvPicPr/>
          <p:nvPr/>
        </p:nvPicPr>
        <p:blipFill>
          <a:blip r:embed="rId2"/>
          <a:stretch>
            <a:fillRect/>
          </a:stretch>
        </p:blipFill>
        <p:spPr>
          <a:xfrm>
            <a:off x="3599510" y="2378206"/>
            <a:ext cx="5053940" cy="3118460"/>
          </a:xfrm>
          <a:prstGeom prst="rect">
            <a:avLst/>
          </a:prstGeom>
        </p:spPr>
      </p:pic>
      <p:sp>
        <p:nvSpPr>
          <p:cNvPr id="3" name="TextBox 2"/>
          <p:cNvSpPr txBox="1"/>
          <p:nvPr/>
        </p:nvSpPr>
        <p:spPr>
          <a:xfrm>
            <a:off x="4132613" y="2013604"/>
            <a:ext cx="3635789" cy="492443"/>
          </a:xfrm>
          <a:prstGeom prst="rect">
            <a:avLst/>
          </a:prstGeom>
          <a:noFill/>
        </p:spPr>
        <p:txBody>
          <a:bodyPr wrap="square" rtlCol="0">
            <a:spAutoFit/>
          </a:bodyPr>
          <a:lstStyle/>
          <a:p>
            <a:r>
              <a:rPr lang="he-IL" sz="2600" b="1" i="1" dirty="0">
                <a:latin typeface="David" panose="020E0502060401010101" pitchFamily="34" charset="-79"/>
                <a:cs typeface="David" panose="020E0502060401010101" pitchFamily="34" charset="-79"/>
              </a:rPr>
              <a:t>הזנת נתונים במסך </a:t>
            </a:r>
            <a:r>
              <a:rPr lang="he-IL" sz="2600" b="1" i="1" dirty="0" smtClean="0">
                <a:latin typeface="David" panose="020E0502060401010101" pitchFamily="34" charset="-79"/>
                <a:cs typeface="David" panose="020E0502060401010101" pitchFamily="34" charset="-79"/>
              </a:rPr>
              <a:t>החיפוש:</a:t>
            </a:r>
            <a:endParaRPr lang="en-US" sz="2600" b="1" i="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71339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t>מסכי ה- </a:t>
            </a: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endParaRPr lang="en-US" dirty="0"/>
          </a:p>
        </p:txBody>
      </p:sp>
      <p:sp>
        <p:nvSpPr>
          <p:cNvPr id="6" name="Slide Number Placeholder 5"/>
          <p:cNvSpPr>
            <a:spLocks noGrp="1"/>
          </p:cNvSpPr>
          <p:nvPr>
            <p:ph type="sldNum" sz="quarter" idx="12"/>
          </p:nvPr>
        </p:nvSpPr>
        <p:spPr/>
        <p:txBody>
          <a:bodyPr/>
          <a:lstStyle/>
          <a:p>
            <a:fld id="{E0CC35EF-C570-4ACB-AA80-617C749F8D2A}" type="slidenum">
              <a:rPr lang="en-US" smtClean="0"/>
              <a:t>12</a:t>
            </a:fld>
            <a:endParaRPr lang="en-US"/>
          </a:p>
        </p:txBody>
      </p:sp>
      <p:sp>
        <p:nvSpPr>
          <p:cNvPr id="8"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10" name="TextBox 9"/>
          <p:cNvSpPr txBox="1"/>
          <p:nvPr/>
        </p:nvSpPr>
        <p:spPr>
          <a:xfrm>
            <a:off x="2062744" y="1827789"/>
            <a:ext cx="8127472" cy="492443"/>
          </a:xfrm>
          <a:prstGeom prst="rect">
            <a:avLst/>
          </a:prstGeom>
          <a:noFill/>
        </p:spPr>
        <p:txBody>
          <a:bodyPr wrap="square" rtlCol="0">
            <a:spAutoFit/>
          </a:bodyPr>
          <a:lstStyle/>
          <a:p>
            <a:r>
              <a:rPr lang="he-IL" sz="2600" b="1" i="1" dirty="0">
                <a:latin typeface="David" panose="020E0502060401010101" pitchFamily="34" charset="-79"/>
                <a:cs typeface="David" panose="020E0502060401010101" pitchFamily="34" charset="-79"/>
              </a:rPr>
              <a:t>קבלת תוצאות החיפוש, בחירת בייביסיטר זמין וביצוע </a:t>
            </a:r>
            <a:r>
              <a:rPr lang="he-IL" sz="2600" b="1" i="1" dirty="0" smtClean="0">
                <a:latin typeface="David" panose="020E0502060401010101" pitchFamily="34" charset="-79"/>
                <a:cs typeface="David" panose="020E0502060401010101" pitchFamily="34" charset="-79"/>
              </a:rPr>
              <a:t>ההזמנה: </a:t>
            </a:r>
            <a:endParaRPr lang="en-US" sz="2600" b="1" i="1" dirty="0">
              <a:latin typeface="David" panose="020E0502060401010101" pitchFamily="34" charset="-79"/>
              <a:cs typeface="David" panose="020E0502060401010101" pitchFamily="34" charset="-79"/>
            </a:endParaRPr>
          </a:p>
        </p:txBody>
      </p:sp>
      <p:pic>
        <p:nvPicPr>
          <p:cNvPr id="12" name="Picture 11"/>
          <p:cNvPicPr/>
          <p:nvPr/>
        </p:nvPicPr>
        <p:blipFill>
          <a:blip r:embed="rId2"/>
          <a:stretch>
            <a:fillRect/>
          </a:stretch>
        </p:blipFill>
        <p:spPr>
          <a:xfrm>
            <a:off x="2008365" y="2438790"/>
            <a:ext cx="8236230" cy="3783880"/>
          </a:xfrm>
          <a:prstGeom prst="rect">
            <a:avLst/>
          </a:prstGeom>
        </p:spPr>
      </p:pic>
    </p:spTree>
    <p:extLst>
      <p:ext uri="{BB962C8B-B14F-4D97-AF65-F5344CB8AC3E}">
        <p14:creationId xmlns:p14="http://schemas.microsoft.com/office/powerpoint/2010/main" val="104439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002"/>
            <a:ext cx="10058400" cy="668581"/>
          </a:xfrm>
        </p:spPr>
        <p:txBody>
          <a:bodyPr>
            <a:normAutofit fontScale="90000"/>
          </a:body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המחלקות</a:t>
            </a:r>
            <a:endParaRPr lang="en-US" b="1" dirty="0">
              <a:solidFill>
                <a:srgbClr val="FF0000"/>
              </a:solidFill>
              <a:latin typeface="David" panose="020E0502060401010101" pitchFamily="34" charset="-79"/>
              <a:cs typeface="David" panose="020E0502060401010101" pitchFamily="34"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763583"/>
            <a:ext cx="10244769" cy="5554090"/>
          </a:xfrm>
          <a:prstGeom prst="rect">
            <a:avLst/>
          </a:prstGeom>
        </p:spPr>
      </p:pic>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418600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Slide Number Placeholder 5"/>
          <p:cNvSpPr>
            <a:spLocks noGrp="1"/>
          </p:cNvSpPr>
          <p:nvPr>
            <p:ph type="sldNum" sz="quarter" idx="12"/>
          </p:nvPr>
        </p:nvSpPr>
        <p:spPr/>
        <p:txBody>
          <a:bodyPr/>
          <a:lstStyle/>
          <a:p>
            <a:fld id="{E0CC35EF-C570-4ACB-AA80-617C749F8D2A}" type="slidenum">
              <a:rPr lang="en-US" smtClean="0"/>
              <a:t>14</a:t>
            </a:fld>
            <a:endParaRPr lang="en-US"/>
          </a:p>
        </p:txBody>
      </p:sp>
      <p:sp>
        <p:nvSpPr>
          <p:cNvPr id="9" name="Title 1"/>
          <p:cNvSpPr txBox="1">
            <a:spLocks/>
          </p:cNvSpPr>
          <p:nvPr/>
        </p:nvSpPr>
        <p:spPr>
          <a:xfrm>
            <a:off x="1097280" y="95002"/>
            <a:ext cx="10058400" cy="668581"/>
          </a:xfrm>
          <a:prstGeom prst="rect">
            <a:avLst/>
          </a:prstGeom>
        </p:spPr>
        <p:txBody>
          <a:bodyPr vert="horz" lIns="91440" tIns="45720" rIns="91440" bIns="45720" rtlCol="0" anchor="b">
            <a:normAutofit fontScale="97500" lnSpcReduction="10000"/>
          </a:bodyPr>
          <a:lst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he-IL" b="1" dirty="0" smtClean="0">
                <a:solidFill>
                  <a:schemeClr val="tx2">
                    <a:lumMod val="50000"/>
                  </a:schemeClr>
                </a:solidFill>
                <a:latin typeface="David" panose="020E0502060401010101" pitchFamily="34" charset="-79"/>
                <a:cs typeface="David" panose="020E0502060401010101" pitchFamily="34" charset="-79"/>
              </a:rPr>
              <a:t>מודל טבלאי</a:t>
            </a:r>
            <a:endParaRPr lang="en-US" b="1" dirty="0">
              <a:solidFill>
                <a:srgbClr val="FF0000"/>
              </a:solidFill>
              <a:latin typeface="David" panose="020E0502060401010101" pitchFamily="34" charset="-79"/>
              <a:cs typeface="David" panose="020E0502060401010101" pitchFamily="34" charset="-79"/>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763583"/>
            <a:ext cx="10604664" cy="5506587"/>
          </a:xfrm>
          <a:prstGeom prst="rect">
            <a:avLst/>
          </a:prstGeom>
        </p:spPr>
      </p:pic>
    </p:spTree>
    <p:extLst>
      <p:ext uri="{BB962C8B-B14F-4D97-AF65-F5344CB8AC3E}">
        <p14:creationId xmlns:p14="http://schemas.microsoft.com/office/powerpoint/2010/main" val="1066418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עלויות המערכת</a:t>
            </a:r>
          </a:p>
        </p:txBody>
      </p:sp>
      <p:sp>
        <p:nvSpPr>
          <p:cNvPr id="5" name="Content Placeholder 4"/>
          <p:cNvSpPr>
            <a:spLocks noGrp="1"/>
          </p:cNvSpPr>
          <p:nvPr>
            <p:ph idx="1"/>
          </p:nvPr>
        </p:nvSpPr>
        <p:spPr/>
        <p:txBody>
          <a:bodyPr>
            <a:normAutofit/>
          </a:bodyPr>
          <a:lstStyle/>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הבנייה של האתר הסתכמה ב-24,650$.</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האפיון היא 7,395$.</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המבדקים תהיה 2,465$. </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ההדרכה וההטמעה היא 2,550$.</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en-US" sz="2400" dirty="0">
                <a:solidFill>
                  <a:schemeClr val="tx1"/>
                </a:solidFill>
                <a:latin typeface="David" panose="020E0502060401010101" pitchFamily="34" charset="-79"/>
                <a:cs typeface="David" panose="020E0502060401010101" pitchFamily="34" charset="-79"/>
              </a:rPr>
              <a:t/>
            </a:r>
            <a:br>
              <a:rPr lang="en-US" sz="2400" dirty="0">
                <a:solidFill>
                  <a:schemeClr val="tx1"/>
                </a:solidFill>
                <a:latin typeface="David" panose="020E0502060401010101" pitchFamily="34" charset="-79"/>
                <a:cs typeface="David" panose="020E0502060401010101" pitchFamily="34" charset="-79"/>
              </a:rPr>
            </a:br>
            <a:r>
              <a:rPr lang="he-IL" sz="2400" b="1" dirty="0">
                <a:solidFill>
                  <a:schemeClr val="tx1"/>
                </a:solidFill>
                <a:latin typeface="David" panose="020E0502060401010101" pitchFamily="34" charset="-79"/>
                <a:cs typeface="David" panose="020E0502060401010101" pitchFamily="34" charset="-79"/>
              </a:rPr>
              <a:t>סה"כ עלות פיתוח המערכת החדשה: 37,060$</a:t>
            </a:r>
            <a:endParaRPr lang="en-US" sz="2400" b="1" dirty="0">
              <a:solidFill>
                <a:schemeClr val="tx1"/>
              </a:solidFill>
              <a:latin typeface="David" panose="020E0502060401010101" pitchFamily="34" charset="-79"/>
              <a:cs typeface="David" panose="020E0502060401010101" pitchFamily="34" charset="-79"/>
            </a:endParaRPr>
          </a:p>
          <a:p>
            <a:pPr>
              <a:lnSpc>
                <a:spcPct val="150000"/>
              </a:lnSpc>
            </a:pP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048558422"/>
              </p:ext>
            </p:extLst>
          </p:nvPr>
        </p:nvGraphicFramePr>
        <p:xfrm>
          <a:off x="1235035" y="2085835"/>
          <a:ext cx="2895828" cy="2686329"/>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a:latin typeface="David" panose="020E0502060401010101" pitchFamily="34" charset="-79"/>
                          <a:cs typeface="David" panose="020E0502060401010101" pitchFamily="34" charset="-79"/>
                        </a:rPr>
                        <a:t>ימי עבודה</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שלב</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כתיבה (בנייה)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a:latin typeface="David" panose="020E0502060401010101" pitchFamily="34" charset="-79"/>
                          <a:cs typeface="David" panose="020E0502060401010101" pitchFamily="34" charset="-79"/>
                        </a:rPr>
                        <a:t>17.4</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אפיון</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מבדקים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364738">
                <a:tc>
                  <a:txBody>
                    <a:bodyPr/>
                    <a:lstStyle/>
                    <a:p>
                      <a:pPr algn="ctr"/>
                      <a:r>
                        <a:rPr lang="he-IL" sz="1800" kern="1200" dirty="0">
                          <a:latin typeface="David" panose="020E0502060401010101" pitchFamily="34" charset="-79"/>
                          <a:cs typeface="David" panose="020E0502060401010101" pitchFamily="34" charset="-79"/>
                        </a:rPr>
                        <a:t>6</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הדרכה והטמעה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41122"/>
                  </a:ext>
                </a:extLst>
              </a:tr>
              <a:tr h="629548">
                <a:tc>
                  <a:txBody>
                    <a:bodyPr/>
                    <a:lstStyle/>
                    <a:p>
                      <a:pPr algn="ctr"/>
                      <a:r>
                        <a:rPr lang="he-IL" sz="1800" b="1" kern="1200" dirty="0">
                          <a:latin typeface="David" panose="020E0502060401010101" pitchFamily="34" charset="-79"/>
                          <a:cs typeface="David" panose="020E0502060401010101" pitchFamily="34" charset="-79"/>
                        </a:rPr>
                        <a:t>87.2</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 ימי עבודה:</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8"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14</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6661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הכנסות המערכת ו- </a:t>
            </a:r>
            <a:r>
              <a:rPr lang="en-US" b="1" dirty="0" smtClean="0">
                <a:solidFill>
                  <a:schemeClr val="tx2">
                    <a:lumMod val="50000"/>
                  </a:schemeClr>
                </a:solidFill>
                <a:latin typeface="David" panose="020E0502060401010101" pitchFamily="34" charset="-79"/>
                <a:cs typeface="David" panose="020E0502060401010101" pitchFamily="34" charset="-79"/>
              </a:rPr>
              <a:t>ROI</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20000"/>
          </a:bodyPr>
          <a:lstStyle/>
          <a:p>
            <a:pPr marL="0" indent="0">
              <a:lnSpc>
                <a:spcPct val="150000"/>
              </a:lnSpc>
              <a:buNone/>
            </a:pP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endParaRPr lang="he-IL"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he-IL"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r>
              <a:rPr lang="en-US" sz="1900" b="1" dirty="0">
                <a:latin typeface="David" panose="020E0502060401010101" pitchFamily="34" charset="-79"/>
                <a:cs typeface="David" panose="020E0502060401010101" pitchFamily="34" charset="-79"/>
              </a:rPr>
              <a:t>ROI</a:t>
            </a:r>
            <a:r>
              <a:rPr lang="he-IL" sz="1900" b="1" dirty="0">
                <a:latin typeface="David" panose="020E0502060401010101" pitchFamily="34" charset="-79"/>
                <a:cs typeface="David" panose="020E0502060401010101" pitchFamily="34" charset="-79"/>
              </a:rPr>
              <a:t> = (הכנסות-הוצאות)/הוצאות = (60,000 – 37,060)/37,060 = 0.62 </a:t>
            </a:r>
            <a:r>
              <a:rPr lang="he-IL" dirty="0"/>
              <a:t>  </a:t>
            </a:r>
            <a:endParaRPr lang="en-US" dirty="0"/>
          </a:p>
          <a:p>
            <a:pPr marL="0" indent="0">
              <a:lnSpc>
                <a:spcPct val="150000"/>
              </a:lnSpc>
              <a:buNone/>
            </a:pPr>
            <a:r>
              <a:rPr lang="en-US" sz="2400" dirty="0" smtClean="0">
                <a:solidFill>
                  <a:schemeClr val="tx1"/>
                </a:solidFill>
                <a:latin typeface="David" panose="020E0502060401010101" pitchFamily="34" charset="-79"/>
                <a:cs typeface="David" panose="020E0502060401010101" pitchFamily="34" charset="-79"/>
              </a:rPr>
              <a:t> </a:t>
            </a: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2953765797"/>
              </p:ext>
            </p:extLst>
          </p:nvPr>
        </p:nvGraphicFramePr>
        <p:xfrm>
          <a:off x="8110848" y="2168963"/>
          <a:ext cx="2895828" cy="2366908"/>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smtClean="0">
                          <a:latin typeface="David" panose="020E0502060401010101" pitchFamily="34" charset="-79"/>
                          <a:cs typeface="David" panose="020E0502060401010101" pitchFamily="34" charset="-79"/>
                        </a:rPr>
                        <a:t>הכנסות צפויות ($)</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גורם</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smtClean="0">
                          <a:latin typeface="David" panose="020E0502060401010101" pitchFamily="34" charset="-79"/>
                          <a:cs typeface="David" panose="020E0502060401010101" pitchFamily="34" charset="-79"/>
                        </a:rPr>
                        <a:t>35,000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פרסום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smtClean="0">
                          <a:latin typeface="David" panose="020E0502060401010101" pitchFamily="34" charset="-79"/>
                          <a:cs typeface="David" panose="020E0502060401010101" pitchFamily="34" charset="-79"/>
                        </a:rPr>
                        <a:t>15,000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דמי מנוי שנתיים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800" kern="1200" dirty="0" smtClean="0">
                          <a:latin typeface="David" panose="020E0502060401010101" pitchFamily="34" charset="-79"/>
                          <a:cs typeface="David" panose="020E0502060401010101" pitchFamily="34" charset="-79"/>
                        </a:rPr>
                        <a:t>10,000</a:t>
                      </a:r>
                      <a:endParaRPr lang="en-US" sz="1800" kern="1200" dirty="0" smtClean="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רווחים מעסקאות</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629548">
                <a:tc>
                  <a:txBody>
                    <a:bodyPr/>
                    <a:lstStyle/>
                    <a:p>
                      <a:pPr algn="ctr"/>
                      <a:r>
                        <a:rPr lang="he-IL" sz="1800" b="1" kern="1200" dirty="0" smtClean="0">
                          <a:latin typeface="David" panose="020E0502060401010101" pitchFamily="34" charset="-79"/>
                          <a:cs typeface="David" panose="020E0502060401010101" pitchFamily="34" charset="-79"/>
                        </a:rPr>
                        <a:t>60,000</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smtClean="0">
                          <a:latin typeface="David" panose="020E0502060401010101" pitchFamily="34" charset="-79"/>
                          <a:cs typeface="David" panose="020E0502060401010101" pitchFamily="34" charset="-79"/>
                        </a:rPr>
                        <a:t>סה"כ</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15</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157967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סרטון הדרכה</a:t>
            </a:r>
            <a:endParaRPr lang="en-US" dirty="0"/>
          </a:p>
        </p:txBody>
      </p:sp>
      <p:sp>
        <p:nvSpPr>
          <p:cNvPr id="6" name="Slide Number Placeholder 5"/>
          <p:cNvSpPr>
            <a:spLocks noGrp="1"/>
          </p:cNvSpPr>
          <p:nvPr>
            <p:ph type="sldNum" sz="quarter" idx="12"/>
          </p:nvPr>
        </p:nvSpPr>
        <p:spPr/>
        <p:txBody>
          <a:bodyPr/>
          <a:lstStyle/>
          <a:p>
            <a:fld id="{E0CC35EF-C570-4ACB-AA80-617C749F8D2A}" type="slidenum">
              <a:rPr lang="en-US" smtClean="0"/>
              <a:t>17</a:t>
            </a:fld>
            <a:endParaRPr lang="en-US"/>
          </a:p>
        </p:txBody>
      </p:sp>
      <p:sp>
        <p:nvSpPr>
          <p:cNvPr id="7" name="Action Button: Movie 6">
            <a:hlinkClick r:id="" action="ppaction://noaction" highlightClick="1"/>
          </p:cNvPr>
          <p:cNvSpPr/>
          <p:nvPr/>
        </p:nvSpPr>
        <p:spPr>
          <a:xfrm>
            <a:off x="5771408" y="3348842"/>
            <a:ext cx="1496291" cy="1104405"/>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17643" y="2579401"/>
            <a:ext cx="3491346" cy="769441"/>
          </a:xfrm>
          <a:prstGeom prst="rect">
            <a:avLst/>
          </a:prstGeom>
          <a:noFill/>
        </p:spPr>
        <p:txBody>
          <a:bodyPr wrap="square" rtlCol="0">
            <a:spAutoFit/>
          </a:bodyPr>
          <a:lstStyle/>
          <a:p>
            <a:r>
              <a:rPr lang="he-IL" sz="4400" dirty="0" smtClean="0">
                <a:solidFill>
                  <a:srgbClr val="FF0000"/>
                </a:solidFill>
              </a:rPr>
              <a:t>חסר סרטון</a:t>
            </a:r>
            <a:endParaRPr lang="en-US" sz="4400" dirty="0">
              <a:solidFill>
                <a:srgbClr val="FF0000"/>
              </a:solidFill>
            </a:endParaRPr>
          </a:p>
        </p:txBody>
      </p:sp>
      <p:sp>
        <p:nvSpPr>
          <p:cNvPr id="9"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760197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CC35EF-C570-4ACB-AA80-617C749F8D2A}" type="slidenum">
              <a:rPr lang="en-US" smtClean="0"/>
              <a:t>18</a:t>
            </a:fld>
            <a:endParaRPr lang="en-US" dirty="0"/>
          </a:p>
        </p:txBody>
      </p:sp>
      <p:pic>
        <p:nvPicPr>
          <p:cNvPr id="3" name="Picture 2"/>
          <p:cNvPicPr>
            <a:picLocks noChangeAspect="1"/>
          </p:cNvPicPr>
          <p:nvPr/>
        </p:nvPicPr>
        <p:blipFill rotWithShape="1">
          <a:blip r:embed="rId2"/>
          <a:srcRect l="-125" t="14565" b="10532"/>
          <a:stretch/>
        </p:blipFill>
        <p:spPr>
          <a:xfrm>
            <a:off x="776294" y="427512"/>
            <a:ext cx="10700372" cy="5617028"/>
          </a:xfrm>
          <a:prstGeom prst="rect">
            <a:avLst/>
          </a:prstGeom>
        </p:spPr>
      </p:pic>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49937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סיכום</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שוק </a:t>
            </a:r>
            <a:r>
              <a:rPr lang="he-IL" sz="2400" b="1" i="1" dirty="0">
                <a:solidFill>
                  <a:schemeClr val="tx1"/>
                </a:solidFill>
                <a:latin typeface="David" panose="020E0502060401010101" pitchFamily="34" charset="-79"/>
                <a:cs typeface="David" panose="020E0502060401010101" pitchFamily="34" charset="-79"/>
              </a:rPr>
              <a:t>מבוסס על המלצות "מפה </a:t>
            </a:r>
            <a:r>
              <a:rPr lang="he-IL" sz="2400" b="1" i="1" dirty="0" smtClean="0">
                <a:solidFill>
                  <a:schemeClr val="tx1"/>
                </a:solidFill>
                <a:latin typeface="David" panose="020E0502060401010101" pitchFamily="34" charset="-79"/>
                <a:cs typeface="David" panose="020E0502060401010101" pitchFamily="34" charset="-79"/>
              </a:rPr>
              <a:t>לאוזן":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כל המידע שהורים או בייביסיטרים מחפשים, נמצא  באתר אחד.</a:t>
            </a:r>
          </a:p>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התשלום מתבצעות במזומן: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תשלום ממוחשב, </a:t>
            </a:r>
            <a:r>
              <a:rPr lang="he-IL" sz="2400">
                <a:solidFill>
                  <a:schemeClr val="tx1"/>
                </a:solidFill>
                <a:latin typeface="David" panose="020E0502060401010101" pitchFamily="34" charset="-79"/>
                <a:cs typeface="David" panose="020E0502060401010101" pitchFamily="34" charset="-79"/>
              </a:rPr>
              <a:t>מבוקר </a:t>
            </a:r>
            <a:r>
              <a:rPr lang="he-IL" sz="2400" smtClean="0">
                <a:solidFill>
                  <a:schemeClr val="tx1"/>
                </a:solidFill>
                <a:latin typeface="David" panose="020E0502060401010101" pitchFamily="34" charset="-79"/>
                <a:cs typeface="David" panose="020E0502060401010101" pitchFamily="34" charset="-79"/>
              </a:rPr>
              <a:t>ופשוט.</a:t>
            </a:r>
            <a:endParaRPr lang="he-IL" sz="2400" dirty="0">
              <a:solidFill>
                <a:schemeClr val="tx1"/>
              </a:solidFill>
              <a:latin typeface="David" panose="020E0502060401010101" pitchFamily="34" charset="-79"/>
              <a:cs typeface="David" panose="020E0502060401010101" pitchFamily="34" charset="-79"/>
            </a:endParaRPr>
          </a:p>
          <a:p>
            <a:pPr marL="457200" indent="-457200">
              <a:lnSpc>
                <a:spcPct val="150000"/>
              </a:lnSpc>
              <a:buFont typeface="+mj-lt"/>
              <a:buAutoNum type="arabicPeriod"/>
            </a:pPr>
            <a:r>
              <a:rPr lang="he-IL" sz="2400" b="1" i="1" dirty="0">
                <a:solidFill>
                  <a:schemeClr val="tx1"/>
                </a:solidFill>
                <a:latin typeface="David" panose="020E0502060401010101" pitchFamily="34" charset="-79"/>
                <a:cs typeface="David" panose="020E0502060401010101" pitchFamily="34" charset="-79"/>
              </a:rPr>
              <a:t>חוסר פשטות אל מול </a:t>
            </a:r>
            <a:r>
              <a:rPr lang="he-IL" sz="2400" b="1" i="1" dirty="0" smtClean="0">
                <a:solidFill>
                  <a:schemeClr val="tx1"/>
                </a:solidFill>
                <a:latin typeface="David" panose="020E0502060401010101" pitchFamily="34" charset="-79"/>
                <a:cs typeface="David" panose="020E0502060401010101" pitchFamily="34" charset="-79"/>
              </a:rPr>
              <a:t>התאמה</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האתר פשוט וקל </a:t>
            </a:r>
            <a:r>
              <a:rPr lang="he-IL" sz="2400" dirty="0" smtClean="0">
                <a:solidFill>
                  <a:schemeClr val="tx1"/>
                </a:solidFill>
                <a:latin typeface="David" panose="020E0502060401010101" pitchFamily="34" charset="-79"/>
                <a:cs typeface="David" panose="020E0502060401010101" pitchFamily="34" charset="-79"/>
              </a:rPr>
              <a:t>לתפעול,  ומותאם לכל האוכלוסייה.</a:t>
            </a:r>
            <a:endParaRPr lang="he-IL" sz="2400" b="1" i="1" dirty="0">
              <a:solidFill>
                <a:schemeClr val="tx1"/>
              </a:solidFill>
              <a:latin typeface="David" panose="020E0502060401010101" pitchFamily="34" charset="-79"/>
              <a:cs typeface="David" panose="020E0502060401010101" pitchFamily="34" charset="-79"/>
            </a:endParaRPr>
          </a:p>
          <a:p>
            <a:pPr marL="0" indent="0">
              <a:lnSpc>
                <a:spcPct val="150000"/>
              </a:lnSpc>
              <a:buNone/>
            </a:pPr>
            <a:r>
              <a:rPr lang="he-IL" sz="2400" b="1" i="1" dirty="0" smtClean="0">
                <a:solidFill>
                  <a:schemeClr val="tx1"/>
                </a:solidFill>
                <a:latin typeface="David" panose="020E0502060401010101" pitchFamily="34" charset="-79"/>
                <a:cs typeface="David" panose="020E0502060401010101" pitchFamily="34" charset="-79"/>
              </a:rPr>
              <a:t> </a:t>
            </a:r>
            <a:endParaRPr lang="he-IL" sz="2400" b="1" i="1" dirty="0">
              <a:solidFill>
                <a:schemeClr val="tx1"/>
              </a:solidFill>
              <a:latin typeface="David" panose="020E0502060401010101" pitchFamily="34" charset="-79"/>
              <a:cs typeface="David" panose="020E0502060401010101" pitchFamily="34" charset="-79"/>
            </a:endParaRPr>
          </a:p>
        </p:txBody>
      </p:sp>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Slide Number Placeholder 5"/>
          <p:cNvSpPr>
            <a:spLocks noGrp="1"/>
          </p:cNvSpPr>
          <p:nvPr>
            <p:ph type="sldNum" sz="quarter" idx="12"/>
          </p:nvPr>
        </p:nvSpPr>
        <p:spPr>
          <a:xfrm>
            <a:off x="9900458" y="6459785"/>
            <a:ext cx="1312025" cy="365125"/>
          </a:xfrm>
        </p:spPr>
        <p:txBody>
          <a:bodyPr/>
          <a:lstStyle/>
          <a:p>
            <a:r>
              <a:rPr lang="he-IL" dirty="0" smtClean="0"/>
              <a:t>18</a:t>
            </a:r>
            <a:endParaRPr lang="en-US" dirty="0"/>
          </a:p>
        </p:txBody>
      </p:sp>
    </p:spTree>
    <p:extLst>
      <p:ext uri="{BB962C8B-B14F-4D97-AF65-F5344CB8AC3E}">
        <p14:creationId xmlns:p14="http://schemas.microsoft.com/office/powerpoint/2010/main" val="318501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רקע</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3455720" y="1845733"/>
            <a:ext cx="7699960" cy="4353185"/>
          </a:xfrm>
        </p:spPr>
        <p:txBody>
          <a:bodyPr>
            <a:normAutofit/>
          </a:bodyPr>
          <a:lstStyle/>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שוק השמרטפות (</a:t>
            </a:r>
            <a:r>
              <a:rPr lang="en-US" dirty="0">
                <a:solidFill>
                  <a:schemeClr val="tx1"/>
                </a:solidFill>
                <a:latin typeface="David" panose="020E0502060401010101" pitchFamily="34" charset="-79"/>
                <a:cs typeface="David" panose="020E0502060401010101" pitchFamily="34" charset="-79"/>
              </a:rPr>
              <a:t>babysitting</a:t>
            </a:r>
            <a:r>
              <a:rPr lang="he-IL" dirty="0">
                <a:solidFill>
                  <a:schemeClr val="tx1"/>
                </a:solidFill>
                <a:latin typeface="David" panose="020E0502060401010101" pitchFamily="34" charset="-79"/>
                <a:cs typeface="David" panose="020E0502060401010101" pitchFamily="34" charset="-79"/>
              </a:rPr>
              <a:t>) בישראל מוערך בכ-835 מיליון דולרים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במערב אירופה, צפון אמריקה ואסיה הוא נאמד ב- 166 מיליארד דולר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כל זוג הורים לילדים דורש רמת אמינות גבוהה ביותר מן השמרטפים לצורך שמירה על ילדיהם.</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ישנם מספר אתרי אינטרנט ואפליקציות המנסים להשתלט על השוק ולהסדיר אותו לטובתם. על אף התחרות הקיימת בין החברות השונות נדמה כי רוב פעולות התשלום בשוק זה נעשות במזומן וללא פיקוח המדינה וללא השימוש באפליקציות ובאתרי האינטרנט הקיימים. </a:t>
            </a:r>
            <a:endParaRPr lang="en-US" dirty="0">
              <a:solidFill>
                <a:schemeClr val="tx1"/>
              </a:solidFill>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t>2</a:t>
            </a:fld>
            <a:endParaRPr lang="en-US" dirty="0"/>
          </a:p>
        </p:txBody>
      </p:sp>
      <p:pic>
        <p:nvPicPr>
          <p:cNvPr id="7" name="תמונה 6" descr="https://www.exitvalley.com/ProjIMG/babysittingINFO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 y="2722567"/>
            <a:ext cx="3034675" cy="1604786"/>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233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chor="ctr">
            <a:normAutofit/>
          </a:bodyPr>
          <a:lstStyle/>
          <a:p>
            <a:pPr marL="0" indent="0" algn="ctr">
              <a:lnSpc>
                <a:spcPct val="150000"/>
              </a:lnSpc>
              <a:buNone/>
            </a:pPr>
            <a:r>
              <a:rPr lang="he-IL" sz="7000" dirty="0" smtClean="0">
                <a:solidFill>
                  <a:schemeClr val="tx1"/>
                </a:solidFill>
                <a:latin typeface="David" panose="020E0502060401010101" pitchFamily="34" charset="-79"/>
                <a:cs typeface="David" panose="020E0502060401010101" pitchFamily="34" charset="-79"/>
              </a:rPr>
              <a:t>תודה על ההקשבה</a:t>
            </a:r>
            <a:endParaRPr lang="he-IL" sz="7000" dirty="0">
              <a:solidFill>
                <a:schemeClr val="tx1"/>
              </a:solidFill>
              <a:latin typeface="David" panose="020E0502060401010101" pitchFamily="34" charset="-79"/>
              <a:cs typeface="David" panose="020E0502060401010101" pitchFamily="34" charset="-79"/>
            </a:endParaRPr>
          </a:p>
        </p:txBody>
      </p:sp>
      <p:sp>
        <p:nvSpPr>
          <p:cNvPr id="3"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4" name="Slide Number Placeholder 5"/>
          <p:cNvSpPr>
            <a:spLocks noGrp="1"/>
          </p:cNvSpPr>
          <p:nvPr>
            <p:ph type="sldNum" sz="quarter" idx="12"/>
          </p:nvPr>
        </p:nvSpPr>
        <p:spPr>
          <a:xfrm>
            <a:off x="9900458" y="6459785"/>
            <a:ext cx="1312025" cy="365125"/>
          </a:xfrm>
        </p:spPr>
        <p:txBody>
          <a:bodyPr/>
          <a:lstStyle/>
          <a:p>
            <a:r>
              <a:rPr lang="he-IL" dirty="0" smtClean="0"/>
              <a:t>19</a:t>
            </a:r>
            <a:endParaRPr lang="en-US" dirty="0"/>
          </a:p>
        </p:txBody>
      </p:sp>
    </p:spTree>
    <p:extLst>
      <p:ext uri="{BB962C8B-B14F-4D97-AF65-F5344CB8AC3E}">
        <p14:creationId xmlns:p14="http://schemas.microsoft.com/office/powerpoint/2010/main" val="2001701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הסדר היומי הדוחק של רבים מהורי ישראל מחייב אותם לעיתים להותיר את הילדים בידי מטפלים אחרים.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כמו שהבנק מתווך בין לווים למלווים כך המערכת שלנו </a:t>
            </a:r>
            <a:r>
              <a:rPr lang="he-IL" sz="19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תאפשר תיווך פשוט ונוח</a:t>
            </a:r>
            <a:r>
              <a:rPr lang="he-IL" sz="1900" dirty="0">
                <a:solidFill>
                  <a:schemeClr val="tx1"/>
                </a:solidFill>
                <a:latin typeface="David" panose="020E0502060401010101" pitchFamily="34" charset="-79"/>
                <a:cs typeface="David" panose="020E0502060401010101" pitchFamily="34" charset="-79"/>
              </a:rPr>
              <a:t> </a:t>
            </a:r>
            <a:r>
              <a:rPr lang="he-IL" sz="1900" u="sng" dirty="0">
                <a:solidFill>
                  <a:schemeClr val="tx1"/>
                </a:solidFill>
                <a:latin typeface="David" panose="020E0502060401010101" pitchFamily="34" charset="-79"/>
                <a:cs typeface="David" panose="020E0502060401010101" pitchFamily="34" charset="-79"/>
              </a:rPr>
              <a:t>בין השמרטפיות לבין ההורים</a:t>
            </a:r>
            <a:r>
              <a:rPr lang="he-IL" sz="1900" dirty="0">
                <a:solidFill>
                  <a:schemeClr val="tx1"/>
                </a:solidFill>
                <a:latin typeface="David" panose="020E0502060401010101" pitchFamily="34" charset="-79"/>
                <a:cs typeface="David" panose="020E0502060401010101" pitchFamily="34" charset="-79"/>
              </a:rPr>
              <a:t>.</a:t>
            </a:r>
            <a:endParaRPr lang="en-US" sz="1900" dirty="0">
              <a:solidFill>
                <a:schemeClr val="tx1"/>
              </a:solidFill>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a:xfrm>
            <a:off x="356743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3</a:t>
            </a:fld>
            <a:endParaRPr lang="en-US" dirty="0">
              <a:latin typeface="David" panose="020E0502060401010101" pitchFamily="34" charset="-79"/>
              <a:cs typeface="David" panose="020E0502060401010101" pitchFamily="34" charset="-79"/>
            </a:endParaRPr>
          </a:p>
        </p:txBody>
      </p:sp>
      <p:pic>
        <p:nvPicPr>
          <p:cNvPr id="1030" name="Picture 6"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4" y="3053347"/>
            <a:ext cx="2842528" cy="31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1</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62500" lnSpcReduction="20000"/>
          </a:bodyPr>
          <a:lstStyle/>
          <a:p>
            <a:pPr marL="0" indent="0" algn="ctr">
              <a:buNone/>
            </a:pPr>
            <a:r>
              <a:rPr lang="he-IL" sz="4600" b="1" i="1" dirty="0">
                <a:solidFill>
                  <a:schemeClr val="tx1"/>
                </a:solidFill>
                <a:latin typeface="David" panose="020E0502060401010101" pitchFamily="34" charset="-79"/>
                <a:cs typeface="David" panose="020E0502060401010101" pitchFamily="34" charset="-79"/>
              </a:rPr>
              <a:t>רובו המוחלט של השוק מבוסס על המלצות "מפה לאוזן"</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סיבה: </a:t>
            </a:r>
            <a:r>
              <a:rPr lang="he-IL" sz="3100" dirty="0">
                <a:solidFill>
                  <a:schemeClr val="tx1"/>
                </a:solidFill>
                <a:latin typeface="David" panose="020E0502060401010101" pitchFamily="34" charset="-79"/>
                <a:cs typeface="David" panose="020E0502060401010101" pitchFamily="34" charset="-79"/>
              </a:rPr>
              <a:t>הורים נוטים לסמוך יותר על המלצות מחברים וקרובי משפחה. רמת האמינות הנדרשת משמרטפית לילדים היא גבוהה ביותר.</a:t>
            </a:r>
            <a:endParaRPr lang="he-IL" sz="3100" b="1" dirty="0">
              <a:solidFill>
                <a:schemeClr val="tx1"/>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נזק: </a:t>
            </a:r>
            <a:r>
              <a:rPr lang="he-IL" sz="3100" dirty="0">
                <a:solidFill>
                  <a:schemeClr val="tx1"/>
                </a:solidFill>
                <a:latin typeface="David" panose="020E0502060401010101" pitchFamily="34" charset="-79"/>
                <a:cs typeface="David" panose="020E0502060401010101" pitchFamily="34" charset="-79"/>
              </a:rPr>
              <a:t>מתחרה שירצה להיכנס לשוק ייתקל בהתנגדות ובחוסר אמון מה שיוביל לפגיעה בגיוס לקוחות.</a:t>
            </a:r>
          </a:p>
          <a:p>
            <a:pPr algn="just">
              <a:lnSpc>
                <a:spcPct val="150000"/>
              </a:lnSpc>
              <a:buFont typeface="Arial" panose="020B0604020202020204" pitchFamily="34" charset="0"/>
              <a:buChar char="•"/>
            </a:pPr>
            <a:r>
              <a:rPr lang="he-IL" sz="3000" b="1" dirty="0">
                <a:solidFill>
                  <a:schemeClr val="tx1"/>
                </a:solidFill>
                <a:latin typeface="David" panose="020E0502060401010101" pitchFamily="34" charset="-79"/>
                <a:cs typeface="David" panose="020E0502060401010101" pitchFamily="34" charset="-79"/>
              </a:rPr>
              <a:t>תוצאה:</a:t>
            </a:r>
            <a:r>
              <a:rPr lang="he-IL" sz="3000" dirty="0">
                <a:solidFill>
                  <a:schemeClr val="tx1"/>
                </a:solidFill>
                <a:latin typeface="David" panose="020E0502060401010101" pitchFamily="34" charset="-79"/>
                <a:cs typeface="David" panose="020E0502060401010101" pitchFamily="34" charset="-79"/>
              </a:rPr>
              <a:t> האתר מכיל מספר רב של פידבקים וחוות דעת על פי ניסיון קודם.</a:t>
            </a:r>
            <a:endParaRPr lang="en-US" sz="3000"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endParaRPr lang="he-IL" sz="3100" dirty="0">
              <a:solidFill>
                <a:schemeClr val="tx1"/>
              </a:solidFill>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4</a:t>
            </a:fld>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1078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2</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B5ACD0F1-AA85-4060-9DEB-714089DDE966}" type="datetime1">
              <a:rPr lang="en-US" smtClean="0">
                <a:latin typeface="David" panose="020E0502060401010101" pitchFamily="34" charset="-79"/>
                <a:cs typeface="David" panose="020E0502060401010101" pitchFamily="34" charset="-79"/>
              </a:rPr>
              <a:t>2/15/2018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5</a:t>
            </a:fld>
            <a:endParaRPr lang="en-US">
              <a:latin typeface="David" panose="020E0502060401010101" pitchFamily="34" charset="-79"/>
              <a:cs typeface="David" panose="020E0502060401010101" pitchFamily="34" charset="-79"/>
            </a:endParaRPr>
          </a:p>
        </p:txBody>
      </p:sp>
      <p:sp>
        <p:nvSpPr>
          <p:cNvPr id="7" name="Content Placeholder 2"/>
          <p:cNvSpPr txBox="1">
            <a:spLocks/>
          </p:cNvSpPr>
          <p:nvPr/>
        </p:nvSpPr>
        <p:spPr>
          <a:xfrm>
            <a:off x="1097280" y="1737360"/>
            <a:ext cx="10178322" cy="2816086"/>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he-IL" sz="2800" b="1" i="1" dirty="0">
                <a:solidFill>
                  <a:schemeClr val="tx1"/>
                </a:solidFill>
                <a:latin typeface="David" panose="020E0502060401010101" pitchFamily="34" charset="-79"/>
                <a:cs typeface="David" panose="020E0502060401010101" pitchFamily="34" charset="-79"/>
              </a:rPr>
              <a:t>רוב פעולות התשלום בשוק זה מתבצעות במזומן</a:t>
            </a:r>
            <a:endParaRPr lang="he-IL"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השוק איננו מוסדר ומסודר במדינה.</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יוצר קושי בגביית עמלות מהתיווך משום שהתשלום נעשה במזומן.</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תשלום ממוחשב, מבוקר ופשוט.</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pic>
        <p:nvPicPr>
          <p:cNvPr id="2050" name="Picture 2" descr="תוצאת תמונה עבור ‪babysitte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34964" y="3856009"/>
            <a:ext cx="1958656" cy="2476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תוצאת תמונה עבור ‪cash or credit‬‏">
            <a:extLst>
              <a:ext uri="{FF2B5EF4-FFF2-40B4-BE49-F238E27FC236}">
                <a16:creationId xmlns:a16="http://schemas.microsoft.com/office/drawing/2014/main" id="{8DABB587-97DC-412D-9979-09A96F3A2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843" y="4348013"/>
            <a:ext cx="4531877" cy="185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85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3</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92500" lnSpcReduction="20000"/>
          </a:bodyPr>
          <a:lstStyle/>
          <a:p>
            <a:pPr marL="0" indent="0" algn="ctr">
              <a:buNone/>
            </a:pPr>
            <a:r>
              <a:rPr lang="he-IL" sz="2800" b="1" i="1" dirty="0">
                <a:solidFill>
                  <a:schemeClr val="tx1"/>
                </a:solidFill>
                <a:latin typeface="David" panose="020E0502060401010101" pitchFamily="34" charset="-79"/>
                <a:cs typeface="David" panose="020E0502060401010101" pitchFamily="34" charset="-79"/>
              </a:rPr>
              <a:t>חוסר פשטות אל מול התאמה</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המתחרות בשוק מנסות לאסוף כמה שיותר מידע על השמרטפיות ועל ההורים לצורך התאמה מרבית. </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חוסר הפשטות מוביל לקושי בגיוס היצע עובדות ובנוסף לכך מקשה על ההורים לעשות שימוש במערכות הקיימות כיום בשוק. המערכות הללו אינן פשוטות לתפעול מה שמוביל לירידה בשימוש וברווחים.</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האתר פשוט וקל לתפעול.</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smtClean="0">
                <a:latin typeface="David" panose="020E0502060401010101" pitchFamily="34" charset="-79"/>
                <a:cs typeface="David" panose="020E0502060401010101" pitchFamily="34" charset="-79"/>
              </a:rPr>
              <a:t>ווידר </a:t>
            </a:r>
            <a:r>
              <a:rPr lang="he-IL" dirty="0">
                <a:latin typeface="David" panose="020E0502060401010101" pitchFamily="34" charset="-79"/>
                <a:cs typeface="David" panose="020E0502060401010101" pitchFamily="34" charset="-79"/>
              </a:rPr>
              <a:t>,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6</a:t>
            </a:fld>
            <a:endParaRPr lang="en-US" dirty="0">
              <a:latin typeface="David" panose="020E0502060401010101" pitchFamily="34" charset="-79"/>
              <a:cs typeface="David" panose="020E0502060401010101" pitchFamily="34" charset="-79"/>
            </a:endParaRPr>
          </a:p>
        </p:txBody>
      </p:sp>
      <p:pic>
        <p:nvPicPr>
          <p:cNvPr id="1026" name="Picture 2" descr="תוצאת תמונה עבור ‪simplicity is the ultimate‬‏">
            <a:extLst>
              <a:ext uri="{FF2B5EF4-FFF2-40B4-BE49-F238E27FC236}">
                <a16:creationId xmlns:a16="http://schemas.microsoft.com/office/drawing/2014/main" id="{A0B777DE-E6A7-45FF-92DE-5EC38F8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7" y="4188186"/>
            <a:ext cx="2434507" cy="24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וצאת תמונה עבור ‪analytics‬‏">
            <a:extLst>
              <a:ext uri="{FF2B5EF4-FFF2-40B4-BE49-F238E27FC236}">
                <a16:creationId xmlns:a16="http://schemas.microsoft.com/office/drawing/2014/main" id="{14AA9344-9A0D-47C0-A2AF-0F0A8F456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12" y="4571929"/>
            <a:ext cx="3639787" cy="16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0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2">
                    <a:lumMod val="50000"/>
                  </a:schemeClr>
                </a:solidFill>
                <a:latin typeface="David" panose="020E0502060401010101" pitchFamily="34" charset="-79"/>
                <a:cs typeface="David" panose="020E0502060401010101" pitchFamily="34" charset="-79"/>
              </a:rPr>
              <a:t>המערכת שלנו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06138"/>
              </p:ext>
            </p:extLst>
          </p:nvPr>
        </p:nvGraphicFramePr>
        <p:xfrm>
          <a:off x="990600" y="1846263"/>
          <a:ext cx="10164763" cy="404876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1006598891"/>
                    </a:ext>
                  </a:extLst>
                </a:gridCol>
                <a:gridCol w="3182978">
                  <a:extLst>
                    <a:ext uri="{9D8B030D-6E8A-4147-A177-3AD203B41FA5}">
                      <a16:colId xmlns:a16="http://schemas.microsoft.com/office/drawing/2014/main" val="3789371322"/>
                    </a:ext>
                  </a:extLst>
                </a:gridCol>
                <a:gridCol w="644545">
                  <a:extLst>
                    <a:ext uri="{9D8B030D-6E8A-4147-A177-3AD203B41FA5}">
                      <a16:colId xmlns:a16="http://schemas.microsoft.com/office/drawing/2014/main" val="3029616691"/>
                    </a:ext>
                  </a:extLst>
                </a:gridCol>
                <a:gridCol w="1574740">
                  <a:extLst>
                    <a:ext uri="{9D8B030D-6E8A-4147-A177-3AD203B41FA5}">
                      <a16:colId xmlns:a16="http://schemas.microsoft.com/office/drawing/2014/main" val="2465008918"/>
                    </a:ext>
                  </a:extLst>
                </a:gridCol>
              </a:tblGrid>
              <a:tr h="370840">
                <a:tc>
                  <a:txBody>
                    <a:bodyPr/>
                    <a:lstStyle/>
                    <a:p>
                      <a:pPr algn="ct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4164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יצירת משתמש חדש ע"י רישום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להורה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1- רישום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40844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רישום לאתר כבייביסיטר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72870945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הצג פרופיל אישי ואפשר שינוי פרטים.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ערוך פרטי פרופיל</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1.3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49322869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פרסום מודעת חיפוש על ידי ההורים/בייביסיטר.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פרסם מודעת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2-</a:t>
                      </a:r>
                      <a:r>
                        <a:rPr lang="he-IL" baseline="0" dirty="0">
                          <a:latin typeface="David" panose="020E0502060401010101" pitchFamily="34" charset="-79"/>
                          <a:cs typeface="David" panose="020E0502060401010101" pitchFamily="34" charset="-79"/>
                        </a:rPr>
                        <a:t> </a:t>
                      </a:r>
                      <a:r>
                        <a:rPr lang="he-IL" sz="1800" kern="1200" dirty="0">
                          <a:solidFill>
                            <a:schemeClr val="dk1"/>
                          </a:solidFill>
                          <a:effectLst/>
                          <a:latin typeface="David" panose="020E0502060401010101" pitchFamily="34" charset="-79"/>
                          <a:ea typeface="+mn-ea"/>
                          <a:cs typeface="David" panose="020E0502060401010101" pitchFamily="34" charset="-79"/>
                        </a:rPr>
                        <a:t>פרסום וחיפוש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2018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אופן בחירת הבייביסיטר והתאמה להורים. בצע חיפוש לפי פרמטרים והצג את התוצאה המתאימה ביותר וביצוע המשך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476512172"/>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ההורים על הבייביסיטר (לאחר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הורים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he-IL" dirty="0">
                        <a:latin typeface="David" panose="020E0502060401010101" pitchFamily="34" charset="-79"/>
                        <a:cs typeface="David" panose="020E0502060401010101" pitchFamily="34" charset="-79"/>
                      </a:endParaRPr>
                    </a:p>
                    <a:p>
                      <a:pPr algn="ctr"/>
                      <a:endParaRPr lang="he-IL"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3-</a:t>
                      </a:r>
                      <a:r>
                        <a:rPr lang="he-IL" sz="1800" kern="1200" dirty="0">
                          <a:solidFill>
                            <a:schemeClr val="dk1"/>
                          </a:solidFill>
                          <a:effectLst/>
                          <a:latin typeface="David" panose="020E0502060401010101" pitchFamily="34" charset="-79"/>
                          <a:ea typeface="+mn-ea"/>
                          <a:cs typeface="David" panose="020E0502060401010101" pitchFamily="34" charset="-79"/>
                        </a:rPr>
                        <a:t>חוות דעת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051589"/>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הבייביסיטר על ההורים והילדים (עם דרוג מנהלים).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555829670"/>
                  </a:ext>
                </a:extLst>
              </a:tr>
            </a:tbl>
          </a:graphicData>
        </a:graphic>
      </p:graphicFrame>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7</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27434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8976483"/>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8</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85214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885152"/>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smtClean="0">
                <a:latin typeface="David" panose="020E0502060401010101" pitchFamily="34" charset="-79"/>
                <a:cs typeface="David" panose="020E0502060401010101" pitchFamily="34" charset="-79"/>
              </a:rPr>
              <a:t>9</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9859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429</TotalTime>
  <Words>1040</Words>
  <Application>Microsoft Office PowerPoint</Application>
  <PresentationFormat>Widescreen</PresentationFormat>
  <Paragraphs>215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David</vt:lpstr>
      <vt:lpstr>Times New Roman</vt:lpstr>
      <vt:lpstr>מבט לאחור</vt:lpstr>
      <vt:lpstr>מערכת לתיאום שירותי בייביסיטר</vt:lpstr>
      <vt:lpstr>רקע</vt:lpstr>
      <vt:lpstr>הצורך</vt:lpstr>
      <vt:lpstr>בעיה מספר 1</vt:lpstr>
      <vt:lpstr>בעיה מספר 2</vt:lpstr>
      <vt:lpstr>בעיה מספר 3</vt:lpstr>
      <vt:lpstr>המערכת שלנו</vt:lpstr>
      <vt:lpstr>המערכת שלנו - המשך</vt:lpstr>
      <vt:lpstr>המערכת שלנו - המשך</vt:lpstr>
      <vt:lpstr>Use Case  לדוגמה - בצע חיפוש מודעות (2.2)</vt:lpstr>
      <vt:lpstr>מסכי ה- Use Case </vt:lpstr>
      <vt:lpstr>מסכי ה- Use Case </vt:lpstr>
      <vt:lpstr>מודל המחלקות</vt:lpstr>
      <vt:lpstr>PowerPoint Presentation</vt:lpstr>
      <vt:lpstr>עלויות המערכת</vt:lpstr>
      <vt:lpstr>הכנסות המערכת ו- ROI</vt:lpstr>
      <vt:lpstr>סרטון הדרכה</vt:lpstr>
      <vt:lpstr>PowerPoint Presentation</vt:lpstr>
      <vt:lpstr>סיכום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תיאום שירותי בייביסיטר</dc:title>
  <dc:creator>Shemesh</dc:creator>
  <cp:lastModifiedBy>sys17-19</cp:lastModifiedBy>
  <cp:revision>128</cp:revision>
  <dcterms:created xsi:type="dcterms:W3CDTF">2017-03-14T19:32:37Z</dcterms:created>
  <dcterms:modified xsi:type="dcterms:W3CDTF">2018-02-15T16:58:45Z</dcterms:modified>
</cp:coreProperties>
</file>