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21"/>
  </p:notesMasterIdLst>
  <p:sldIdLst>
    <p:sldId id="256" r:id="rId2"/>
    <p:sldId id="257" r:id="rId3"/>
    <p:sldId id="262" r:id="rId4"/>
    <p:sldId id="258" r:id="rId5"/>
    <p:sldId id="259" r:id="rId6"/>
    <p:sldId id="264" r:id="rId7"/>
    <p:sldId id="266" r:id="rId8"/>
    <p:sldId id="267" r:id="rId9"/>
    <p:sldId id="269" r:id="rId10"/>
    <p:sldId id="270" r:id="rId11"/>
    <p:sldId id="279" r:id="rId12"/>
    <p:sldId id="273" r:id="rId13"/>
    <p:sldId id="280" r:id="rId14"/>
    <p:sldId id="274" r:id="rId15"/>
    <p:sldId id="282" r:id="rId16"/>
    <p:sldId id="278" r:id="rId17"/>
    <p:sldId id="281"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sorterViewPr>
    <p:cViewPr>
      <p:scale>
        <a:sx n="110" d="100"/>
        <a:sy n="110" d="100"/>
      </p:scale>
      <p:origin x="0" y="-58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כ"ג/שבט/תשע"ח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2/8/2018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2/8/2018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2/8/2018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2/8/2018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2/8/2018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lgn="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לדוגמא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הצגת מסכים של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11</a:t>
            </a:fld>
            <a:endParaRPr lang="en-US"/>
          </a:p>
        </p:txBody>
      </p:sp>
      <p:sp>
        <p:nvSpPr>
          <p:cNvPr id="7" name="TextBox 6"/>
          <p:cNvSpPr txBox="1"/>
          <p:nvPr/>
        </p:nvSpPr>
        <p:spPr>
          <a:xfrm>
            <a:off x="5981601" y="2775133"/>
            <a:ext cx="3918857" cy="1323439"/>
          </a:xfrm>
          <a:prstGeom prst="rect">
            <a:avLst/>
          </a:prstGeom>
          <a:noFill/>
        </p:spPr>
        <p:txBody>
          <a:bodyPr wrap="square" rtlCol="0">
            <a:spAutoFit/>
          </a:bodyPr>
          <a:lstStyle/>
          <a:p>
            <a:r>
              <a:rPr lang="he-IL" sz="4000" dirty="0" smtClean="0">
                <a:solidFill>
                  <a:srgbClr val="FF0000"/>
                </a:solidFill>
              </a:rPr>
              <a:t>תצלומי מסך של </a:t>
            </a:r>
            <a:r>
              <a:rPr lang="en-US" sz="4000" dirty="0" smtClean="0">
                <a:solidFill>
                  <a:srgbClr val="FF0000"/>
                </a:solidFill>
              </a:rPr>
              <a:t/>
            </a:r>
            <a:br>
              <a:rPr lang="en-US" sz="4000" dirty="0" smtClean="0">
                <a:solidFill>
                  <a:srgbClr val="FF0000"/>
                </a:solidFill>
              </a:rPr>
            </a:br>
            <a:r>
              <a:rPr lang="he-IL" sz="4000" dirty="0" smtClean="0">
                <a:solidFill>
                  <a:srgbClr val="FF0000"/>
                </a:solidFill>
              </a:rPr>
              <a:t>ה-</a:t>
            </a:r>
            <a:r>
              <a:rPr lang="en-US" sz="4000" dirty="0" smtClean="0">
                <a:solidFill>
                  <a:srgbClr val="FF0000"/>
                </a:solidFill>
              </a:rPr>
              <a:t>Use Case</a:t>
            </a:r>
            <a:endParaRPr lang="en-US" sz="4000" dirty="0">
              <a:solidFill>
                <a:srgbClr val="FF0000"/>
              </a:solidFill>
            </a:endParaRPr>
          </a:p>
        </p:txBody>
      </p:sp>
    </p:spTree>
    <p:extLst>
      <p:ext uri="{BB962C8B-B14F-4D97-AF65-F5344CB8AC3E}">
        <p14:creationId xmlns:p14="http://schemas.microsoft.com/office/powerpoint/2010/main" val="4071339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91909" y="653143"/>
            <a:ext cx="11795290" cy="5593278"/>
          </a:xfrm>
          <a:prstGeom prst="rect">
            <a:avLst/>
          </a:prstGeom>
        </p:spPr>
      </p:pic>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מודל הטבלאי של המערכת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13</a:t>
            </a:fld>
            <a:endParaRPr lang="en-US"/>
          </a:p>
        </p:txBody>
      </p:sp>
      <p:pic>
        <p:nvPicPr>
          <p:cNvPr id="8" name="Picture 7"/>
          <p:cNvPicPr/>
          <p:nvPr/>
        </p:nvPicPr>
        <p:blipFill>
          <a:blip r:embed="rId2" cstate="print"/>
          <a:stretch>
            <a:fillRect/>
          </a:stretch>
        </p:blipFill>
        <p:spPr>
          <a:xfrm>
            <a:off x="3686185" y="1780989"/>
            <a:ext cx="5562600" cy="4406055"/>
          </a:xfrm>
          <a:prstGeom prst="rect">
            <a:avLst/>
          </a:prstGeom>
        </p:spPr>
      </p:pic>
    </p:spTree>
    <p:extLst>
      <p:ext uri="{BB962C8B-B14F-4D97-AF65-F5344CB8AC3E}">
        <p14:creationId xmlns:p14="http://schemas.microsoft.com/office/powerpoint/2010/main" val="1066418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הכנסות המערכת ו- </a:t>
            </a:r>
            <a:r>
              <a:rPr lang="en-US" b="1" dirty="0" smtClean="0">
                <a:solidFill>
                  <a:schemeClr val="tx2">
                    <a:lumMod val="50000"/>
                  </a:schemeClr>
                </a:solidFill>
                <a:latin typeface="David" panose="020E0502060401010101" pitchFamily="34" charset="-79"/>
                <a:cs typeface="David" panose="020E0502060401010101" pitchFamily="34" charset="-79"/>
              </a:rPr>
              <a:t>ROI</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20000"/>
          </a:bodyPr>
          <a:lstStyle/>
          <a:p>
            <a:pPr marL="0" indent="0">
              <a:lnSpc>
                <a:spcPct val="150000"/>
              </a:lnSpc>
              <a:buNone/>
            </a:pP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r>
              <a:rPr lang="en-US" sz="1900" b="1" dirty="0">
                <a:latin typeface="David" panose="020E0502060401010101" pitchFamily="34" charset="-79"/>
                <a:cs typeface="David" panose="020E0502060401010101" pitchFamily="34" charset="-79"/>
              </a:rPr>
              <a:t>ROI</a:t>
            </a:r>
            <a:r>
              <a:rPr lang="he-IL" sz="1900" b="1" dirty="0">
                <a:latin typeface="David" panose="020E0502060401010101" pitchFamily="34" charset="-79"/>
                <a:cs typeface="David" panose="020E0502060401010101" pitchFamily="34" charset="-79"/>
              </a:rPr>
              <a:t> = (הכנסות-הוצאות)/הוצאות = (60,000 – 37,060)/37,060 = 0.62 </a:t>
            </a:r>
            <a:r>
              <a:rPr lang="he-IL" dirty="0"/>
              <a:t>  </a:t>
            </a:r>
            <a:endParaRPr lang="en-US" dirty="0"/>
          </a:p>
          <a:p>
            <a:pPr marL="0" indent="0">
              <a:lnSpc>
                <a:spcPct val="150000"/>
              </a:lnSpc>
              <a:buNone/>
            </a:pPr>
            <a:r>
              <a:rPr lang="en-US" sz="2400" dirty="0" smtClean="0">
                <a:solidFill>
                  <a:schemeClr val="tx1"/>
                </a:solidFill>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2953765797"/>
              </p:ext>
            </p:extLst>
          </p:nvPr>
        </p:nvGraphicFramePr>
        <p:xfrm>
          <a:off x="8110848" y="2168963"/>
          <a:ext cx="2895828" cy="2366908"/>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smtClean="0">
                          <a:latin typeface="David" panose="020E0502060401010101" pitchFamily="34" charset="-79"/>
                          <a:cs typeface="David" panose="020E0502060401010101" pitchFamily="34" charset="-79"/>
                        </a:rPr>
                        <a:t>הכנסות צפויות ($)</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גורם</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smtClean="0">
                          <a:latin typeface="David" panose="020E0502060401010101" pitchFamily="34" charset="-79"/>
                          <a:cs typeface="David" panose="020E0502060401010101" pitchFamily="34" charset="-79"/>
                        </a:rPr>
                        <a:t>35,000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פרסום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smtClean="0">
                          <a:latin typeface="David" panose="020E0502060401010101" pitchFamily="34" charset="-79"/>
                          <a:cs typeface="David" panose="020E0502060401010101" pitchFamily="34" charset="-79"/>
                        </a:rPr>
                        <a:t>15,000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דמי מנוי שנתיים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kern="1200" dirty="0" smtClean="0">
                          <a:latin typeface="David" panose="020E0502060401010101" pitchFamily="34" charset="-79"/>
                          <a:cs typeface="David" panose="020E0502060401010101" pitchFamily="34" charset="-79"/>
                        </a:rPr>
                        <a:t>10,000</a:t>
                      </a:r>
                      <a:endParaRPr lang="en-US" sz="1800" kern="1200" dirty="0" smtClean="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רווחים מעסקאות</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629548">
                <a:tc>
                  <a:txBody>
                    <a:bodyPr/>
                    <a:lstStyle/>
                    <a:p>
                      <a:pPr algn="ctr"/>
                      <a:r>
                        <a:rPr lang="he-IL" sz="1800" b="1" kern="1200" dirty="0" smtClean="0">
                          <a:latin typeface="David" panose="020E0502060401010101" pitchFamily="34" charset="-79"/>
                          <a:cs typeface="David" panose="020E0502060401010101" pitchFamily="34" charset="-79"/>
                        </a:rPr>
                        <a:t>60,000</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smtClean="0">
                          <a:latin typeface="David" panose="020E0502060401010101" pitchFamily="34" charset="-79"/>
                          <a:cs typeface="David" panose="020E0502060401010101" pitchFamily="34" charset="-79"/>
                        </a:rPr>
                        <a:t>סה"כ</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4157967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סרטון הדרכה</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16</a:t>
            </a:fld>
            <a:endParaRPr lang="en-US"/>
          </a:p>
        </p:txBody>
      </p:sp>
      <p:sp>
        <p:nvSpPr>
          <p:cNvPr id="7" name="Action Button: Movie 6">
            <a:hlinkClick r:id="" action="ppaction://noaction" highlightClick="1"/>
          </p:cNvPr>
          <p:cNvSpPr/>
          <p:nvPr/>
        </p:nvSpPr>
        <p:spPr>
          <a:xfrm>
            <a:off x="5771408" y="3348842"/>
            <a:ext cx="1496291" cy="1104405"/>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17643" y="2579401"/>
            <a:ext cx="3491346" cy="769441"/>
          </a:xfrm>
          <a:prstGeom prst="rect">
            <a:avLst/>
          </a:prstGeom>
          <a:noFill/>
        </p:spPr>
        <p:txBody>
          <a:bodyPr wrap="square" rtlCol="0">
            <a:spAutoFit/>
          </a:bodyPr>
          <a:lstStyle/>
          <a:p>
            <a:r>
              <a:rPr lang="he-IL" sz="4400" dirty="0" smtClean="0">
                <a:solidFill>
                  <a:srgbClr val="FF0000"/>
                </a:solidFill>
              </a:rPr>
              <a:t>חסר סרטון</a:t>
            </a:r>
            <a:endParaRPr lang="en-US" sz="4400" dirty="0">
              <a:solidFill>
                <a:srgbClr val="FF0000"/>
              </a:solidFill>
            </a:endParaRPr>
          </a:p>
        </p:txBody>
      </p:sp>
    </p:spTree>
    <p:extLst>
      <p:ext uri="{BB962C8B-B14F-4D97-AF65-F5344CB8AC3E}">
        <p14:creationId xmlns:p14="http://schemas.microsoft.com/office/powerpoint/2010/main" val="1760197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17</a:t>
            </a:fld>
            <a:endParaRPr lang="en-US"/>
          </a:p>
        </p:txBody>
      </p:sp>
      <p:pic>
        <p:nvPicPr>
          <p:cNvPr id="3" name="Picture 2"/>
          <p:cNvPicPr>
            <a:picLocks noChangeAspect="1"/>
          </p:cNvPicPr>
          <p:nvPr/>
        </p:nvPicPr>
        <p:blipFill rotWithShape="1">
          <a:blip r:embed="rId2"/>
          <a:srcRect l="-125" t="14565" b="10532"/>
          <a:stretch/>
        </p:blipFill>
        <p:spPr>
          <a:xfrm>
            <a:off x="776294" y="427512"/>
            <a:ext cx="10700372" cy="5617028"/>
          </a:xfrm>
          <a:prstGeom prst="rect">
            <a:avLst/>
          </a:prstGeom>
        </p:spPr>
      </p:pic>
    </p:spTree>
    <p:extLst>
      <p:ext uri="{BB962C8B-B14F-4D97-AF65-F5344CB8AC3E}">
        <p14:creationId xmlns:p14="http://schemas.microsoft.com/office/powerpoint/2010/main" val="849937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שוק </a:t>
            </a:r>
            <a:r>
              <a:rPr lang="he-IL" sz="2400" b="1" i="1" dirty="0">
                <a:solidFill>
                  <a:schemeClr val="tx1"/>
                </a:solidFill>
                <a:latin typeface="David" panose="020E0502060401010101" pitchFamily="34" charset="-79"/>
                <a:cs typeface="David" panose="020E0502060401010101" pitchFamily="34" charset="-79"/>
              </a:rPr>
              <a:t>מבוסס 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כל המידע שהורים או בייביסיטרים מחפשים, נמצא  באתר אחד.</a:t>
            </a:r>
          </a:p>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התשלום מתבצעות במזומן: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תשלום ממוחשב, </a:t>
            </a:r>
            <a:r>
              <a:rPr lang="he-IL" sz="2400">
                <a:solidFill>
                  <a:schemeClr val="tx1"/>
                </a:solidFill>
                <a:latin typeface="David" panose="020E0502060401010101" pitchFamily="34" charset="-79"/>
                <a:cs typeface="David" panose="020E0502060401010101" pitchFamily="34" charset="-79"/>
              </a:rPr>
              <a:t>מבוקר </a:t>
            </a:r>
            <a:r>
              <a:rPr lang="he-IL" sz="2400" smtClean="0">
                <a:solidFill>
                  <a:schemeClr val="tx1"/>
                </a:solidFill>
                <a:latin typeface="David" panose="020E0502060401010101" pitchFamily="34" charset="-79"/>
                <a:cs typeface="David" panose="020E0502060401010101" pitchFamily="34" charset="-79"/>
              </a:rPr>
              <a:t>ופשוט.</a:t>
            </a:r>
            <a:endParaRPr lang="he-IL" sz="24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חוסר פשטות אל מול </a:t>
            </a:r>
            <a:r>
              <a:rPr lang="he-IL" sz="2400" b="1" i="1" dirty="0" smtClean="0">
                <a:solidFill>
                  <a:schemeClr val="tx1"/>
                </a:solidFill>
                <a:latin typeface="David" panose="020E0502060401010101" pitchFamily="34" charset="-79"/>
                <a:cs typeface="David" panose="020E0502060401010101" pitchFamily="34" charset="-79"/>
              </a:rPr>
              <a:t>התאמה</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האתר פשוט וקל </a:t>
            </a:r>
            <a:r>
              <a:rPr lang="he-IL" sz="2400" dirty="0" smtClean="0">
                <a:solidFill>
                  <a:schemeClr val="tx1"/>
                </a:solidFill>
                <a:latin typeface="David" panose="020E0502060401010101" pitchFamily="34" charset="-79"/>
                <a:cs typeface="David" panose="020E0502060401010101" pitchFamily="34" charset="-79"/>
              </a:rPr>
              <a:t>לתפעול,  ומותאם לכל האוכלוסייה.</a:t>
            </a:r>
            <a:endParaRPr lang="he-IL" sz="24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he-IL" sz="2400" b="1" i="1" dirty="0" smtClean="0">
                <a:solidFill>
                  <a:schemeClr val="tx1"/>
                </a:solidFill>
                <a:latin typeface="David" panose="020E0502060401010101" pitchFamily="34" charset="-79"/>
                <a:cs typeface="David" panose="020E0502060401010101" pitchFamily="34" charset="-79"/>
              </a:rPr>
              <a:t> </a:t>
            </a:r>
            <a:endParaRPr lang="he-IL" sz="2400" b="1" i="1"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D54E7FF4-C1C2-40CC-8481-4337426D7AF9}"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a:xfrm>
            <a:off x="1097280" y="6459785"/>
            <a:ext cx="2472271" cy="365125"/>
          </a:xfrm>
        </p:spPr>
        <p:txBody>
          <a:bodyPr/>
          <a:lstStyle/>
          <a:p>
            <a:fld id="{D54E7FF4-C1C2-40CC-8481-4337426D7AF9}"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p:txBody>
          <a:bodyPr/>
          <a:lstStyle/>
          <a:p>
            <a:fld id="{596D024D-8A7F-4CBB-9A88-747E5ED2723E}"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a:xfrm>
            <a:off x="1097280" y="6459785"/>
            <a:ext cx="2472271" cy="365125"/>
          </a:xfrm>
        </p:spPr>
        <p:txBody>
          <a:bodyPr/>
          <a:lstStyle/>
          <a:p>
            <a:fld id="{596D024D-8A7F-4CBB-9A88-747E5ED2723E}"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TotalTime>
  <Words>902</Words>
  <Application>Microsoft Office PowerPoint</Application>
  <PresentationFormat>Widescreen</PresentationFormat>
  <Paragraphs>200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לדוגמא - בצע חיפוש מודעות (2.2)</vt:lpstr>
      <vt:lpstr>הצגת מסכים של ה- Use Case </vt:lpstr>
      <vt:lpstr>מודל המחלקות</vt:lpstr>
      <vt:lpstr>מודל הטבלאי של המערכת</vt:lpstr>
      <vt:lpstr>עלויות המערכת</vt:lpstr>
      <vt:lpstr>הכנסות המערכת ו- ROI</vt:lpstr>
      <vt:lpstr>סרטון הדרכה</vt:lpstr>
      <vt:lpstr>PowerPoint Presentation</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sys17-13</cp:lastModifiedBy>
  <cp:revision>119</cp:revision>
  <dcterms:created xsi:type="dcterms:W3CDTF">2017-03-14T19:32:37Z</dcterms:created>
  <dcterms:modified xsi:type="dcterms:W3CDTF">2018-02-08T15:05:27Z</dcterms:modified>
</cp:coreProperties>
</file>