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91" r:id="rId4"/>
    <p:sldId id="292" r:id="rId5"/>
    <p:sldId id="293" r:id="rId6"/>
    <p:sldId id="294" r:id="rId7"/>
    <p:sldId id="295" r:id="rId8"/>
    <p:sldId id="29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2/18/2024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‹nº›</a:t>
            </a:fld>
            <a:endParaRPr lang="en-US" sz="1000" dirty="0"/>
          </a:p>
        </p:txBody>
      </p:sp>
    </p:spTree>
    <p:extLst>
      <p:ext uri="{BB962C8B-B14F-4D97-AF65-F5344CB8AC3E}">
        <p14:creationId xmlns:p14="http://schemas.microsoft.com/office/powerpoint/2010/main" val="252687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93029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791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a:xfrm>
            <a:off x="877455" y="889832"/>
            <a:ext cx="10464800" cy="75424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a:xfrm>
            <a:off x="877454" y="1764145"/>
            <a:ext cx="10464799" cy="435032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29493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0667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2/18/2024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‹nº›</a:t>
            </a:fld>
            <a:endParaRPr lang="en-US" dirty="0"/>
          </a:p>
        </p:txBody>
      </p:sp>
    </p:spTree>
    <p:extLst>
      <p:ext uri="{BB962C8B-B14F-4D97-AF65-F5344CB8AC3E}">
        <p14:creationId xmlns:p14="http://schemas.microsoft.com/office/powerpoint/2010/main" val="173933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‹nº›</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045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351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4350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26932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2/18/2024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41683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2/18/2024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‹nº›</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57404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icrosoft.com/pt-br/videoplayer/embed/RE4LyBB?postJsllMsg=true&amp;autoCaptions=pt-b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EB545C-D83F-C8C0-D904-5D7A9E0D43B7}"/>
              </a:ext>
            </a:extLst>
          </p:cNvPr>
          <p:cNvSpPr>
            <a:spLocks noGrp="1"/>
          </p:cNvSpPr>
          <p:nvPr>
            <p:ph type="ctrTitle"/>
          </p:nvPr>
        </p:nvSpPr>
        <p:spPr>
          <a:xfrm>
            <a:off x="6047980" y="1030406"/>
            <a:ext cx="5068121" cy="3506879"/>
          </a:xfrm>
        </p:spPr>
        <p:txBody>
          <a:bodyPr anchor="ctr">
            <a:normAutofit/>
          </a:bodyPr>
          <a:lstStyle/>
          <a:p>
            <a:pPr algn="l"/>
            <a:r>
              <a:rPr lang="pt-BR" sz="5600" dirty="0"/>
              <a:t>COMPUTAÇÃO EM NUVEM PARA WEB I</a:t>
            </a:r>
          </a:p>
        </p:txBody>
      </p:sp>
      <p:sp>
        <p:nvSpPr>
          <p:cNvPr id="3" name="Subtítulo 2">
            <a:extLst>
              <a:ext uri="{FF2B5EF4-FFF2-40B4-BE49-F238E27FC236}">
                <a16:creationId xmlns:a16="http://schemas.microsoft.com/office/drawing/2014/main" id="{41B039C0-2ECE-6670-9948-D6B4F247AC36}"/>
              </a:ext>
            </a:extLst>
          </p:cNvPr>
          <p:cNvSpPr>
            <a:spLocks noGrp="1"/>
          </p:cNvSpPr>
          <p:nvPr>
            <p:ph type="subTitle" idx="1"/>
          </p:nvPr>
        </p:nvSpPr>
        <p:spPr>
          <a:xfrm>
            <a:off x="6047980" y="4691564"/>
            <a:ext cx="5068121" cy="1136029"/>
          </a:xfrm>
        </p:spPr>
        <p:txBody>
          <a:bodyPr>
            <a:normAutofit fontScale="92500" lnSpcReduction="20000"/>
          </a:bodyPr>
          <a:lstStyle/>
          <a:p>
            <a:pPr algn="l"/>
            <a:r>
              <a:rPr lang="pt-BR" b="1" dirty="0"/>
              <a:t>Aula 01 – Introdução Computação em Nuvem</a:t>
            </a:r>
          </a:p>
          <a:p>
            <a:pPr algn="l"/>
            <a:r>
              <a:rPr lang="pt-BR" dirty="0"/>
              <a:t>Prof. Anderson Vanin</a:t>
            </a:r>
          </a:p>
        </p:txBody>
      </p:sp>
      <p:pic>
        <p:nvPicPr>
          <p:cNvPr id="4" name="Picture 3">
            <a:extLst>
              <a:ext uri="{FF2B5EF4-FFF2-40B4-BE49-F238E27FC236}">
                <a16:creationId xmlns:a16="http://schemas.microsoft.com/office/drawing/2014/main" id="{DF3EF29C-05ED-2AD6-01DE-0A4A7D013816}"/>
              </a:ext>
            </a:extLst>
          </p:cNvPr>
          <p:cNvPicPr>
            <a:picLocks noChangeAspect="1"/>
          </p:cNvPicPr>
          <p:nvPr/>
        </p:nvPicPr>
        <p:blipFill rotWithShape="1">
          <a:blip r:embed="rId2"/>
          <a:srcRect l="13618" r="7577"/>
          <a:stretch/>
        </p:blipFill>
        <p:spPr>
          <a:xfrm>
            <a:off x="20" y="10"/>
            <a:ext cx="5404493" cy="6857990"/>
          </a:xfrm>
          <a:prstGeom prst="rect">
            <a:avLst/>
          </a:prstGeom>
        </p:spPr>
      </p:pic>
    </p:spTree>
    <p:extLst>
      <p:ext uri="{BB962C8B-B14F-4D97-AF65-F5344CB8AC3E}">
        <p14:creationId xmlns:p14="http://schemas.microsoft.com/office/powerpoint/2010/main" val="25682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lstStyle/>
          <a:p>
            <a:r>
              <a:rPr lang="pt-BR" dirty="0"/>
              <a:t>O que é computação em nuvem</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Como a computação em nuvem usa a Internet para fornecer esses serviços, ela </a:t>
            </a:r>
            <a:r>
              <a:rPr lang="pt-BR" b="1" dirty="0"/>
              <a:t>não precisa ficar restrita pela infraestrutura física</a:t>
            </a:r>
            <a:r>
              <a:rPr lang="pt-BR" dirty="0"/>
              <a:t> da mesma forma que um datacenter tradicional. Isso significa que, se você precisar aumentar rapidamente sua infraestrutura de TI, não precisará esperar para construir um novo datacenter; você </a:t>
            </a:r>
            <a:r>
              <a:rPr lang="pt-BR" b="1" dirty="0"/>
              <a:t>pode usar a nuvem para expandir rapidamente seu volume de TI</a:t>
            </a:r>
            <a:r>
              <a:rPr lang="pt-BR" dirty="0"/>
              <a:t>.</a:t>
            </a:r>
          </a:p>
          <a:p>
            <a:pPr marL="0" indent="0">
              <a:buNone/>
            </a:pPr>
            <a:endParaRPr lang="pt-BR" dirty="0"/>
          </a:p>
          <a:p>
            <a:pPr marL="0" indent="0">
              <a:buNone/>
            </a:pPr>
            <a:r>
              <a:rPr lang="pt-BR" dirty="0">
                <a:hlinkClick r:id="rId2"/>
              </a:rPr>
              <a:t>Vídeo Azure</a:t>
            </a:r>
            <a:endParaRPr lang="pt-BR" dirty="0"/>
          </a:p>
        </p:txBody>
      </p:sp>
    </p:spTree>
    <p:extLst>
      <p:ext uri="{BB962C8B-B14F-4D97-AF65-F5344CB8AC3E}">
        <p14:creationId xmlns:p14="http://schemas.microsoft.com/office/powerpoint/2010/main" val="157518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lstStyle/>
          <a:p>
            <a:pPr marL="0" indent="0">
              <a:buNone/>
            </a:pPr>
            <a:r>
              <a:rPr lang="pt-BR" dirty="0"/>
              <a:t>Comece com um datacenter corporativo tradicional. A empresa é responsável por manter o espaço físico, garantir a segurança e manter ou substituir os servidores se algo acontecer. O departamento de TI é responsável por manter toda a infraestrutura e o software necessários para manter o datacenter em funcionamento. É provável que eles também sejam responsáveis por manter todos os sistemas corrigidos e na versão correta.</a:t>
            </a:r>
          </a:p>
        </p:txBody>
      </p:sp>
    </p:spTree>
    <p:extLst>
      <p:ext uri="{BB962C8B-B14F-4D97-AF65-F5344CB8AC3E}">
        <p14:creationId xmlns:p14="http://schemas.microsoft.com/office/powerpoint/2010/main" val="224964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lstStyle/>
          <a:p>
            <a:pPr marL="0" indent="0">
              <a:buNone/>
            </a:pPr>
            <a:r>
              <a:rPr lang="pt-BR" dirty="0"/>
              <a:t>Com o modelo de responsabilidade compartilhada, essas responsabilidades são compartilhadas entre o provedor de nuvem e o consumidor. Segurança física, energia, resfriamento e conectividade de rede são responsabilidade do provedor de nuvem. O consumidor não fica na mesma localização do datacenter, portanto, não faria sentido que o consumidor tivesse algumas dessas responsabilidades.</a:t>
            </a:r>
          </a:p>
        </p:txBody>
      </p:sp>
    </p:spTree>
    <p:extLst>
      <p:ext uri="{BB962C8B-B14F-4D97-AF65-F5344CB8AC3E}">
        <p14:creationId xmlns:p14="http://schemas.microsoft.com/office/powerpoint/2010/main" val="40304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lstStyle/>
          <a:p>
            <a:pPr marL="0" indent="0">
              <a:buNone/>
            </a:pPr>
            <a:r>
              <a:rPr lang="pt-BR" dirty="0"/>
              <a:t>Ao mesmo tempo, o consumidor é responsável pelos dados e pelas informações armazenados na nuvem. (Você não gostaria que o provedor de nuvem pudesse ler suas informações). O consumidor também é responsável pela segurança de acesso, o que significa que você só dá acesso àqueles que precisam.</a:t>
            </a:r>
          </a:p>
        </p:txBody>
      </p:sp>
    </p:spTree>
    <p:extLst>
      <p:ext uri="{BB962C8B-B14F-4D97-AF65-F5344CB8AC3E}">
        <p14:creationId xmlns:p14="http://schemas.microsoft.com/office/powerpoint/2010/main" val="425889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lstStyle/>
          <a:p>
            <a:pPr marL="0" indent="0">
              <a:buNone/>
            </a:pPr>
            <a:r>
              <a:rPr lang="pt-BR" dirty="0"/>
              <a:t>Então, para algumas coisas, a responsabilidade depende da situação. Se você estiver usando um banco de dados SQL na nuvem, o provedor de nuvem será responsável pela manutenção do banco de dados real. No entanto, você ainda será responsável pelos dados que são ingeridos no banco de dados. Se você implantasse uma máquina virtual e instalasse um banco de dados SQL nela, seria responsável pelos patches e atualizações do banco de dados, além da manutenção dos dados e das informações armazenados no banco de dados.</a:t>
            </a:r>
          </a:p>
        </p:txBody>
      </p:sp>
    </p:spTree>
    <p:extLst>
      <p:ext uri="{BB962C8B-B14F-4D97-AF65-F5344CB8AC3E}">
        <p14:creationId xmlns:p14="http://schemas.microsoft.com/office/powerpoint/2010/main" val="106868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Com um datacenter local, você é responsável por tudo. Com a computação em nuvem, essas responsabilidades mudam. O modelo de responsabilidade compartilhada está fortemente vinculado aos tipos de serviço de nuvem (abordados posteriormente neste roteiro de aprendizagem): </a:t>
            </a:r>
            <a:r>
              <a:rPr lang="pt-BR" b="1" dirty="0"/>
              <a:t>IaaS</a:t>
            </a:r>
            <a:r>
              <a:rPr lang="pt-BR" dirty="0"/>
              <a:t> (infraestrutura como serviço), </a:t>
            </a:r>
            <a:r>
              <a:rPr lang="pt-BR" b="1" dirty="0"/>
              <a:t>PaaS</a:t>
            </a:r>
            <a:r>
              <a:rPr lang="pt-BR" dirty="0"/>
              <a:t> (plataforma como serviço) e </a:t>
            </a:r>
            <a:r>
              <a:rPr lang="pt-BR" b="1" dirty="0"/>
              <a:t>SaaS</a:t>
            </a:r>
            <a:r>
              <a:rPr lang="pt-BR" dirty="0"/>
              <a:t> (software como serviço). </a:t>
            </a:r>
          </a:p>
        </p:txBody>
      </p:sp>
    </p:spTree>
    <p:extLst>
      <p:ext uri="{BB962C8B-B14F-4D97-AF65-F5344CB8AC3E}">
        <p14:creationId xmlns:p14="http://schemas.microsoft.com/office/powerpoint/2010/main" val="337252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A </a:t>
            </a:r>
            <a:r>
              <a:rPr lang="pt-BR" b="1" dirty="0"/>
              <a:t>IaaS coloca a maior responsabilidade sobre o consumidor</a:t>
            </a:r>
            <a:r>
              <a:rPr lang="pt-BR" dirty="0"/>
              <a:t>, com o provedor de nuvem sendo responsável pelas questões básicas de segurança física, energia e conectividade. Na outra ponta do espectro, o </a:t>
            </a:r>
            <a:r>
              <a:rPr lang="pt-BR" b="1" dirty="0"/>
              <a:t>SaaS coloca a maior parte da responsabilidade no provedor de nuvem</a:t>
            </a:r>
            <a:r>
              <a:rPr lang="pt-BR" dirty="0"/>
              <a:t>. A </a:t>
            </a:r>
            <a:r>
              <a:rPr lang="pt-BR" b="1" dirty="0"/>
              <a:t>PaaS, sendo um meio termo entre IaaS e SaaS, situa-se no meio desses dois cenários e distribui uniformemente a responsabilidade entre o provedor de nuvem e o consumidor</a:t>
            </a:r>
            <a:r>
              <a:rPr lang="pt-BR" dirty="0"/>
              <a:t>.</a:t>
            </a:r>
          </a:p>
        </p:txBody>
      </p:sp>
    </p:spTree>
    <p:extLst>
      <p:ext uri="{BB962C8B-B14F-4D97-AF65-F5344CB8AC3E}">
        <p14:creationId xmlns:p14="http://schemas.microsoft.com/office/powerpoint/2010/main" val="402602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pic>
        <p:nvPicPr>
          <p:cNvPr id="7" name="Imagem 6">
            <a:extLst>
              <a:ext uri="{FF2B5EF4-FFF2-40B4-BE49-F238E27FC236}">
                <a16:creationId xmlns:a16="http://schemas.microsoft.com/office/drawing/2014/main" id="{947A4588-0153-4B1E-312F-A6F8BF255B42}"/>
              </a:ext>
            </a:extLst>
          </p:cNvPr>
          <p:cNvPicPr>
            <a:picLocks noChangeAspect="1"/>
          </p:cNvPicPr>
          <p:nvPr/>
        </p:nvPicPr>
        <p:blipFill>
          <a:blip r:embed="rId2"/>
          <a:stretch>
            <a:fillRect/>
          </a:stretch>
        </p:blipFill>
        <p:spPr>
          <a:xfrm>
            <a:off x="2392665" y="1571733"/>
            <a:ext cx="7406669" cy="4396435"/>
          </a:xfrm>
          <a:prstGeom prst="rect">
            <a:avLst/>
          </a:prstGeom>
        </p:spPr>
      </p:pic>
    </p:spTree>
    <p:extLst>
      <p:ext uri="{BB962C8B-B14F-4D97-AF65-F5344CB8AC3E}">
        <p14:creationId xmlns:p14="http://schemas.microsoft.com/office/powerpoint/2010/main" val="135730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solidFill>
                  <a:srgbClr val="FF0000"/>
                </a:solidFill>
              </a:rPr>
              <a:t>Você sempre será responsável por</a:t>
            </a:r>
            <a:r>
              <a:rPr lang="pt-BR" dirty="0"/>
              <a:t>:</a:t>
            </a:r>
          </a:p>
          <a:p>
            <a:pPr>
              <a:buFont typeface="Wingdings" panose="05000000000000000000" pitchFamily="2" charset="2"/>
              <a:buChar char="§"/>
            </a:pPr>
            <a:r>
              <a:rPr lang="pt-BR" dirty="0"/>
              <a:t>Informações e dados armazenados na nuvem.</a:t>
            </a:r>
          </a:p>
          <a:p>
            <a:pPr>
              <a:buFont typeface="Wingdings" panose="05000000000000000000" pitchFamily="2" charset="2"/>
              <a:buChar char="§"/>
            </a:pPr>
            <a:r>
              <a:rPr lang="pt-BR" dirty="0"/>
              <a:t>Dispositivos que têm permissão para se conectar à nuvem (telefones celulares, computadores e assim por diante).</a:t>
            </a:r>
          </a:p>
          <a:p>
            <a:pPr>
              <a:buFont typeface="Wingdings" panose="05000000000000000000" pitchFamily="2" charset="2"/>
              <a:buChar char="§"/>
            </a:pPr>
            <a:r>
              <a:rPr lang="pt-BR" dirty="0"/>
              <a:t>Contas e identidades das pessoas, serviços e dispositivos em sua organização.</a:t>
            </a:r>
          </a:p>
        </p:txBody>
      </p:sp>
    </p:spTree>
    <p:extLst>
      <p:ext uri="{BB962C8B-B14F-4D97-AF65-F5344CB8AC3E}">
        <p14:creationId xmlns:p14="http://schemas.microsoft.com/office/powerpoint/2010/main" val="143014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solidFill>
                  <a:srgbClr val="FF0000"/>
                </a:solidFill>
              </a:rPr>
              <a:t>O provedor de nuvem é sempre responsável por:</a:t>
            </a:r>
          </a:p>
          <a:p>
            <a:pPr>
              <a:buFont typeface="Wingdings" panose="05000000000000000000" pitchFamily="2" charset="2"/>
              <a:buChar char="§"/>
            </a:pPr>
            <a:r>
              <a:rPr lang="pt-BR" dirty="0"/>
              <a:t>Datacenter físico</a:t>
            </a:r>
          </a:p>
          <a:p>
            <a:pPr>
              <a:buFont typeface="Wingdings" panose="05000000000000000000" pitchFamily="2" charset="2"/>
              <a:buChar char="§"/>
            </a:pPr>
            <a:r>
              <a:rPr lang="pt-BR" dirty="0"/>
              <a:t>Rede física</a:t>
            </a:r>
          </a:p>
          <a:p>
            <a:pPr>
              <a:buFont typeface="Wingdings" panose="05000000000000000000" pitchFamily="2" charset="2"/>
              <a:buChar char="§"/>
            </a:pPr>
            <a:r>
              <a:rPr lang="pt-BR" dirty="0"/>
              <a:t>Hosts físicos</a:t>
            </a:r>
          </a:p>
        </p:txBody>
      </p:sp>
    </p:spTree>
    <p:extLst>
      <p:ext uri="{BB962C8B-B14F-4D97-AF65-F5344CB8AC3E}">
        <p14:creationId xmlns:p14="http://schemas.microsoft.com/office/powerpoint/2010/main" val="171268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BD011-1FC7-BFAF-92F3-112A9E1C2528}"/>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E1B3AD79-645D-D2D8-7809-F0BABC6B96ED}"/>
              </a:ext>
            </a:extLst>
          </p:cNvPr>
          <p:cNvSpPr>
            <a:spLocks noGrp="1"/>
          </p:cNvSpPr>
          <p:nvPr>
            <p:ph idx="1"/>
          </p:nvPr>
        </p:nvSpPr>
        <p:spPr/>
        <p:txBody>
          <a:bodyPr/>
          <a:lstStyle/>
          <a:p>
            <a:r>
              <a:rPr lang="pt-BR" b="1" dirty="0"/>
              <a:t>Competências</a:t>
            </a:r>
          </a:p>
          <a:p>
            <a:pPr marL="514350" indent="-514350">
              <a:buFont typeface="+mj-lt"/>
              <a:buAutoNum type="arabicPeriod"/>
            </a:pPr>
            <a:r>
              <a:rPr lang="pt-BR" dirty="0"/>
              <a:t>Identificar os modelos de computação cloud </a:t>
            </a:r>
            <a:r>
              <a:rPr lang="pt-BR" dirty="0" err="1"/>
              <a:t>native</a:t>
            </a:r>
            <a:r>
              <a:rPr lang="pt-BR" dirty="0"/>
              <a:t> e em nuvem e suas aplicações.</a:t>
            </a:r>
          </a:p>
          <a:p>
            <a:pPr marL="514350" indent="-514350">
              <a:buFont typeface="+mj-lt"/>
              <a:buAutoNum type="arabicPeriod"/>
            </a:pPr>
            <a:r>
              <a:rPr lang="pt-BR" dirty="0"/>
              <a:t>Efetuar procedimentos para a operação e automatização dos processos e serviços de nuvem.</a:t>
            </a:r>
          </a:p>
        </p:txBody>
      </p:sp>
    </p:spTree>
    <p:extLst>
      <p:ext uri="{BB962C8B-B14F-4D97-AF65-F5344CB8AC3E}">
        <p14:creationId xmlns:p14="http://schemas.microsoft.com/office/powerpoint/2010/main" val="3773003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de responsabilidade compartilhada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solidFill>
                  <a:srgbClr val="FF0000"/>
                </a:solidFill>
              </a:rPr>
              <a:t>Seu modelo de serviço determinará a responsabilidade por coisas como:</a:t>
            </a:r>
          </a:p>
          <a:p>
            <a:pPr>
              <a:buFont typeface="Wingdings" panose="05000000000000000000" pitchFamily="2" charset="2"/>
              <a:buChar char="§"/>
            </a:pPr>
            <a:r>
              <a:rPr lang="pt-BR" dirty="0"/>
              <a:t>Sistemas operacionais</a:t>
            </a:r>
          </a:p>
          <a:p>
            <a:pPr>
              <a:buFont typeface="Wingdings" panose="05000000000000000000" pitchFamily="2" charset="2"/>
              <a:buChar char="§"/>
            </a:pPr>
            <a:r>
              <a:rPr lang="pt-BR" dirty="0"/>
              <a:t>Controles de rede</a:t>
            </a:r>
          </a:p>
          <a:p>
            <a:pPr>
              <a:buFont typeface="Wingdings" panose="05000000000000000000" pitchFamily="2" charset="2"/>
              <a:buChar char="§"/>
            </a:pPr>
            <a:r>
              <a:rPr lang="pt-BR" dirty="0"/>
              <a:t>Aplicativos</a:t>
            </a:r>
          </a:p>
          <a:p>
            <a:pPr>
              <a:buFont typeface="Wingdings" panose="05000000000000000000" pitchFamily="2" charset="2"/>
              <a:buChar char="§"/>
            </a:pPr>
            <a:r>
              <a:rPr lang="pt-BR" dirty="0"/>
              <a:t>Identidade e infraestrutura</a:t>
            </a:r>
          </a:p>
        </p:txBody>
      </p:sp>
    </p:spTree>
    <p:extLst>
      <p:ext uri="{BB962C8B-B14F-4D97-AF65-F5344CB8AC3E}">
        <p14:creationId xmlns:p14="http://schemas.microsoft.com/office/powerpoint/2010/main" val="116055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Modelos de nuvem</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Os três principais modelos de nuvem são: </a:t>
            </a:r>
            <a:r>
              <a:rPr lang="pt-BR" b="1" dirty="0"/>
              <a:t>privado, público e híbrido</a:t>
            </a:r>
            <a:r>
              <a:rPr lang="pt-BR" dirty="0"/>
              <a:t>.</a:t>
            </a:r>
          </a:p>
        </p:txBody>
      </p:sp>
    </p:spTree>
    <p:extLst>
      <p:ext uri="{BB962C8B-B14F-4D97-AF65-F5344CB8AC3E}">
        <p14:creationId xmlns:p14="http://schemas.microsoft.com/office/powerpoint/2010/main" val="1284103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Modelos de nuvem - Nuvem Privada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Vamos começar com uma nuvem privada. Uma nuvem privada é, de certa forma, a evolução natural de um datacenter corporativo. Ela é uma nuvem (que fornece serviços de TI pela Internet) usada por uma única entidade. A nuvem privada fornece um controle muito maior para a empresa e o departamento de TI. No entanto, ela também tem mais custos e menos benefícios em relação a uma implantação de nuvem pública. Por fim, uma nuvem privada pode ser hospedada em seu datacenter local. Ela também pode ser hospedada em um datacenter dedicado externo, até mesmo por terceiros que tenham dedicado esse datacenter à sua empresa.</a:t>
            </a:r>
          </a:p>
        </p:txBody>
      </p:sp>
    </p:spTree>
    <p:extLst>
      <p:ext uri="{BB962C8B-B14F-4D97-AF65-F5344CB8AC3E}">
        <p14:creationId xmlns:p14="http://schemas.microsoft.com/office/powerpoint/2010/main" val="11895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Modelos de nuvem - Nuvem Pública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Uma nuvem pública é criada, controlada e mantida por um provedor de nuvem de terceiros. Com uma nuvem pública, qualquer pessoa que queira comprar serviços de nuvem pode acessar e usar os recursos. A disponibilidade pública geral é uma diferença fundamental entre nuvens públicas e privadas.</a:t>
            </a:r>
          </a:p>
        </p:txBody>
      </p:sp>
    </p:spTree>
    <p:extLst>
      <p:ext uri="{BB962C8B-B14F-4D97-AF65-F5344CB8AC3E}">
        <p14:creationId xmlns:p14="http://schemas.microsoft.com/office/powerpoint/2010/main" val="21275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Modelos de nuvem - Nuvem Híbrida</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Uma nuvem híbrida é um ambiente de computação que usa nuvens públicas e privadas em um ambiente interconectado. Um ambiente de nuvem híbrida pode ser usado para permitir que uma nuvem privada escale para atender a uma demanda maior temporária implantando recursos de nuvem pública. A nuvem híbrida pode ser usada para fornecer uma camada adicional de segurança. Por exemplo, os usuários podem escolher com flexibilidade quais serviços manter na nuvem pública e quais implantar na infraestrutura de nuvem privada.</a:t>
            </a:r>
          </a:p>
        </p:txBody>
      </p:sp>
    </p:spTree>
    <p:extLst>
      <p:ext uri="{BB962C8B-B14F-4D97-AF65-F5344CB8AC3E}">
        <p14:creationId xmlns:p14="http://schemas.microsoft.com/office/powerpoint/2010/main" val="268711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Modelos de nuvem</a:t>
            </a:r>
          </a:p>
        </p:txBody>
      </p:sp>
      <p:pic>
        <p:nvPicPr>
          <p:cNvPr id="5" name="Imagem 4">
            <a:extLst>
              <a:ext uri="{FF2B5EF4-FFF2-40B4-BE49-F238E27FC236}">
                <a16:creationId xmlns:a16="http://schemas.microsoft.com/office/drawing/2014/main" id="{07CD42FC-8D3B-2ED5-A796-B2E350B51C7E}"/>
              </a:ext>
            </a:extLst>
          </p:cNvPr>
          <p:cNvPicPr>
            <a:picLocks noChangeAspect="1"/>
          </p:cNvPicPr>
          <p:nvPr/>
        </p:nvPicPr>
        <p:blipFill>
          <a:blip r:embed="rId2"/>
          <a:stretch>
            <a:fillRect/>
          </a:stretch>
        </p:blipFill>
        <p:spPr>
          <a:xfrm>
            <a:off x="1397096" y="1509743"/>
            <a:ext cx="9397808" cy="4612685"/>
          </a:xfrm>
          <a:prstGeom prst="rect">
            <a:avLst/>
          </a:prstGeom>
        </p:spPr>
      </p:pic>
    </p:spTree>
    <p:extLst>
      <p:ext uri="{BB962C8B-B14F-4D97-AF65-F5344CB8AC3E}">
        <p14:creationId xmlns:p14="http://schemas.microsoft.com/office/powerpoint/2010/main" val="613587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pPr algn="l"/>
            <a:r>
              <a:rPr lang="pt-BR" dirty="0"/>
              <a:t>Modelos de nuvem - </a:t>
            </a:r>
            <a:r>
              <a:rPr lang="pt-BR" b="1" i="0" dirty="0">
                <a:solidFill>
                  <a:srgbClr val="161616"/>
                </a:solidFill>
                <a:effectLst/>
                <a:latin typeface="Segoe UI" panose="020B0502040204020203" pitchFamily="34" charset="0"/>
              </a:rPr>
              <a:t>Várias nuvens</a:t>
            </a: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O quarto (e cada vez mais provável) cenário, é um cenário de várias nuvens. Em um cenário de várias nuvens, você usa vários provedores de nuvem pública. Talvez você use recursos diferentes de diferentes provedores de nuvem. Ou você pode ter iniciado seu percurso de nuvem com um provedor e esteja em processo de migração para um provedor diferente. Independentemente disso, em um ambiente de várias nuvens, você lida com dois (ou mais) provedores de nuvem pública e gerencia recursos e segurança em ambos os ambientes.</a:t>
            </a:r>
          </a:p>
        </p:txBody>
      </p:sp>
    </p:spTree>
    <p:extLst>
      <p:ext uri="{BB962C8B-B14F-4D97-AF65-F5344CB8AC3E}">
        <p14:creationId xmlns:p14="http://schemas.microsoft.com/office/powerpoint/2010/main" val="851645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pPr algn="l"/>
            <a:r>
              <a:rPr lang="pt-BR" dirty="0"/>
              <a:t>Modelos de nuvem - Azure </a:t>
            </a:r>
            <a:r>
              <a:rPr lang="pt-BR" dirty="0" err="1"/>
              <a:t>Arc</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O Azure </a:t>
            </a:r>
            <a:r>
              <a:rPr lang="pt-BR" dirty="0" err="1"/>
              <a:t>Arc</a:t>
            </a:r>
            <a:r>
              <a:rPr lang="pt-BR" dirty="0"/>
              <a:t> é um conjunto de tecnologias que ajuda a gerenciar seu ambiente de nuvem. O Azure </a:t>
            </a:r>
            <a:r>
              <a:rPr lang="pt-BR" dirty="0" err="1"/>
              <a:t>Arc</a:t>
            </a:r>
            <a:r>
              <a:rPr lang="pt-BR" dirty="0"/>
              <a:t> pode ajudar a gerenciar o seu ambiente de nuvem, seja uma nuvem pública exclusivamente no Azure, uma nuvem privada em seu datacenter, uma configuração híbrida ou até mesmo um ambiente de várias nuvens em execução em vários provedores de nuvem ao mesmo tempo.</a:t>
            </a:r>
          </a:p>
        </p:txBody>
      </p:sp>
    </p:spTree>
    <p:extLst>
      <p:ext uri="{BB962C8B-B14F-4D97-AF65-F5344CB8AC3E}">
        <p14:creationId xmlns:p14="http://schemas.microsoft.com/office/powerpoint/2010/main" val="307696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Modelos de nuvem - </a:t>
            </a:r>
            <a:r>
              <a:rPr lang="pt-BR" b="1" i="0" dirty="0">
                <a:solidFill>
                  <a:srgbClr val="161616"/>
                </a:solidFill>
                <a:effectLst/>
                <a:latin typeface="Segoe UI" panose="020B0502040204020203" pitchFamily="34" charset="0"/>
              </a:rPr>
              <a:t>VMware no Azure</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E se você já estiver estabelecido com o VMware em um ambiente de nuvem privada, mas quiser migrar para uma nuvem pública ou híbrida? A Solução VMware no Azure permite executar suas cargas de trabalho do VMware no Azure com integração e escalabilidade total.</a:t>
            </a:r>
          </a:p>
        </p:txBody>
      </p:sp>
    </p:spTree>
    <p:extLst>
      <p:ext uri="{BB962C8B-B14F-4D97-AF65-F5344CB8AC3E}">
        <p14:creationId xmlns:p14="http://schemas.microsoft.com/office/powerpoint/2010/main" val="372518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Ao comparar modelos de infraestrutura de TI, há dois tipos de despesas a serem consideradas. </a:t>
            </a:r>
            <a:r>
              <a:rPr lang="pt-BR" b="1" dirty="0" err="1"/>
              <a:t>CapEx</a:t>
            </a:r>
            <a:r>
              <a:rPr lang="pt-BR" dirty="0"/>
              <a:t> (despesas de capital) e </a:t>
            </a:r>
            <a:r>
              <a:rPr lang="pt-BR" b="1" dirty="0" err="1"/>
              <a:t>OpEx</a:t>
            </a:r>
            <a:r>
              <a:rPr lang="pt-BR" dirty="0"/>
              <a:t> (despesas operacionais).</a:t>
            </a:r>
          </a:p>
        </p:txBody>
      </p:sp>
    </p:spTree>
    <p:extLst>
      <p:ext uri="{BB962C8B-B14F-4D97-AF65-F5344CB8AC3E}">
        <p14:creationId xmlns:p14="http://schemas.microsoft.com/office/powerpoint/2010/main" val="210664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CE646-85DF-5FC9-512F-51B2C487498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0E9B4B-6FBD-4DFB-98A3-86B0054ED02B}"/>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55683C2D-3BA2-F2ED-B173-048DDF19C7AE}"/>
              </a:ext>
            </a:extLst>
          </p:cNvPr>
          <p:cNvSpPr>
            <a:spLocks noGrp="1"/>
          </p:cNvSpPr>
          <p:nvPr>
            <p:ph idx="1"/>
          </p:nvPr>
        </p:nvSpPr>
        <p:spPr/>
        <p:txBody>
          <a:bodyPr/>
          <a:lstStyle/>
          <a:p>
            <a:r>
              <a:rPr lang="pt-BR" b="1" dirty="0"/>
              <a:t>Habilidades</a:t>
            </a:r>
          </a:p>
          <a:p>
            <a:pPr marL="514350" indent="-514350">
              <a:buFont typeface="+mj-lt"/>
              <a:buAutoNum type="arabicPeriod"/>
            </a:pPr>
            <a:r>
              <a:rPr lang="pt-BR" dirty="0"/>
              <a:t>(1) Aplicar modelos de computação em nuvem para aplicações Web.</a:t>
            </a:r>
          </a:p>
          <a:p>
            <a:pPr marL="514350" indent="-514350">
              <a:buFont typeface="+mj-lt"/>
              <a:buAutoNum type="arabicPeriod"/>
            </a:pPr>
            <a:r>
              <a:rPr lang="pt-BR" dirty="0"/>
              <a:t>(1) Implantar aplicações Web em ambiente nativo.</a:t>
            </a:r>
          </a:p>
          <a:p>
            <a:pPr marL="514350" indent="-514350">
              <a:buFont typeface="+mj-lt"/>
              <a:buAutoNum type="arabicPeriod"/>
            </a:pPr>
            <a:r>
              <a:rPr lang="pt-BR" dirty="0"/>
              <a:t>(2) Utilizar plataforma de computação em containers.</a:t>
            </a:r>
          </a:p>
          <a:p>
            <a:pPr marL="514350" indent="-514350">
              <a:buFont typeface="+mj-lt"/>
              <a:buAutoNum type="arabicPeriod"/>
            </a:pPr>
            <a:r>
              <a:rPr lang="pt-BR" dirty="0"/>
              <a:t>(2) Automatizar tarefas de implantação de aplicações Web</a:t>
            </a:r>
          </a:p>
        </p:txBody>
      </p:sp>
    </p:spTree>
    <p:extLst>
      <p:ext uri="{BB962C8B-B14F-4D97-AF65-F5344CB8AC3E}">
        <p14:creationId xmlns:p14="http://schemas.microsoft.com/office/powerpoint/2010/main" val="215054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A </a:t>
            </a:r>
            <a:r>
              <a:rPr lang="pt-BR" dirty="0" err="1"/>
              <a:t>CapEx</a:t>
            </a:r>
            <a:r>
              <a:rPr lang="pt-BR" dirty="0"/>
              <a:t> normalmente é uma despesa inicial única para comprar ou proteger recursos tangíveis. Um prédio novo, a repavimentação do estacionamento, a construção de um datacenter ou a compra de um veículo da empresa são exemplos de </a:t>
            </a:r>
            <a:r>
              <a:rPr lang="pt-BR" dirty="0" err="1"/>
              <a:t>CapEx</a:t>
            </a:r>
            <a:r>
              <a:rPr lang="pt-BR" dirty="0"/>
              <a:t>.</a:t>
            </a:r>
          </a:p>
        </p:txBody>
      </p:sp>
    </p:spTree>
    <p:extLst>
      <p:ext uri="{BB962C8B-B14F-4D97-AF65-F5344CB8AC3E}">
        <p14:creationId xmlns:p14="http://schemas.microsoft.com/office/powerpoint/2010/main" val="1826864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Ao contrário, a </a:t>
            </a:r>
            <a:r>
              <a:rPr lang="pt-BR" dirty="0" err="1"/>
              <a:t>OpEx</a:t>
            </a:r>
            <a:r>
              <a:rPr lang="pt-BR" dirty="0"/>
              <a:t> é o gasto de capital em serviços ou produtos ao longo do tempo. O aluguel de um centro de convenções, o leasing de um veículo da empresa ou a assinatura de serviços de nuvem são exemplos de </a:t>
            </a:r>
            <a:r>
              <a:rPr lang="pt-BR" dirty="0" err="1"/>
              <a:t>OpEx</a:t>
            </a:r>
            <a:r>
              <a:rPr lang="pt-BR" dirty="0"/>
              <a:t>.</a:t>
            </a:r>
          </a:p>
        </p:txBody>
      </p:sp>
    </p:spTree>
    <p:extLst>
      <p:ext uri="{BB962C8B-B14F-4D97-AF65-F5344CB8AC3E}">
        <p14:creationId xmlns:p14="http://schemas.microsoft.com/office/powerpoint/2010/main" val="264929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A computação em nuvem se enquadra na </a:t>
            </a:r>
            <a:r>
              <a:rPr lang="pt-BR" dirty="0" err="1"/>
              <a:t>OpEx</a:t>
            </a:r>
            <a:r>
              <a:rPr lang="pt-BR" dirty="0"/>
              <a:t> porque opera em um modelo baseado em consumo. Na computação em nuvem, você não paga pela infraestrutura física, pela eletricidade, pela segurança nem por nada que esteja associado à manutenção de um datacenter. Você paga pelos recursos de TI que usa. Se você não usar nenhum recurso de TI durante o mês, não pagará nada.</a:t>
            </a:r>
          </a:p>
        </p:txBody>
      </p:sp>
    </p:spTree>
    <p:extLst>
      <p:ext uri="{BB962C8B-B14F-4D97-AF65-F5344CB8AC3E}">
        <p14:creationId xmlns:p14="http://schemas.microsoft.com/office/powerpoint/2010/main" val="1990739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Um modelo baseado em consumo oferece vários benefícios, como:</a:t>
            </a:r>
          </a:p>
          <a:p>
            <a:pPr>
              <a:buFont typeface="Wingdings" panose="05000000000000000000" pitchFamily="2" charset="2"/>
              <a:buChar char="§"/>
            </a:pPr>
            <a:r>
              <a:rPr lang="pt-BR" dirty="0"/>
              <a:t>Sem custos prévios.</a:t>
            </a:r>
          </a:p>
          <a:p>
            <a:pPr>
              <a:buFont typeface="Wingdings" panose="05000000000000000000" pitchFamily="2" charset="2"/>
              <a:buChar char="§"/>
            </a:pPr>
            <a:r>
              <a:rPr lang="pt-BR" dirty="0"/>
              <a:t>Não há necessidade de comprar nem gerenciar uma infraestrutura cara que os usuários talvez não usem na capacidade máxima.</a:t>
            </a:r>
          </a:p>
          <a:p>
            <a:pPr>
              <a:buFont typeface="Wingdings" panose="05000000000000000000" pitchFamily="2" charset="2"/>
              <a:buChar char="§"/>
            </a:pPr>
            <a:r>
              <a:rPr lang="pt-BR" dirty="0"/>
              <a:t>A capacidade de pagar para obter mais recursos quando necessário.</a:t>
            </a:r>
          </a:p>
          <a:p>
            <a:pPr>
              <a:buFont typeface="Wingdings" panose="05000000000000000000" pitchFamily="2" charset="2"/>
              <a:buChar char="§"/>
            </a:pPr>
            <a:r>
              <a:rPr lang="pt-BR" dirty="0"/>
              <a:t>A capacidade de parar de pagar por recursos que não são mais necessários.</a:t>
            </a:r>
          </a:p>
        </p:txBody>
      </p:sp>
    </p:spTree>
    <p:extLst>
      <p:ext uri="{BB962C8B-B14F-4D97-AF65-F5344CB8AC3E}">
        <p14:creationId xmlns:p14="http://schemas.microsoft.com/office/powerpoint/2010/main" val="3406677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Com um datacenter tradicional, você tenta estimar as necessidades futuras de recursos. Se você superestimar, gastará mais do que o necessário no datacenter, podendo desperdiçar capital. Se você subestimar, o datacenter atingirá a capacidade rapidamente e os aplicativos e serviços poderão sofrer redução de desempenho. A correção de um datacenter </a:t>
            </a:r>
            <a:r>
              <a:rPr lang="pt-BR" dirty="0" err="1"/>
              <a:t>subprovisionado</a:t>
            </a:r>
            <a:r>
              <a:rPr lang="pt-BR" dirty="0"/>
              <a:t> pode ser muito demorada. Pode ser necessário solicitar, receber e instalar mais hardware. Você também precisará adicionar energia, resfriamento e rede para o hardware extra.</a:t>
            </a:r>
          </a:p>
        </p:txBody>
      </p:sp>
    </p:spTree>
    <p:extLst>
      <p:ext uri="{BB962C8B-B14F-4D97-AF65-F5344CB8AC3E}">
        <p14:creationId xmlns:p14="http://schemas.microsoft.com/office/powerpoint/2010/main" val="2083053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Modelo baseado em consumo</a:t>
            </a:r>
            <a:br>
              <a:rPr lang="pt-BR" b="1" i="0" dirty="0">
                <a:solidFill>
                  <a:srgbClr val="161616"/>
                </a:solidFill>
                <a:effectLst/>
                <a:latin typeface="Segoe UI" panose="020B0502040204020203" pitchFamily="34" charset="0"/>
              </a:rPr>
            </a:b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Em um modelo baseado em nuvem, você não precisa se preocupar em acertar perfeitamente as necessidades de recursos. Se você achar que precisa de mais máquinas virtuais, bastará adicioná-las. Se a demanda cair e você não precisar de tantas máquinas virtuais, bastará remover algumas, conforme o necessário. De qualquer forma, você só paga pelas máquinas virtuais que usa, não pela "capacidade extra" que o provedor de nuvem tem em mãos.</a:t>
            </a:r>
          </a:p>
        </p:txBody>
      </p:sp>
    </p:spTree>
    <p:extLst>
      <p:ext uri="{BB962C8B-B14F-4D97-AF65-F5344CB8AC3E}">
        <p14:creationId xmlns:p14="http://schemas.microsoft.com/office/powerpoint/2010/main" val="1645365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Comparar os modelos de preços de nuvem</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Computação em nuvem é a entrega de serviços de computação pela Internet, usando o modelo de preço pago conforme o uso. Normalmente, você paga apenas pelos serviços de nuvem que usa, o que ajuda a:</a:t>
            </a:r>
          </a:p>
          <a:p>
            <a:pPr>
              <a:buFont typeface="Wingdings" panose="05000000000000000000" pitchFamily="2" charset="2"/>
              <a:buChar char="§"/>
            </a:pPr>
            <a:r>
              <a:rPr lang="pt-BR" dirty="0"/>
              <a:t>Planeje e gerencie os custos operacionais.</a:t>
            </a:r>
          </a:p>
          <a:p>
            <a:pPr>
              <a:buFont typeface="Wingdings" panose="05000000000000000000" pitchFamily="2" charset="2"/>
              <a:buChar char="§"/>
            </a:pPr>
            <a:r>
              <a:rPr lang="pt-BR" dirty="0"/>
              <a:t>Executar a infraestrutura com mais eficiência.</a:t>
            </a:r>
          </a:p>
          <a:p>
            <a:pPr>
              <a:buFont typeface="Wingdings" panose="05000000000000000000" pitchFamily="2" charset="2"/>
              <a:buChar char="§"/>
            </a:pPr>
            <a:r>
              <a:rPr lang="pt-BR" dirty="0"/>
              <a:t>Escale as operações de acordo com as necessidades de negócios.</a:t>
            </a:r>
          </a:p>
        </p:txBody>
      </p:sp>
    </p:spTree>
    <p:extLst>
      <p:ext uri="{BB962C8B-B14F-4D97-AF65-F5344CB8AC3E}">
        <p14:creationId xmlns:p14="http://schemas.microsoft.com/office/powerpoint/2010/main" val="3121512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Comparar os modelos de preços de nuvem</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Em outras palavras, a computação em nuvem é uma forma de alugar capacidade computacional e armazenamento do datacenter de terceiros. Você pode tratar os recursos de nuvem como faria com os recursos em seu próprio datacenter. Mas, ao contrário do seu próprio datacenter, ao terminar de usar os recursos de nuvem, basta devolvê-los. Você é cobrado apenas pelo que usa.</a:t>
            </a:r>
          </a:p>
        </p:txBody>
      </p:sp>
    </p:spTree>
    <p:extLst>
      <p:ext uri="{BB962C8B-B14F-4D97-AF65-F5344CB8AC3E}">
        <p14:creationId xmlns:p14="http://schemas.microsoft.com/office/powerpoint/2010/main" val="3897541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fontScale="90000"/>
          </a:bodyPr>
          <a:lstStyle/>
          <a:p>
            <a:r>
              <a:rPr lang="pt-BR" dirty="0"/>
              <a:t>Comparar os modelos de preços de nuvem</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dirty="0"/>
              <a:t>Em vez de manter CPUs e armazenamento no seu datacenter, você aluga esses recursos pelo tempo necessário. O provedor em nuvem é responsável por manter a infraestrutura subjacente para você. A nuvem permite que você supere rapidamente os desafios empresariais mais difíceis e ofereça soluções de ponta para seus usuários.</a:t>
            </a:r>
          </a:p>
        </p:txBody>
      </p:sp>
    </p:spTree>
    <p:extLst>
      <p:ext uri="{BB962C8B-B14F-4D97-AF65-F5344CB8AC3E}">
        <p14:creationId xmlns:p14="http://schemas.microsoft.com/office/powerpoint/2010/main" val="2369625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Questão 1</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t>O que é a computação em nuvem? </a:t>
            </a:r>
          </a:p>
          <a:p>
            <a:pPr>
              <a:buFont typeface="Wingdings" panose="05000000000000000000" pitchFamily="2" charset="2"/>
              <a:buChar char="§"/>
            </a:pPr>
            <a:r>
              <a:rPr lang="pt-BR" b="1" dirty="0">
                <a:solidFill>
                  <a:schemeClr val="accent1"/>
                </a:solidFill>
              </a:rPr>
              <a:t>Entrega de serviços de computação pela Internet.</a:t>
            </a:r>
          </a:p>
          <a:p>
            <a:pPr>
              <a:buFont typeface="Wingdings" panose="05000000000000000000" pitchFamily="2" charset="2"/>
              <a:buChar char="§"/>
            </a:pPr>
            <a:r>
              <a:rPr lang="pt-BR" dirty="0"/>
              <a:t>Entrega de serviços de armazenamento pela Internet.</a:t>
            </a:r>
          </a:p>
          <a:p>
            <a:pPr>
              <a:buFont typeface="Wingdings" panose="05000000000000000000" pitchFamily="2" charset="2"/>
              <a:buChar char="§"/>
            </a:pPr>
            <a:r>
              <a:rPr lang="pt-BR" dirty="0"/>
              <a:t>Disponibilização de sites acessíveis pela Internet.</a:t>
            </a:r>
          </a:p>
        </p:txBody>
      </p:sp>
    </p:spTree>
    <p:extLst>
      <p:ext uri="{BB962C8B-B14F-4D97-AF65-F5344CB8AC3E}">
        <p14:creationId xmlns:p14="http://schemas.microsoft.com/office/powerpoint/2010/main" val="359257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D7D8-C40C-2364-7A88-D0157EA3BD9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F7D8C8-ADE1-B6A4-0E36-192E15018D62}"/>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E198A761-E7B4-C12A-9AB5-B3DE3E8FC6F6}"/>
              </a:ext>
            </a:extLst>
          </p:cNvPr>
          <p:cNvSpPr>
            <a:spLocks noGrp="1"/>
          </p:cNvSpPr>
          <p:nvPr>
            <p:ph idx="1"/>
          </p:nvPr>
        </p:nvSpPr>
        <p:spPr/>
        <p:txBody>
          <a:bodyPr/>
          <a:lstStyle/>
          <a:p>
            <a:r>
              <a:rPr lang="pt-BR" b="1" dirty="0"/>
              <a:t>Bases Tecnológicas</a:t>
            </a:r>
          </a:p>
          <a:p>
            <a:pPr marL="0" indent="0">
              <a:buNone/>
            </a:pPr>
            <a:r>
              <a:rPr lang="pt-BR" dirty="0"/>
              <a:t>Terminal</a:t>
            </a:r>
          </a:p>
          <a:p>
            <a:pPr marL="708660" lvl="1" indent="-342900">
              <a:buFont typeface="Arial" panose="020B0604020202020204" pitchFamily="34" charset="0"/>
              <a:buChar char="•"/>
            </a:pPr>
            <a:r>
              <a:rPr lang="pt-BR" dirty="0"/>
              <a:t>Manipulação de arquivos e pastas;</a:t>
            </a:r>
          </a:p>
          <a:p>
            <a:pPr marL="708660" lvl="1" indent="-342900">
              <a:buFont typeface="Arial" panose="020B0604020202020204" pitchFamily="34" charset="0"/>
              <a:buChar char="•"/>
            </a:pPr>
            <a:r>
              <a:rPr lang="pt-BR" dirty="0" err="1"/>
              <a:t>Permissionamento</a:t>
            </a:r>
            <a:r>
              <a:rPr lang="pt-BR" dirty="0"/>
              <a:t>;</a:t>
            </a:r>
          </a:p>
          <a:p>
            <a:pPr marL="708660" lvl="1" indent="-342900">
              <a:buFont typeface="Arial" panose="020B0604020202020204" pitchFamily="34" charset="0"/>
              <a:buChar char="•"/>
            </a:pPr>
            <a:r>
              <a:rPr lang="pt-BR" dirty="0"/>
              <a:t>Busca e localização;</a:t>
            </a:r>
          </a:p>
          <a:p>
            <a:pPr marL="708660" lvl="1" indent="-342900">
              <a:buFont typeface="Arial" panose="020B0604020202020204" pitchFamily="34" charset="0"/>
              <a:buChar char="•"/>
            </a:pPr>
            <a:r>
              <a:rPr lang="pt-BR" dirty="0"/>
              <a:t>Sequenciamento de comandos para execução de tarefas complexas.</a:t>
            </a:r>
          </a:p>
        </p:txBody>
      </p:sp>
    </p:spTree>
    <p:extLst>
      <p:ext uri="{BB962C8B-B14F-4D97-AF65-F5344CB8AC3E}">
        <p14:creationId xmlns:p14="http://schemas.microsoft.com/office/powerpoint/2010/main" val="117664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Questão 2</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t>Qual modelo de nuvem usa alguns datacenters focados em fornecer serviços de nuvem para quem quiser e alguns data centers que estão focados em um único cliente? </a:t>
            </a:r>
          </a:p>
          <a:p>
            <a:pPr>
              <a:buFont typeface="Wingdings" panose="05000000000000000000" pitchFamily="2" charset="2"/>
              <a:buChar char="§"/>
            </a:pPr>
            <a:r>
              <a:rPr lang="pt-BR" dirty="0"/>
              <a:t>Nuvem pública.</a:t>
            </a:r>
          </a:p>
          <a:p>
            <a:pPr>
              <a:buFont typeface="Wingdings" panose="05000000000000000000" pitchFamily="2" charset="2"/>
              <a:buChar char="§"/>
            </a:pPr>
            <a:r>
              <a:rPr lang="pt-BR" b="1" dirty="0">
                <a:solidFill>
                  <a:schemeClr val="accent1"/>
                </a:solidFill>
              </a:rPr>
              <a:t>Nuvem híbrida.</a:t>
            </a:r>
          </a:p>
          <a:p>
            <a:pPr>
              <a:buFont typeface="Wingdings" panose="05000000000000000000" pitchFamily="2" charset="2"/>
              <a:buChar char="§"/>
            </a:pPr>
            <a:r>
              <a:rPr lang="pt-BR" dirty="0"/>
              <a:t>Várias nuvens.</a:t>
            </a:r>
          </a:p>
        </p:txBody>
      </p:sp>
    </p:spTree>
    <p:extLst>
      <p:ext uri="{BB962C8B-B14F-4D97-AF65-F5344CB8AC3E}">
        <p14:creationId xmlns:p14="http://schemas.microsoft.com/office/powerpoint/2010/main" val="2014612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Questão 3</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t>De acordo com o modelo de responsabilidade compartilhada, qual tipo de serviço de nuvem coloca a maior responsabilidade sobre o cliente?  </a:t>
            </a:r>
          </a:p>
          <a:p>
            <a:pPr>
              <a:buFont typeface="Wingdings" panose="05000000000000000000" pitchFamily="2" charset="2"/>
              <a:buChar char="§"/>
            </a:pPr>
            <a:r>
              <a:rPr lang="pt-BR" b="1" dirty="0">
                <a:solidFill>
                  <a:schemeClr val="accent1"/>
                </a:solidFill>
              </a:rPr>
              <a:t>IaaS (infraestrutura como serviço).</a:t>
            </a:r>
          </a:p>
          <a:p>
            <a:pPr>
              <a:buFont typeface="Wingdings" panose="05000000000000000000" pitchFamily="2" charset="2"/>
              <a:buChar char="§"/>
            </a:pPr>
            <a:r>
              <a:rPr lang="pt-BR" dirty="0"/>
              <a:t>SaaS (software como serviço).</a:t>
            </a:r>
          </a:p>
          <a:p>
            <a:pPr>
              <a:buFont typeface="Wingdings" panose="05000000000000000000" pitchFamily="2" charset="2"/>
              <a:buChar char="§"/>
            </a:pPr>
            <a:r>
              <a:rPr lang="pt-BR" dirty="0"/>
              <a:t>PaaS (plataforma como serviço).</a:t>
            </a:r>
          </a:p>
        </p:txBody>
      </p:sp>
    </p:spTree>
    <p:extLst>
      <p:ext uri="{BB962C8B-B14F-4D97-AF65-F5344CB8AC3E}">
        <p14:creationId xmlns:p14="http://schemas.microsoft.com/office/powerpoint/2010/main" val="109641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83746-C5C7-5FB5-0582-FF282707E8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CAF4B2-1CC1-31F6-17F0-A52DD4DE7A59}"/>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4D97C972-7D2C-BC13-3BE8-9C9AEDE613A3}"/>
              </a:ext>
            </a:extLst>
          </p:cNvPr>
          <p:cNvSpPr>
            <a:spLocks noGrp="1"/>
          </p:cNvSpPr>
          <p:nvPr>
            <p:ph idx="1"/>
          </p:nvPr>
        </p:nvSpPr>
        <p:spPr/>
        <p:txBody>
          <a:bodyPr/>
          <a:lstStyle/>
          <a:p>
            <a:r>
              <a:rPr lang="pt-BR" b="1" dirty="0"/>
              <a:t>Bases Tecnológicas</a:t>
            </a:r>
          </a:p>
          <a:p>
            <a:pPr marL="0" indent="0">
              <a:buNone/>
            </a:pPr>
            <a:r>
              <a:rPr lang="pt-BR" dirty="0" err="1"/>
              <a:t>Containerização</a:t>
            </a:r>
            <a:r>
              <a:rPr lang="pt-BR" dirty="0"/>
              <a:t> e virtualização</a:t>
            </a:r>
          </a:p>
          <a:p>
            <a:pPr marL="708660" lvl="1" indent="-342900">
              <a:buFont typeface="Arial" panose="020B0604020202020204" pitchFamily="34" charset="0"/>
              <a:buChar char="•"/>
            </a:pPr>
            <a:r>
              <a:rPr lang="pt-BR" dirty="0"/>
              <a:t>Máquinas virtuais e surgimento;</a:t>
            </a:r>
          </a:p>
          <a:p>
            <a:pPr marL="708660" lvl="1" indent="-342900">
              <a:buFont typeface="Arial" panose="020B0604020202020204" pitchFamily="34" charset="0"/>
              <a:buChar char="•"/>
            </a:pPr>
            <a:r>
              <a:rPr lang="pt-BR" dirty="0"/>
              <a:t>O lado oneroso das máquinas virtuais;</a:t>
            </a:r>
          </a:p>
          <a:p>
            <a:pPr marL="708660" lvl="1" indent="-342900">
              <a:buFont typeface="Arial" panose="020B0604020202020204" pitchFamily="34" charset="0"/>
              <a:buChar char="•"/>
            </a:pPr>
            <a:r>
              <a:rPr lang="pt-BR" dirty="0"/>
              <a:t>Conceitos de containers;</a:t>
            </a:r>
          </a:p>
          <a:p>
            <a:pPr marL="708660" lvl="1" indent="-342900">
              <a:buFont typeface="Arial" panose="020B0604020202020204" pitchFamily="34" charset="0"/>
              <a:buChar char="•"/>
            </a:pPr>
            <a:r>
              <a:rPr lang="pt-BR" dirty="0"/>
              <a:t>Instalação e configuração de ambiente local.</a:t>
            </a:r>
          </a:p>
        </p:txBody>
      </p:sp>
    </p:spTree>
    <p:extLst>
      <p:ext uri="{BB962C8B-B14F-4D97-AF65-F5344CB8AC3E}">
        <p14:creationId xmlns:p14="http://schemas.microsoft.com/office/powerpoint/2010/main" val="47272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85340-B7DC-EBBB-57D3-31A4B5F6D9D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78F32E-4D7A-A199-A2B6-8F6506D24F31}"/>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650EF58D-1BF8-9F38-A849-3DD12E90F9D3}"/>
              </a:ext>
            </a:extLst>
          </p:cNvPr>
          <p:cNvSpPr>
            <a:spLocks noGrp="1"/>
          </p:cNvSpPr>
          <p:nvPr>
            <p:ph idx="1"/>
          </p:nvPr>
        </p:nvSpPr>
        <p:spPr/>
        <p:txBody>
          <a:bodyPr/>
          <a:lstStyle/>
          <a:p>
            <a:r>
              <a:rPr lang="pt-BR" b="1" dirty="0"/>
              <a:t>Bases Tecnológicas</a:t>
            </a:r>
          </a:p>
          <a:p>
            <a:pPr marL="0" indent="0">
              <a:buNone/>
            </a:pPr>
            <a:r>
              <a:rPr lang="pt-BR" dirty="0"/>
              <a:t>Container</a:t>
            </a:r>
          </a:p>
          <a:p>
            <a:pPr marL="708660" lvl="1" indent="-342900">
              <a:buFont typeface="Arial" panose="020B0604020202020204" pitchFamily="34" charset="0"/>
              <a:buChar char="•"/>
            </a:pPr>
            <a:r>
              <a:rPr lang="pt-BR" dirty="0"/>
              <a:t>Execução de um container;</a:t>
            </a:r>
          </a:p>
          <a:p>
            <a:pPr marL="708660" lvl="1" indent="-342900">
              <a:buFont typeface="Arial" panose="020B0604020202020204" pitchFamily="34" charset="0"/>
              <a:buChar char="•"/>
            </a:pPr>
            <a:r>
              <a:rPr lang="pt-BR" dirty="0" err="1"/>
              <a:t>Permissionamento</a:t>
            </a:r>
            <a:r>
              <a:rPr lang="pt-BR" dirty="0"/>
              <a:t> perante o sistema operacional;</a:t>
            </a:r>
          </a:p>
          <a:p>
            <a:pPr marL="708660" lvl="1" indent="-342900">
              <a:buFont typeface="Arial" panose="020B0604020202020204" pitchFamily="34" charset="0"/>
              <a:buChar char="•"/>
            </a:pPr>
            <a:r>
              <a:rPr lang="pt-BR" dirty="0"/>
              <a:t>Mecanismo-</a:t>
            </a:r>
            <a:r>
              <a:rPr lang="pt-BR" dirty="0" err="1"/>
              <a:t>engine</a:t>
            </a:r>
            <a:r>
              <a:rPr lang="pt-BR" dirty="0"/>
              <a:t> de container;</a:t>
            </a:r>
          </a:p>
          <a:p>
            <a:pPr marL="708660" lvl="1" indent="-342900">
              <a:buFont typeface="Arial" panose="020B0604020202020204" pitchFamily="34" charset="0"/>
              <a:buChar char="•"/>
            </a:pPr>
            <a:r>
              <a:rPr lang="pt-BR" dirty="0"/>
              <a:t>Imagens de container;</a:t>
            </a:r>
          </a:p>
          <a:p>
            <a:pPr marL="708660" lvl="1" indent="-342900">
              <a:buFont typeface="Arial" panose="020B0604020202020204" pitchFamily="34" charset="0"/>
              <a:buChar char="•"/>
            </a:pPr>
            <a:r>
              <a:rPr lang="pt-BR" dirty="0"/>
              <a:t>Diretórios de registro e hubs de imagens.</a:t>
            </a:r>
          </a:p>
        </p:txBody>
      </p:sp>
    </p:spTree>
    <p:extLst>
      <p:ext uri="{BB962C8B-B14F-4D97-AF65-F5344CB8AC3E}">
        <p14:creationId xmlns:p14="http://schemas.microsoft.com/office/powerpoint/2010/main" val="220478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622D2-494E-E7C3-D460-2D91496B186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E6725E-16AB-2C09-CAD9-3836A2396785}"/>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3F951956-52AB-6AC2-3438-A46F26FAE471}"/>
              </a:ext>
            </a:extLst>
          </p:cNvPr>
          <p:cNvSpPr>
            <a:spLocks noGrp="1"/>
          </p:cNvSpPr>
          <p:nvPr>
            <p:ph idx="1"/>
          </p:nvPr>
        </p:nvSpPr>
        <p:spPr/>
        <p:txBody>
          <a:bodyPr/>
          <a:lstStyle/>
          <a:p>
            <a:r>
              <a:rPr lang="pt-BR" b="1" dirty="0"/>
              <a:t>Bases Tecnológicas</a:t>
            </a:r>
          </a:p>
          <a:p>
            <a:pPr marL="0" indent="0">
              <a:buNone/>
            </a:pPr>
            <a:r>
              <a:rPr lang="pt-BR" dirty="0"/>
              <a:t>Arquivos de instrução e redes</a:t>
            </a:r>
          </a:p>
          <a:p>
            <a:pPr marL="708660" lvl="1" indent="-342900">
              <a:buFont typeface="Arial" panose="020B0604020202020204" pitchFamily="34" charset="0"/>
              <a:buChar char="•"/>
            </a:pPr>
            <a:r>
              <a:rPr lang="pt-BR" dirty="0"/>
              <a:t>Camadas de um arquivo de instrução;</a:t>
            </a:r>
          </a:p>
          <a:p>
            <a:pPr marL="708660" lvl="1" indent="-342900">
              <a:buFont typeface="Arial" panose="020B0604020202020204" pitchFamily="34" charset="0"/>
              <a:buChar char="•"/>
            </a:pPr>
            <a:r>
              <a:rPr lang="pt-BR" dirty="0"/>
              <a:t>Execução de Instruções;</a:t>
            </a:r>
          </a:p>
          <a:p>
            <a:pPr marL="708660" lvl="1" indent="-342900">
              <a:buFont typeface="Arial" panose="020B0604020202020204" pitchFamily="34" charset="0"/>
              <a:buChar char="•"/>
            </a:pPr>
            <a:r>
              <a:rPr lang="pt-BR" dirty="0"/>
              <a:t>Virtual bridges e interfaces virtuais;</a:t>
            </a:r>
          </a:p>
          <a:p>
            <a:pPr marL="708660" lvl="1" indent="-342900">
              <a:buFont typeface="Arial" panose="020B0604020202020204" pitchFamily="34" charset="0"/>
              <a:buChar char="•"/>
            </a:pPr>
            <a:r>
              <a:rPr lang="pt-BR" dirty="0"/>
              <a:t>Configuração de redes e exposição de portas;</a:t>
            </a:r>
          </a:p>
          <a:p>
            <a:pPr marL="708660" lvl="1" indent="-342900">
              <a:buFont typeface="Arial" panose="020B0604020202020204" pitchFamily="34" charset="0"/>
              <a:buChar char="•"/>
            </a:pPr>
            <a:r>
              <a:rPr lang="pt-BR" dirty="0"/>
              <a:t>Integrando containers;</a:t>
            </a:r>
          </a:p>
          <a:p>
            <a:pPr marL="708660" lvl="1" indent="-342900">
              <a:buFont typeface="Arial" panose="020B0604020202020204" pitchFamily="34" charset="0"/>
              <a:buChar char="•"/>
            </a:pPr>
            <a:r>
              <a:rPr lang="pt-BR" dirty="0" err="1"/>
              <a:t>IPTables</a:t>
            </a:r>
            <a:r>
              <a:rPr lang="pt-BR" dirty="0"/>
              <a:t>.</a:t>
            </a:r>
          </a:p>
        </p:txBody>
      </p:sp>
    </p:spTree>
    <p:extLst>
      <p:ext uri="{BB962C8B-B14F-4D97-AF65-F5344CB8AC3E}">
        <p14:creationId xmlns:p14="http://schemas.microsoft.com/office/powerpoint/2010/main" val="390520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40762-543C-B838-5C03-D64BBD7F100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A16EBB-558F-4D33-BFBE-CC8046281DD8}"/>
              </a:ext>
            </a:extLst>
          </p:cNvPr>
          <p:cNvSpPr>
            <a:spLocks noGrp="1"/>
          </p:cNvSpPr>
          <p:nvPr>
            <p:ph type="title"/>
          </p:nvPr>
        </p:nvSpPr>
        <p:spPr/>
        <p:txBody>
          <a:bodyPr/>
          <a:lstStyle/>
          <a:p>
            <a:r>
              <a:rPr lang="pt-BR" dirty="0"/>
              <a:t>COMPUTAÇÃO EM NUVEM PARA WEB I</a:t>
            </a:r>
          </a:p>
        </p:txBody>
      </p:sp>
      <p:sp>
        <p:nvSpPr>
          <p:cNvPr id="3" name="Espaço Reservado para Conteúdo 2">
            <a:extLst>
              <a:ext uri="{FF2B5EF4-FFF2-40B4-BE49-F238E27FC236}">
                <a16:creationId xmlns:a16="http://schemas.microsoft.com/office/drawing/2014/main" id="{7809FEAB-688D-1E9C-F1BB-DB9EFC2C23AB}"/>
              </a:ext>
            </a:extLst>
          </p:cNvPr>
          <p:cNvSpPr>
            <a:spLocks noGrp="1"/>
          </p:cNvSpPr>
          <p:nvPr>
            <p:ph idx="1"/>
          </p:nvPr>
        </p:nvSpPr>
        <p:spPr/>
        <p:txBody>
          <a:bodyPr/>
          <a:lstStyle/>
          <a:p>
            <a:r>
              <a:rPr lang="pt-BR" b="1" dirty="0"/>
              <a:t>Bases Tecnológicas</a:t>
            </a:r>
          </a:p>
          <a:p>
            <a:pPr marL="0" indent="0">
              <a:buNone/>
            </a:pPr>
            <a:r>
              <a:rPr lang="pt-BR" dirty="0"/>
              <a:t>Construção de um serviço Web por container</a:t>
            </a:r>
          </a:p>
          <a:p>
            <a:pPr marL="708660" lvl="1" indent="-342900">
              <a:buFont typeface="Arial" panose="020B0604020202020204" pitchFamily="34" charset="0"/>
              <a:buChar char="•"/>
            </a:pPr>
            <a:r>
              <a:rPr lang="pt-BR" dirty="0"/>
              <a:t>Adicionando um container de banco de dados;</a:t>
            </a:r>
          </a:p>
          <a:p>
            <a:pPr marL="708660" lvl="1" indent="-342900">
              <a:buFont typeface="Arial" panose="020B0604020202020204" pitchFamily="34" charset="0"/>
              <a:buChar char="•"/>
            </a:pPr>
            <a:r>
              <a:rPr lang="pt-BR" dirty="0"/>
              <a:t>Provisionando recursos para o servidor Web.</a:t>
            </a:r>
          </a:p>
          <a:p>
            <a:pPr marL="0" indent="0">
              <a:buNone/>
            </a:pPr>
            <a:r>
              <a:rPr lang="pt-BR" dirty="0"/>
              <a:t>Integrando os containers</a:t>
            </a:r>
          </a:p>
          <a:p>
            <a:pPr indent="0">
              <a:buNone/>
            </a:pPr>
            <a:endParaRPr lang="pt-BR" dirty="0"/>
          </a:p>
        </p:txBody>
      </p:sp>
    </p:spTree>
    <p:extLst>
      <p:ext uri="{BB962C8B-B14F-4D97-AF65-F5344CB8AC3E}">
        <p14:creationId xmlns:p14="http://schemas.microsoft.com/office/powerpoint/2010/main" val="401341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lstStyle/>
          <a:p>
            <a:r>
              <a:rPr lang="pt-BR" dirty="0"/>
              <a:t>O que é computação em nuvem</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A computação em nuvem é a </a:t>
            </a:r>
            <a:r>
              <a:rPr lang="pt-BR" b="1" dirty="0"/>
              <a:t>entrega de serviços de computação pela Internet</a:t>
            </a:r>
            <a:r>
              <a:rPr lang="pt-BR" dirty="0"/>
              <a:t>. Os serviços de computação incluem </a:t>
            </a:r>
            <a:r>
              <a:rPr lang="pt-BR" b="1" dirty="0"/>
              <a:t>infraestrutura de TI comum, como máquinas virtuais, armazenamento, bancos de dados e rede</a:t>
            </a:r>
            <a:r>
              <a:rPr lang="pt-BR" dirty="0"/>
              <a:t>. Os serviços de nuvem também expandem as ofertas tradicionais de TI para incluir itens como </a:t>
            </a:r>
            <a:r>
              <a:rPr lang="pt-BR" dirty="0" err="1"/>
              <a:t>IoT</a:t>
            </a:r>
            <a:r>
              <a:rPr lang="pt-BR" dirty="0"/>
              <a:t> (Internet das Coisas), ML (</a:t>
            </a:r>
            <a:r>
              <a:rPr lang="pt-BR" dirty="0" err="1"/>
              <a:t>machine</a:t>
            </a:r>
            <a:r>
              <a:rPr lang="pt-BR" dirty="0"/>
              <a:t> </a:t>
            </a:r>
            <a:r>
              <a:rPr lang="pt-BR" dirty="0" err="1"/>
              <a:t>learning</a:t>
            </a:r>
            <a:r>
              <a:rPr lang="pt-BR" dirty="0"/>
              <a:t>) e IA (inteligência artificial).</a:t>
            </a:r>
          </a:p>
        </p:txBody>
      </p:sp>
    </p:spTree>
    <p:extLst>
      <p:ext uri="{BB962C8B-B14F-4D97-AF65-F5344CB8AC3E}">
        <p14:creationId xmlns:p14="http://schemas.microsoft.com/office/powerpoint/2010/main" val="432801183"/>
      </p:ext>
    </p:extLst>
  </p:cSld>
  <p:clrMapOvr>
    <a:masterClrMapping/>
  </p:clrMapOvr>
</p:sld>
</file>

<file path=ppt/theme/theme1.xml><?xml version="1.0" encoding="utf-8"?>
<a:theme xmlns:a="http://schemas.openxmlformats.org/drawingml/2006/main" name="PrismaticVTI">
  <a:themeElements>
    <a:clrScheme name="AnalogousFromDarkSeedRightStep">
      <a:dk1>
        <a:srgbClr val="000000"/>
      </a:dk1>
      <a:lt1>
        <a:srgbClr val="FFFFFF"/>
      </a:lt1>
      <a:dk2>
        <a:srgbClr val="1C2B31"/>
      </a:dk2>
      <a:lt2>
        <a:srgbClr val="F3F0F3"/>
      </a:lt2>
      <a:accent1>
        <a:srgbClr val="21B926"/>
      </a:accent1>
      <a:accent2>
        <a:srgbClr val="14B85E"/>
      </a:accent2>
      <a:accent3>
        <a:srgbClr val="20B4A1"/>
      </a:accent3>
      <a:accent4>
        <a:srgbClr val="179FD5"/>
      </a:accent4>
      <a:accent5>
        <a:srgbClr val="2961E7"/>
      </a:accent5>
      <a:accent6>
        <a:srgbClr val="4D3ADB"/>
      </a:accent6>
      <a:hlink>
        <a:srgbClr val="B87F3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46</TotalTime>
  <Words>2265</Words>
  <Application>Microsoft Office PowerPoint</Application>
  <PresentationFormat>Widescreen</PresentationFormat>
  <Paragraphs>142</Paragraphs>
  <Slides>41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Aharoni</vt:lpstr>
      <vt:lpstr>Arial</vt:lpstr>
      <vt:lpstr>Avenir Next LT Pro</vt:lpstr>
      <vt:lpstr>Segoe UI</vt:lpstr>
      <vt:lpstr>Wingdings</vt:lpstr>
      <vt:lpstr>PrismaticVTI</vt:lpstr>
      <vt:lpstr>COMPUTAÇÃO EM NUVEM PARA WEB I</vt:lpstr>
      <vt:lpstr>COMPUTAÇÃO EM NUVEM PARA WEB I</vt:lpstr>
      <vt:lpstr>COMPUTAÇÃO EM NUVEM PARA WEB I</vt:lpstr>
      <vt:lpstr>COMPUTAÇÃO EM NUVEM PARA WEB I</vt:lpstr>
      <vt:lpstr>COMPUTAÇÃO EM NUVEM PARA WEB I</vt:lpstr>
      <vt:lpstr>COMPUTAÇÃO EM NUVEM PARA WEB I</vt:lpstr>
      <vt:lpstr>COMPUTAÇÃO EM NUVEM PARA WEB I</vt:lpstr>
      <vt:lpstr>COMPUTAÇÃO EM NUVEM PARA WEB I</vt:lpstr>
      <vt:lpstr>O que é computação em nuvem</vt:lpstr>
      <vt:lpstr>O que é computação em nuvem</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 de responsabilidade compartilhada</vt:lpstr>
      <vt:lpstr>Modelos de nuvem</vt:lpstr>
      <vt:lpstr>Modelos de nuvem - Nuvem Privada</vt:lpstr>
      <vt:lpstr>Modelos de nuvem - Nuvem Pública</vt:lpstr>
      <vt:lpstr>Modelos de nuvem - Nuvem Híbrida</vt:lpstr>
      <vt:lpstr>Modelos de nuvem</vt:lpstr>
      <vt:lpstr>Modelos de nuvem - Várias nuvens</vt:lpstr>
      <vt:lpstr>Modelos de nuvem - Azure Arc</vt:lpstr>
      <vt:lpstr>Modelos de nuvem - VMware no Azure </vt:lpstr>
      <vt:lpstr>Modelo baseado em consumo </vt:lpstr>
      <vt:lpstr>Modelo baseado em consumo </vt:lpstr>
      <vt:lpstr>Modelo baseado em consumo </vt:lpstr>
      <vt:lpstr>Modelo baseado em consumo </vt:lpstr>
      <vt:lpstr>Modelo baseado em consumo </vt:lpstr>
      <vt:lpstr>Modelo baseado em consumo </vt:lpstr>
      <vt:lpstr>Modelo baseado em consumo </vt:lpstr>
      <vt:lpstr>Comparar os modelos de preços de nuvem</vt:lpstr>
      <vt:lpstr>Comparar os modelos de preços de nuvem</vt:lpstr>
      <vt:lpstr>Comparar os modelos de preços de nuvem</vt:lpstr>
      <vt:lpstr>Questão 1</vt:lpstr>
      <vt:lpstr>Questão 2</vt:lpstr>
      <vt:lpstr>Questão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COMPUTAÇÃO EM NUVEM PARA WEB I</dc:title>
  <dc:creator>ANDERSON SILVA VANIN</dc:creator>
  <cp:lastModifiedBy>ANDERSON SILVA VANIN</cp:lastModifiedBy>
  <cp:revision>4</cp:revision>
  <dcterms:created xsi:type="dcterms:W3CDTF">2024-01-04T14:07:57Z</dcterms:created>
  <dcterms:modified xsi:type="dcterms:W3CDTF">2024-02-18T12:53:30Z</dcterms:modified>
</cp:coreProperties>
</file>