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90" r:id="rId4"/>
    <p:sldId id="291" r:id="rId5"/>
    <p:sldId id="292" r:id="rId6"/>
    <p:sldId id="293"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08" r:id="rId22"/>
    <p:sldId id="309" r:id="rId23"/>
    <p:sldId id="310" r:id="rId24"/>
    <p:sldId id="287" r:id="rId25"/>
    <p:sldId id="288" r:id="rId2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1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1/4/2024</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‹nº›</a:t>
            </a:fld>
            <a:endParaRPr lang="en-US" sz="1000" dirty="0"/>
          </a:p>
        </p:txBody>
      </p:sp>
    </p:spTree>
    <p:extLst>
      <p:ext uri="{BB962C8B-B14F-4D97-AF65-F5344CB8AC3E}">
        <p14:creationId xmlns:p14="http://schemas.microsoft.com/office/powerpoint/2010/main" val="2526870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1/4/2024</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‹nº›</a:t>
            </a:fld>
            <a:endParaRPr lang="en-US"/>
          </a:p>
        </p:txBody>
      </p:sp>
    </p:spTree>
    <p:extLst>
      <p:ext uri="{BB962C8B-B14F-4D97-AF65-F5344CB8AC3E}">
        <p14:creationId xmlns:p14="http://schemas.microsoft.com/office/powerpoint/2010/main" val="930295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1/4/2024</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‹nº›</a:t>
            </a:fld>
            <a:endParaRPr lang="en-US"/>
          </a:p>
        </p:txBody>
      </p:sp>
    </p:spTree>
    <p:extLst>
      <p:ext uri="{BB962C8B-B14F-4D97-AF65-F5344CB8AC3E}">
        <p14:creationId xmlns:p14="http://schemas.microsoft.com/office/powerpoint/2010/main" val="1279175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a:xfrm>
            <a:off x="877455" y="889832"/>
            <a:ext cx="10464800" cy="754241"/>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a:xfrm>
            <a:off x="877454" y="1764145"/>
            <a:ext cx="10464799" cy="4350328"/>
          </a:xfrm>
        </p:spPr>
        <p:txBody>
          <a:bodyPr/>
          <a:lstStyle>
            <a:lvl1pPr algn="just">
              <a:defRPr/>
            </a:lvl1pPr>
            <a:lvl2pPr algn="just">
              <a:defRPr/>
            </a:lvl2pPr>
            <a:lvl3pPr algn="just">
              <a:defRPr/>
            </a:lvl3pPr>
            <a:lvl4pPr algn="just">
              <a:defRPr/>
            </a:lvl4pPr>
            <a:lvl5pPr algn="ju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1/4/2024</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‹nº›</a:t>
            </a:fld>
            <a:endParaRPr lang="en-US"/>
          </a:p>
        </p:txBody>
      </p:sp>
    </p:spTree>
    <p:extLst>
      <p:ext uri="{BB962C8B-B14F-4D97-AF65-F5344CB8AC3E}">
        <p14:creationId xmlns:p14="http://schemas.microsoft.com/office/powerpoint/2010/main" val="3294934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1/4/2024</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‹nº›</a:t>
            </a:fld>
            <a:endParaRPr lang="en-US"/>
          </a:p>
        </p:txBody>
      </p:sp>
    </p:spTree>
    <p:extLst>
      <p:ext uri="{BB962C8B-B14F-4D97-AF65-F5344CB8AC3E}">
        <p14:creationId xmlns:p14="http://schemas.microsoft.com/office/powerpoint/2010/main" val="1206677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1/4/2024</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‹nº›</a:t>
            </a:fld>
            <a:endParaRPr lang="en-US" dirty="0"/>
          </a:p>
        </p:txBody>
      </p:sp>
    </p:spTree>
    <p:extLst>
      <p:ext uri="{BB962C8B-B14F-4D97-AF65-F5344CB8AC3E}">
        <p14:creationId xmlns:p14="http://schemas.microsoft.com/office/powerpoint/2010/main" val="173933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1/4/2024</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‹nº›</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380454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1/4/2024</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‹nº›</a:t>
            </a:fld>
            <a:endParaRPr lang="en-US"/>
          </a:p>
        </p:txBody>
      </p:sp>
    </p:spTree>
    <p:extLst>
      <p:ext uri="{BB962C8B-B14F-4D97-AF65-F5344CB8AC3E}">
        <p14:creationId xmlns:p14="http://schemas.microsoft.com/office/powerpoint/2010/main" val="123511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1/4/2024</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‹nº›</a:t>
            </a:fld>
            <a:endParaRPr lang="en-US"/>
          </a:p>
        </p:txBody>
      </p:sp>
    </p:spTree>
    <p:extLst>
      <p:ext uri="{BB962C8B-B14F-4D97-AF65-F5344CB8AC3E}">
        <p14:creationId xmlns:p14="http://schemas.microsoft.com/office/powerpoint/2010/main" val="1435056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1/4/2024</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‹nº›</a:t>
            </a:fld>
            <a:endParaRPr lang="en-US"/>
          </a:p>
        </p:txBody>
      </p:sp>
    </p:spTree>
    <p:extLst>
      <p:ext uri="{BB962C8B-B14F-4D97-AF65-F5344CB8AC3E}">
        <p14:creationId xmlns:p14="http://schemas.microsoft.com/office/powerpoint/2010/main" val="26932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1/4/2024</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‹nº›</a:t>
            </a:fld>
            <a:endParaRPr lang="en-US"/>
          </a:p>
        </p:txBody>
      </p:sp>
    </p:spTree>
    <p:extLst>
      <p:ext uri="{BB962C8B-B14F-4D97-AF65-F5344CB8AC3E}">
        <p14:creationId xmlns:p14="http://schemas.microsoft.com/office/powerpoint/2010/main" val="3416835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1/4/2024</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‹nº›</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555740412"/>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microsoft.com/pt-br/videoplayer/embed/RWEA4z?postJsllMsg=true&amp;autoCaptions=pt-b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CEB545C-D83F-C8C0-D904-5D7A9E0D43B7}"/>
              </a:ext>
            </a:extLst>
          </p:cNvPr>
          <p:cNvSpPr>
            <a:spLocks noGrp="1"/>
          </p:cNvSpPr>
          <p:nvPr>
            <p:ph type="ctrTitle"/>
          </p:nvPr>
        </p:nvSpPr>
        <p:spPr>
          <a:xfrm>
            <a:off x="6047980" y="1030406"/>
            <a:ext cx="5068121" cy="3506879"/>
          </a:xfrm>
        </p:spPr>
        <p:txBody>
          <a:bodyPr anchor="ctr">
            <a:normAutofit/>
          </a:bodyPr>
          <a:lstStyle/>
          <a:p>
            <a:pPr algn="l"/>
            <a:r>
              <a:rPr lang="pt-BR" sz="5600" dirty="0"/>
              <a:t>COMPUTAÇÃO EM NUVEM PARA WEB I</a:t>
            </a:r>
          </a:p>
        </p:txBody>
      </p:sp>
      <p:sp>
        <p:nvSpPr>
          <p:cNvPr id="3" name="Subtítulo 2">
            <a:extLst>
              <a:ext uri="{FF2B5EF4-FFF2-40B4-BE49-F238E27FC236}">
                <a16:creationId xmlns:a16="http://schemas.microsoft.com/office/drawing/2014/main" id="{41B039C0-2ECE-6670-9948-D6B4F247AC36}"/>
              </a:ext>
            </a:extLst>
          </p:cNvPr>
          <p:cNvSpPr>
            <a:spLocks noGrp="1"/>
          </p:cNvSpPr>
          <p:nvPr>
            <p:ph type="subTitle" idx="1"/>
          </p:nvPr>
        </p:nvSpPr>
        <p:spPr>
          <a:xfrm>
            <a:off x="6047980" y="4691564"/>
            <a:ext cx="5068121" cy="1136029"/>
          </a:xfrm>
        </p:spPr>
        <p:txBody>
          <a:bodyPr>
            <a:normAutofit fontScale="92500" lnSpcReduction="20000"/>
          </a:bodyPr>
          <a:lstStyle/>
          <a:p>
            <a:pPr algn="l"/>
            <a:r>
              <a:rPr lang="pt-BR" b="1" dirty="0"/>
              <a:t>Aula 02 – Disponibilidade e escalabilidade na nuvem</a:t>
            </a:r>
          </a:p>
          <a:p>
            <a:pPr algn="l"/>
            <a:r>
              <a:rPr lang="pt-BR" dirty="0"/>
              <a:t>Prof. Anderson Vanin</a:t>
            </a:r>
          </a:p>
        </p:txBody>
      </p:sp>
      <p:pic>
        <p:nvPicPr>
          <p:cNvPr id="4" name="Picture 3">
            <a:extLst>
              <a:ext uri="{FF2B5EF4-FFF2-40B4-BE49-F238E27FC236}">
                <a16:creationId xmlns:a16="http://schemas.microsoft.com/office/drawing/2014/main" id="{DF3EF29C-05ED-2AD6-01DE-0A4A7D013816}"/>
              </a:ext>
            </a:extLst>
          </p:cNvPr>
          <p:cNvPicPr>
            <a:picLocks noChangeAspect="1"/>
          </p:cNvPicPr>
          <p:nvPr/>
        </p:nvPicPr>
        <p:blipFill rotWithShape="1">
          <a:blip r:embed="rId2"/>
          <a:srcRect l="13618" r="7577"/>
          <a:stretch/>
        </p:blipFill>
        <p:spPr>
          <a:xfrm>
            <a:off x="20" y="10"/>
            <a:ext cx="5404493" cy="6857990"/>
          </a:xfrm>
          <a:prstGeom prst="rect">
            <a:avLst/>
          </a:prstGeom>
        </p:spPr>
      </p:pic>
    </p:spTree>
    <p:extLst>
      <p:ext uri="{BB962C8B-B14F-4D97-AF65-F5344CB8AC3E}">
        <p14:creationId xmlns:p14="http://schemas.microsoft.com/office/powerpoint/2010/main" val="2568276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8DED76-B40C-A09B-DB4A-177FC8A79AD5}"/>
              </a:ext>
            </a:extLst>
          </p:cNvPr>
          <p:cNvSpPr>
            <a:spLocks noGrp="1"/>
          </p:cNvSpPr>
          <p:nvPr>
            <p:ph type="title"/>
          </p:nvPr>
        </p:nvSpPr>
        <p:spPr/>
        <p:txBody>
          <a:bodyPr>
            <a:normAutofit/>
          </a:bodyPr>
          <a:lstStyle/>
          <a:p>
            <a:r>
              <a:rPr lang="pt-BR" dirty="0"/>
              <a:t>Confiabilidade e previsibilidade</a:t>
            </a:r>
          </a:p>
        </p:txBody>
      </p:sp>
      <p:sp>
        <p:nvSpPr>
          <p:cNvPr id="3" name="Espaço Reservado para Conteúdo 2">
            <a:extLst>
              <a:ext uri="{FF2B5EF4-FFF2-40B4-BE49-F238E27FC236}">
                <a16:creationId xmlns:a16="http://schemas.microsoft.com/office/drawing/2014/main" id="{D7F27360-BF42-092F-C37A-B4AF0B29698B}"/>
              </a:ext>
            </a:extLst>
          </p:cNvPr>
          <p:cNvSpPr>
            <a:spLocks noGrp="1"/>
          </p:cNvSpPr>
          <p:nvPr>
            <p:ph idx="1"/>
          </p:nvPr>
        </p:nvSpPr>
        <p:spPr/>
        <p:txBody>
          <a:bodyPr/>
          <a:lstStyle/>
          <a:p>
            <a:pPr marL="0" indent="0">
              <a:buNone/>
            </a:pPr>
            <a:r>
              <a:rPr lang="pt-BR" dirty="0"/>
              <a:t>Com a escala horizontal, se você experimentasse um salto repentino acentuado na demanda, seus recursos implantados poderiam ser expandidos (automaticamente ou manualmente). Por exemplo, você pode adicionar máquinas virtuais ou contêineres por meio da expansão. Da mesma forma, se houver uma queda significativa na demanda, os recursos implantados poderão ser reduzidos horizontalmente (de maneira automática ou manual).</a:t>
            </a:r>
          </a:p>
        </p:txBody>
      </p:sp>
    </p:spTree>
    <p:extLst>
      <p:ext uri="{BB962C8B-B14F-4D97-AF65-F5344CB8AC3E}">
        <p14:creationId xmlns:p14="http://schemas.microsoft.com/office/powerpoint/2010/main" val="2508829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8DED76-B40C-A09B-DB4A-177FC8A79AD5}"/>
              </a:ext>
            </a:extLst>
          </p:cNvPr>
          <p:cNvSpPr>
            <a:spLocks noGrp="1"/>
          </p:cNvSpPr>
          <p:nvPr>
            <p:ph type="title"/>
          </p:nvPr>
        </p:nvSpPr>
        <p:spPr/>
        <p:txBody>
          <a:bodyPr>
            <a:normAutofit/>
          </a:bodyPr>
          <a:lstStyle/>
          <a:p>
            <a:r>
              <a:rPr lang="pt-BR" dirty="0"/>
              <a:t>Confiabilidade</a:t>
            </a:r>
          </a:p>
        </p:txBody>
      </p:sp>
      <p:sp>
        <p:nvSpPr>
          <p:cNvPr id="3" name="Espaço Reservado para Conteúdo 2">
            <a:extLst>
              <a:ext uri="{FF2B5EF4-FFF2-40B4-BE49-F238E27FC236}">
                <a16:creationId xmlns:a16="http://schemas.microsoft.com/office/drawing/2014/main" id="{D7F27360-BF42-092F-C37A-B4AF0B29698B}"/>
              </a:ext>
            </a:extLst>
          </p:cNvPr>
          <p:cNvSpPr>
            <a:spLocks noGrp="1"/>
          </p:cNvSpPr>
          <p:nvPr>
            <p:ph idx="1"/>
          </p:nvPr>
        </p:nvSpPr>
        <p:spPr/>
        <p:txBody>
          <a:bodyPr/>
          <a:lstStyle/>
          <a:p>
            <a:pPr marL="0" indent="0">
              <a:buNone/>
            </a:pPr>
            <a:r>
              <a:rPr lang="pt-BR" dirty="0"/>
              <a:t>Resiliência é a capacidade que um sistema tem de se recuperar de falhas e continuar funcionando. Ela também é um dos pilares do Microsoft Azure </a:t>
            </a:r>
            <a:r>
              <a:rPr lang="pt-BR" dirty="0" err="1"/>
              <a:t>Well-Architected</a:t>
            </a:r>
            <a:r>
              <a:rPr lang="pt-BR" dirty="0"/>
              <a:t> Framework.</a:t>
            </a:r>
          </a:p>
        </p:txBody>
      </p:sp>
    </p:spTree>
    <p:extLst>
      <p:ext uri="{BB962C8B-B14F-4D97-AF65-F5344CB8AC3E}">
        <p14:creationId xmlns:p14="http://schemas.microsoft.com/office/powerpoint/2010/main" val="3462434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8DED76-B40C-A09B-DB4A-177FC8A79AD5}"/>
              </a:ext>
            </a:extLst>
          </p:cNvPr>
          <p:cNvSpPr>
            <a:spLocks noGrp="1"/>
          </p:cNvSpPr>
          <p:nvPr>
            <p:ph type="title"/>
          </p:nvPr>
        </p:nvSpPr>
        <p:spPr/>
        <p:txBody>
          <a:bodyPr>
            <a:normAutofit/>
          </a:bodyPr>
          <a:lstStyle/>
          <a:p>
            <a:r>
              <a:rPr lang="pt-BR" dirty="0"/>
              <a:t>Confiabilidade</a:t>
            </a:r>
          </a:p>
        </p:txBody>
      </p:sp>
      <p:sp>
        <p:nvSpPr>
          <p:cNvPr id="3" name="Espaço Reservado para Conteúdo 2">
            <a:extLst>
              <a:ext uri="{FF2B5EF4-FFF2-40B4-BE49-F238E27FC236}">
                <a16:creationId xmlns:a16="http://schemas.microsoft.com/office/drawing/2014/main" id="{D7F27360-BF42-092F-C37A-B4AF0B29698B}"/>
              </a:ext>
            </a:extLst>
          </p:cNvPr>
          <p:cNvSpPr>
            <a:spLocks noGrp="1"/>
          </p:cNvSpPr>
          <p:nvPr>
            <p:ph idx="1"/>
          </p:nvPr>
        </p:nvSpPr>
        <p:spPr/>
        <p:txBody>
          <a:bodyPr/>
          <a:lstStyle/>
          <a:p>
            <a:pPr marL="0" indent="0">
              <a:buNone/>
            </a:pPr>
            <a:r>
              <a:rPr lang="pt-BR" dirty="0"/>
              <a:t>Devido ao design descentralizado, a nuvem naturalmente dá suporte a uma infraestrutura confiável e resiliente. Com um design descentralizado, a nuvem permite que você tenha recursos implantados em várias regiões do mundo. Com essa escala global, mesmo que ocorra um evento catastrófico em uma região, as outras regiões ainda estarão em funcionamento.</a:t>
            </a:r>
          </a:p>
        </p:txBody>
      </p:sp>
    </p:spTree>
    <p:extLst>
      <p:ext uri="{BB962C8B-B14F-4D97-AF65-F5344CB8AC3E}">
        <p14:creationId xmlns:p14="http://schemas.microsoft.com/office/powerpoint/2010/main" val="2411427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8DED76-B40C-A09B-DB4A-177FC8A79AD5}"/>
              </a:ext>
            </a:extLst>
          </p:cNvPr>
          <p:cNvSpPr>
            <a:spLocks noGrp="1"/>
          </p:cNvSpPr>
          <p:nvPr>
            <p:ph type="title"/>
          </p:nvPr>
        </p:nvSpPr>
        <p:spPr/>
        <p:txBody>
          <a:bodyPr>
            <a:normAutofit/>
          </a:bodyPr>
          <a:lstStyle/>
          <a:p>
            <a:r>
              <a:rPr lang="pt-BR" dirty="0"/>
              <a:t>Confiabilidade</a:t>
            </a:r>
          </a:p>
        </p:txBody>
      </p:sp>
      <p:sp>
        <p:nvSpPr>
          <p:cNvPr id="3" name="Espaço Reservado para Conteúdo 2">
            <a:extLst>
              <a:ext uri="{FF2B5EF4-FFF2-40B4-BE49-F238E27FC236}">
                <a16:creationId xmlns:a16="http://schemas.microsoft.com/office/drawing/2014/main" id="{D7F27360-BF42-092F-C37A-B4AF0B29698B}"/>
              </a:ext>
            </a:extLst>
          </p:cNvPr>
          <p:cNvSpPr>
            <a:spLocks noGrp="1"/>
          </p:cNvSpPr>
          <p:nvPr>
            <p:ph idx="1"/>
          </p:nvPr>
        </p:nvSpPr>
        <p:spPr/>
        <p:txBody>
          <a:bodyPr/>
          <a:lstStyle/>
          <a:p>
            <a:pPr marL="0" indent="0">
              <a:buNone/>
            </a:pPr>
            <a:r>
              <a:rPr lang="pt-BR" dirty="0"/>
              <a:t>Você pode criar aplicativos para aproveitar automaticamente essa confiabilidade maior. Em alguns casos, o próprio ambiente de nuvem mudará automaticamente para uma região diferente, sem que você precise realizar nenhuma ação. Você entenderá melhor como o Azure aproveita a escala global para oferecer confiabilidade mais adiante nesta série.</a:t>
            </a:r>
          </a:p>
        </p:txBody>
      </p:sp>
    </p:spTree>
    <p:extLst>
      <p:ext uri="{BB962C8B-B14F-4D97-AF65-F5344CB8AC3E}">
        <p14:creationId xmlns:p14="http://schemas.microsoft.com/office/powerpoint/2010/main" val="1012484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8DED76-B40C-A09B-DB4A-177FC8A79AD5}"/>
              </a:ext>
            </a:extLst>
          </p:cNvPr>
          <p:cNvSpPr>
            <a:spLocks noGrp="1"/>
          </p:cNvSpPr>
          <p:nvPr>
            <p:ph type="title"/>
          </p:nvPr>
        </p:nvSpPr>
        <p:spPr/>
        <p:txBody>
          <a:bodyPr>
            <a:normAutofit/>
          </a:bodyPr>
          <a:lstStyle/>
          <a:p>
            <a:r>
              <a:rPr lang="pt-BR" dirty="0"/>
              <a:t>Previsibilidade</a:t>
            </a:r>
          </a:p>
        </p:txBody>
      </p:sp>
      <p:sp>
        <p:nvSpPr>
          <p:cNvPr id="3" name="Espaço Reservado para Conteúdo 2">
            <a:extLst>
              <a:ext uri="{FF2B5EF4-FFF2-40B4-BE49-F238E27FC236}">
                <a16:creationId xmlns:a16="http://schemas.microsoft.com/office/drawing/2014/main" id="{D7F27360-BF42-092F-C37A-B4AF0B29698B}"/>
              </a:ext>
            </a:extLst>
          </p:cNvPr>
          <p:cNvSpPr>
            <a:spLocks noGrp="1"/>
          </p:cNvSpPr>
          <p:nvPr>
            <p:ph idx="1"/>
          </p:nvPr>
        </p:nvSpPr>
        <p:spPr/>
        <p:txBody>
          <a:bodyPr/>
          <a:lstStyle/>
          <a:p>
            <a:pPr marL="0" indent="0">
              <a:buNone/>
            </a:pPr>
            <a:r>
              <a:rPr lang="pt-BR" dirty="0"/>
              <a:t>A previsibilidade na nuvem permite que você avance com confiança. A previsibilidade pode se concentrar na </a:t>
            </a:r>
            <a:r>
              <a:rPr lang="pt-BR" b="1" dirty="0"/>
              <a:t>previsibilidade de desempenho ou na previsibilidade de custo</a:t>
            </a:r>
            <a:r>
              <a:rPr lang="pt-BR" dirty="0"/>
              <a:t>. Tanto a previsibilidade de desempenho quanto a de custo são bastante influenciadas pelo Microsoft Azure </a:t>
            </a:r>
            <a:r>
              <a:rPr lang="pt-BR" dirty="0" err="1"/>
              <a:t>Well-Architected</a:t>
            </a:r>
            <a:r>
              <a:rPr lang="pt-BR" dirty="0"/>
              <a:t> Framework. Ao implantar uma solução criada com base nessa estrutura, você tem uma solução com custo e desempenho previsíveis.</a:t>
            </a:r>
          </a:p>
        </p:txBody>
      </p:sp>
    </p:spTree>
    <p:extLst>
      <p:ext uri="{BB962C8B-B14F-4D97-AF65-F5344CB8AC3E}">
        <p14:creationId xmlns:p14="http://schemas.microsoft.com/office/powerpoint/2010/main" val="4290213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8DED76-B40C-A09B-DB4A-177FC8A79AD5}"/>
              </a:ext>
            </a:extLst>
          </p:cNvPr>
          <p:cNvSpPr>
            <a:spLocks noGrp="1"/>
          </p:cNvSpPr>
          <p:nvPr>
            <p:ph type="title"/>
          </p:nvPr>
        </p:nvSpPr>
        <p:spPr/>
        <p:txBody>
          <a:bodyPr>
            <a:normAutofit fontScale="90000"/>
          </a:bodyPr>
          <a:lstStyle/>
          <a:p>
            <a:r>
              <a:rPr lang="pt-BR" dirty="0"/>
              <a:t>Previsibilidade de Desempenho</a:t>
            </a:r>
            <a:br>
              <a:rPr lang="pt-BR" dirty="0"/>
            </a:br>
            <a:endParaRPr lang="pt-BR" dirty="0"/>
          </a:p>
        </p:txBody>
      </p:sp>
      <p:sp>
        <p:nvSpPr>
          <p:cNvPr id="3" name="Espaço Reservado para Conteúdo 2">
            <a:extLst>
              <a:ext uri="{FF2B5EF4-FFF2-40B4-BE49-F238E27FC236}">
                <a16:creationId xmlns:a16="http://schemas.microsoft.com/office/drawing/2014/main" id="{D7F27360-BF42-092F-C37A-B4AF0B29698B}"/>
              </a:ext>
            </a:extLst>
          </p:cNvPr>
          <p:cNvSpPr>
            <a:spLocks noGrp="1"/>
          </p:cNvSpPr>
          <p:nvPr>
            <p:ph idx="1"/>
          </p:nvPr>
        </p:nvSpPr>
        <p:spPr/>
        <p:txBody>
          <a:bodyPr>
            <a:normAutofit lnSpcReduction="10000"/>
          </a:bodyPr>
          <a:lstStyle/>
          <a:p>
            <a:pPr marL="0" indent="0">
              <a:buNone/>
            </a:pPr>
            <a:r>
              <a:rPr lang="pt-BR" dirty="0"/>
              <a:t>A previsibilidade de desempenho se concentra em prever os recursos necessários para oferecer uma experiência positiva aos clientes. O dimensionamento automático, o balanceamento de carga e a alta disponibilidade são apenas alguns dos conceitos de nuvem que dão suporte à previsibilidade de desempenho. Se de repente você precisar de mais recursos, o dimensionamento automático poderá implantar recursos adicionais para atender à demanda e depois reduzir a implantação quando a demanda cair. Ou se o tráfego estiver bem concentrado em uma área, o balanceamento de carga ajudará a redirecionar parte da sobrecarga para áreas menos sobrecarregadas.</a:t>
            </a:r>
          </a:p>
        </p:txBody>
      </p:sp>
    </p:spTree>
    <p:extLst>
      <p:ext uri="{BB962C8B-B14F-4D97-AF65-F5344CB8AC3E}">
        <p14:creationId xmlns:p14="http://schemas.microsoft.com/office/powerpoint/2010/main" val="1657233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8DED76-B40C-A09B-DB4A-177FC8A79AD5}"/>
              </a:ext>
            </a:extLst>
          </p:cNvPr>
          <p:cNvSpPr>
            <a:spLocks noGrp="1"/>
          </p:cNvSpPr>
          <p:nvPr>
            <p:ph type="title"/>
          </p:nvPr>
        </p:nvSpPr>
        <p:spPr/>
        <p:txBody>
          <a:bodyPr>
            <a:normAutofit fontScale="90000"/>
          </a:bodyPr>
          <a:lstStyle/>
          <a:p>
            <a:r>
              <a:rPr lang="pt-BR" dirty="0"/>
              <a:t>Previsibilidade de Custo</a:t>
            </a:r>
            <a:br>
              <a:rPr lang="pt-BR" dirty="0"/>
            </a:br>
            <a:endParaRPr lang="pt-BR" dirty="0"/>
          </a:p>
        </p:txBody>
      </p:sp>
      <p:sp>
        <p:nvSpPr>
          <p:cNvPr id="3" name="Espaço Reservado para Conteúdo 2">
            <a:extLst>
              <a:ext uri="{FF2B5EF4-FFF2-40B4-BE49-F238E27FC236}">
                <a16:creationId xmlns:a16="http://schemas.microsoft.com/office/drawing/2014/main" id="{D7F27360-BF42-092F-C37A-B4AF0B29698B}"/>
              </a:ext>
            </a:extLst>
          </p:cNvPr>
          <p:cNvSpPr>
            <a:spLocks noGrp="1"/>
          </p:cNvSpPr>
          <p:nvPr>
            <p:ph idx="1"/>
          </p:nvPr>
        </p:nvSpPr>
        <p:spPr/>
        <p:txBody>
          <a:bodyPr>
            <a:normAutofit lnSpcReduction="10000"/>
          </a:bodyPr>
          <a:lstStyle/>
          <a:p>
            <a:pPr marL="0" indent="0">
              <a:buNone/>
            </a:pPr>
            <a:r>
              <a:rPr lang="pt-BR" dirty="0"/>
              <a:t>A previsibilidade de custos se concentra em prever o custo dos gastos com a nuvem. Com a nuvem, você pode acompanhar o uso de recursos em tempo real, monitorar os recursos para garantir a maior eficiência de uso possível e aplicar a análise de dados para encontrar padrões e tendências que ajudam a planejar melhor as implantações de recursos. Operando na nuvem e usando a análise e as informações da nuvem, você pode prever custos futuros e ajustar os recursos conforme o necessário. Você pode até mesmo usar ferramentas como TCO (custo total de propriedade) ou a Calculadora de Preços para obter uma estimativa de possíveis gastos com a nuvem.</a:t>
            </a:r>
          </a:p>
        </p:txBody>
      </p:sp>
    </p:spTree>
    <p:extLst>
      <p:ext uri="{BB962C8B-B14F-4D97-AF65-F5344CB8AC3E}">
        <p14:creationId xmlns:p14="http://schemas.microsoft.com/office/powerpoint/2010/main" val="1072324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8DED76-B40C-A09B-DB4A-177FC8A79AD5}"/>
              </a:ext>
            </a:extLst>
          </p:cNvPr>
          <p:cNvSpPr>
            <a:spLocks noGrp="1"/>
          </p:cNvSpPr>
          <p:nvPr>
            <p:ph type="title"/>
          </p:nvPr>
        </p:nvSpPr>
        <p:spPr/>
        <p:txBody>
          <a:bodyPr>
            <a:normAutofit fontScale="90000"/>
          </a:bodyPr>
          <a:lstStyle/>
          <a:p>
            <a:r>
              <a:rPr lang="pt-BR" dirty="0"/>
              <a:t>Segurança e governança na nuvem</a:t>
            </a:r>
            <a:br>
              <a:rPr lang="pt-BR" dirty="0"/>
            </a:br>
            <a:endParaRPr lang="pt-BR" dirty="0"/>
          </a:p>
        </p:txBody>
      </p:sp>
      <p:sp>
        <p:nvSpPr>
          <p:cNvPr id="3" name="Espaço Reservado para Conteúdo 2">
            <a:extLst>
              <a:ext uri="{FF2B5EF4-FFF2-40B4-BE49-F238E27FC236}">
                <a16:creationId xmlns:a16="http://schemas.microsoft.com/office/drawing/2014/main" id="{D7F27360-BF42-092F-C37A-B4AF0B29698B}"/>
              </a:ext>
            </a:extLst>
          </p:cNvPr>
          <p:cNvSpPr>
            <a:spLocks noGrp="1"/>
          </p:cNvSpPr>
          <p:nvPr>
            <p:ph idx="1"/>
          </p:nvPr>
        </p:nvSpPr>
        <p:spPr/>
        <p:txBody>
          <a:bodyPr>
            <a:normAutofit/>
          </a:bodyPr>
          <a:lstStyle/>
          <a:p>
            <a:pPr marL="0" indent="0">
              <a:buNone/>
            </a:pPr>
            <a:r>
              <a:rPr lang="pt-BR" dirty="0"/>
              <a:t>Se você estiver implantando infraestrutura como serviço ou software como serviço, os recursos de nuvem vão dar suporte à governança e à conformidade. Itens como modelos de conjunto ajudam a garantir que todos os seus recursos implantados atendam aos padrões corporativos e aos requisitos regulatórios governamentais. Além disso, você pode atualizar todos os seus recursos implantados com novos padrões à medida que os padrões são alterados.</a:t>
            </a:r>
          </a:p>
        </p:txBody>
      </p:sp>
    </p:spTree>
    <p:extLst>
      <p:ext uri="{BB962C8B-B14F-4D97-AF65-F5344CB8AC3E}">
        <p14:creationId xmlns:p14="http://schemas.microsoft.com/office/powerpoint/2010/main" val="2011648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8DED76-B40C-A09B-DB4A-177FC8A79AD5}"/>
              </a:ext>
            </a:extLst>
          </p:cNvPr>
          <p:cNvSpPr>
            <a:spLocks noGrp="1"/>
          </p:cNvSpPr>
          <p:nvPr>
            <p:ph type="title"/>
          </p:nvPr>
        </p:nvSpPr>
        <p:spPr/>
        <p:txBody>
          <a:bodyPr>
            <a:normAutofit fontScale="90000"/>
          </a:bodyPr>
          <a:lstStyle/>
          <a:p>
            <a:r>
              <a:rPr lang="pt-BR" dirty="0"/>
              <a:t>Segurança e governança na nuvem</a:t>
            </a:r>
            <a:br>
              <a:rPr lang="pt-BR" dirty="0"/>
            </a:br>
            <a:endParaRPr lang="pt-BR" dirty="0"/>
          </a:p>
        </p:txBody>
      </p:sp>
      <p:sp>
        <p:nvSpPr>
          <p:cNvPr id="3" name="Espaço Reservado para Conteúdo 2">
            <a:extLst>
              <a:ext uri="{FF2B5EF4-FFF2-40B4-BE49-F238E27FC236}">
                <a16:creationId xmlns:a16="http://schemas.microsoft.com/office/drawing/2014/main" id="{D7F27360-BF42-092F-C37A-B4AF0B29698B}"/>
              </a:ext>
            </a:extLst>
          </p:cNvPr>
          <p:cNvSpPr>
            <a:spLocks noGrp="1"/>
          </p:cNvSpPr>
          <p:nvPr>
            <p:ph idx="1"/>
          </p:nvPr>
        </p:nvSpPr>
        <p:spPr/>
        <p:txBody>
          <a:bodyPr>
            <a:normAutofit/>
          </a:bodyPr>
          <a:lstStyle/>
          <a:p>
            <a:pPr marL="0" indent="0">
              <a:buNone/>
            </a:pPr>
            <a:r>
              <a:rPr lang="pt-BR" dirty="0"/>
              <a:t>A auditoria baseada em nuvem ajuda a sinalizar qualquer recurso que esteja fora de conformidade com seus padrões corporativos e fornece estratégias de mitigação. Dependendo do seu modelo operacional, patches de software e atualizações também podem ser aplicados automaticamente, o que ajuda na governança e na segurança.</a:t>
            </a:r>
          </a:p>
        </p:txBody>
      </p:sp>
    </p:spTree>
    <p:extLst>
      <p:ext uri="{BB962C8B-B14F-4D97-AF65-F5344CB8AC3E}">
        <p14:creationId xmlns:p14="http://schemas.microsoft.com/office/powerpoint/2010/main" val="3045566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8DED76-B40C-A09B-DB4A-177FC8A79AD5}"/>
              </a:ext>
            </a:extLst>
          </p:cNvPr>
          <p:cNvSpPr>
            <a:spLocks noGrp="1"/>
          </p:cNvSpPr>
          <p:nvPr>
            <p:ph type="title"/>
          </p:nvPr>
        </p:nvSpPr>
        <p:spPr/>
        <p:txBody>
          <a:bodyPr>
            <a:normAutofit fontScale="90000"/>
          </a:bodyPr>
          <a:lstStyle/>
          <a:p>
            <a:r>
              <a:rPr lang="pt-BR" dirty="0"/>
              <a:t>Segurança e governança na nuvem</a:t>
            </a:r>
            <a:br>
              <a:rPr lang="pt-BR" dirty="0"/>
            </a:br>
            <a:endParaRPr lang="pt-BR" dirty="0"/>
          </a:p>
        </p:txBody>
      </p:sp>
      <p:sp>
        <p:nvSpPr>
          <p:cNvPr id="3" name="Espaço Reservado para Conteúdo 2">
            <a:extLst>
              <a:ext uri="{FF2B5EF4-FFF2-40B4-BE49-F238E27FC236}">
                <a16:creationId xmlns:a16="http://schemas.microsoft.com/office/drawing/2014/main" id="{D7F27360-BF42-092F-C37A-B4AF0B29698B}"/>
              </a:ext>
            </a:extLst>
          </p:cNvPr>
          <p:cNvSpPr>
            <a:spLocks noGrp="1"/>
          </p:cNvSpPr>
          <p:nvPr>
            <p:ph idx="1"/>
          </p:nvPr>
        </p:nvSpPr>
        <p:spPr/>
        <p:txBody>
          <a:bodyPr>
            <a:normAutofit/>
          </a:bodyPr>
          <a:lstStyle/>
          <a:p>
            <a:pPr marL="0" indent="0">
              <a:buNone/>
            </a:pPr>
            <a:r>
              <a:rPr lang="pt-BR" dirty="0"/>
              <a:t>Em relação à segurança, você pode encontrar uma solução de nuvem que atenda às suas necessidades de segurança. Se você quiser o controle máximo da segurança, a infraestrutura como serviço fornecerá recursos físicos, mas permitirá que você gerencie os sistemas operacionais e o software instalado, incluindo aplicação de patches e manutenção. Se você quiser que a aplicação de patches e a manutenção sejam tratadas automaticamente, as implantações de plataforma como serviço ou software como serviço podem ser as melhores estratégias de nuvem para você.</a:t>
            </a:r>
          </a:p>
        </p:txBody>
      </p:sp>
    </p:spTree>
    <p:extLst>
      <p:ext uri="{BB962C8B-B14F-4D97-AF65-F5344CB8AC3E}">
        <p14:creationId xmlns:p14="http://schemas.microsoft.com/office/powerpoint/2010/main" val="2835084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8DED76-B40C-A09B-DB4A-177FC8A79AD5}"/>
              </a:ext>
            </a:extLst>
          </p:cNvPr>
          <p:cNvSpPr>
            <a:spLocks noGrp="1"/>
          </p:cNvSpPr>
          <p:nvPr>
            <p:ph type="title"/>
          </p:nvPr>
        </p:nvSpPr>
        <p:spPr/>
        <p:txBody>
          <a:bodyPr>
            <a:normAutofit fontScale="90000"/>
          </a:bodyPr>
          <a:lstStyle/>
          <a:p>
            <a:r>
              <a:rPr lang="pt-BR" dirty="0"/>
              <a:t>Disponibilidade e escalabilidade na nuvem</a:t>
            </a:r>
          </a:p>
        </p:txBody>
      </p:sp>
      <p:sp>
        <p:nvSpPr>
          <p:cNvPr id="3" name="Espaço Reservado para Conteúdo 2">
            <a:extLst>
              <a:ext uri="{FF2B5EF4-FFF2-40B4-BE49-F238E27FC236}">
                <a16:creationId xmlns:a16="http://schemas.microsoft.com/office/drawing/2014/main" id="{D7F27360-BF42-092F-C37A-B4AF0B29698B}"/>
              </a:ext>
            </a:extLst>
          </p:cNvPr>
          <p:cNvSpPr>
            <a:spLocks noGrp="1"/>
          </p:cNvSpPr>
          <p:nvPr>
            <p:ph idx="1"/>
          </p:nvPr>
        </p:nvSpPr>
        <p:spPr/>
        <p:txBody>
          <a:bodyPr/>
          <a:lstStyle/>
          <a:p>
            <a:pPr marL="0" indent="0">
              <a:buNone/>
            </a:pPr>
            <a:r>
              <a:rPr lang="pt-BR" dirty="0"/>
              <a:t>Ao criar ou implantar um aplicativo de nuvem, duas das maiores considerações são o </a:t>
            </a:r>
            <a:r>
              <a:rPr lang="pt-BR" b="1" dirty="0"/>
              <a:t>tempo de atividade (ou disponibilidade) e a capacidade de lidar com a demanda (ou a escala)</a:t>
            </a:r>
            <a:r>
              <a:rPr lang="pt-BR" dirty="0"/>
              <a:t>.</a:t>
            </a:r>
          </a:p>
        </p:txBody>
      </p:sp>
    </p:spTree>
    <p:extLst>
      <p:ext uri="{BB962C8B-B14F-4D97-AF65-F5344CB8AC3E}">
        <p14:creationId xmlns:p14="http://schemas.microsoft.com/office/powerpoint/2010/main" val="432801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8DED76-B40C-A09B-DB4A-177FC8A79AD5}"/>
              </a:ext>
            </a:extLst>
          </p:cNvPr>
          <p:cNvSpPr>
            <a:spLocks noGrp="1"/>
          </p:cNvSpPr>
          <p:nvPr>
            <p:ph type="title"/>
          </p:nvPr>
        </p:nvSpPr>
        <p:spPr/>
        <p:txBody>
          <a:bodyPr>
            <a:normAutofit fontScale="90000"/>
          </a:bodyPr>
          <a:lstStyle/>
          <a:p>
            <a:r>
              <a:rPr lang="pt-BR" dirty="0"/>
              <a:t>Segurança e governança na nuvem</a:t>
            </a:r>
            <a:br>
              <a:rPr lang="pt-BR" dirty="0"/>
            </a:br>
            <a:endParaRPr lang="pt-BR" dirty="0"/>
          </a:p>
        </p:txBody>
      </p:sp>
      <p:sp>
        <p:nvSpPr>
          <p:cNvPr id="3" name="Espaço Reservado para Conteúdo 2">
            <a:extLst>
              <a:ext uri="{FF2B5EF4-FFF2-40B4-BE49-F238E27FC236}">
                <a16:creationId xmlns:a16="http://schemas.microsoft.com/office/drawing/2014/main" id="{D7F27360-BF42-092F-C37A-B4AF0B29698B}"/>
              </a:ext>
            </a:extLst>
          </p:cNvPr>
          <p:cNvSpPr>
            <a:spLocks noGrp="1"/>
          </p:cNvSpPr>
          <p:nvPr>
            <p:ph idx="1"/>
          </p:nvPr>
        </p:nvSpPr>
        <p:spPr/>
        <p:txBody>
          <a:bodyPr>
            <a:normAutofit/>
          </a:bodyPr>
          <a:lstStyle/>
          <a:p>
            <a:pPr marL="0" indent="0">
              <a:buNone/>
            </a:pPr>
            <a:r>
              <a:rPr lang="pt-BR" dirty="0"/>
              <a:t>E como a nuvem se destina a uma entrega de recursos de TI via Internet, os provedores de nuvem normalmente são adequados para lidar com situações como ataques de </a:t>
            </a:r>
            <a:r>
              <a:rPr lang="pt-BR" dirty="0" err="1"/>
              <a:t>DDoS</a:t>
            </a:r>
            <a:r>
              <a:rPr lang="pt-BR" dirty="0"/>
              <a:t> (negação de serviço distribuído), tornando sua rede mais robusta e segura.</a:t>
            </a:r>
          </a:p>
          <a:p>
            <a:pPr marL="0" indent="0">
              <a:buNone/>
            </a:pPr>
            <a:r>
              <a:rPr lang="pt-BR" dirty="0"/>
              <a:t>Ao estabelecer uma presença de governança o mais cedo possível, você poderá manter sua presença de nuvem atualizada, protegida e bem gerenciada.</a:t>
            </a:r>
          </a:p>
        </p:txBody>
      </p:sp>
    </p:spTree>
    <p:extLst>
      <p:ext uri="{BB962C8B-B14F-4D97-AF65-F5344CB8AC3E}">
        <p14:creationId xmlns:p14="http://schemas.microsoft.com/office/powerpoint/2010/main" val="6988245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8DED76-B40C-A09B-DB4A-177FC8A79AD5}"/>
              </a:ext>
            </a:extLst>
          </p:cNvPr>
          <p:cNvSpPr>
            <a:spLocks noGrp="1"/>
          </p:cNvSpPr>
          <p:nvPr>
            <p:ph type="title"/>
          </p:nvPr>
        </p:nvSpPr>
        <p:spPr/>
        <p:txBody>
          <a:bodyPr>
            <a:normAutofit fontScale="90000"/>
          </a:bodyPr>
          <a:lstStyle/>
          <a:p>
            <a:r>
              <a:rPr lang="pt-BR" dirty="0"/>
              <a:t>Capacidade de gerenciamento na nuvem</a:t>
            </a:r>
            <a:br>
              <a:rPr lang="pt-BR" dirty="0"/>
            </a:br>
            <a:endParaRPr lang="pt-BR" dirty="0"/>
          </a:p>
        </p:txBody>
      </p:sp>
      <p:sp>
        <p:nvSpPr>
          <p:cNvPr id="3" name="Espaço Reservado para Conteúdo 2">
            <a:extLst>
              <a:ext uri="{FF2B5EF4-FFF2-40B4-BE49-F238E27FC236}">
                <a16:creationId xmlns:a16="http://schemas.microsoft.com/office/drawing/2014/main" id="{D7F27360-BF42-092F-C37A-B4AF0B29698B}"/>
              </a:ext>
            </a:extLst>
          </p:cNvPr>
          <p:cNvSpPr>
            <a:spLocks noGrp="1"/>
          </p:cNvSpPr>
          <p:nvPr>
            <p:ph idx="1"/>
          </p:nvPr>
        </p:nvSpPr>
        <p:spPr/>
        <p:txBody>
          <a:bodyPr>
            <a:normAutofit/>
          </a:bodyPr>
          <a:lstStyle/>
          <a:p>
            <a:pPr marL="0" indent="0">
              <a:buNone/>
            </a:pPr>
            <a:r>
              <a:rPr lang="pt-BR" dirty="0"/>
              <a:t>Um dos principais benefícios da computação em nuvem são as opções de capacidade de gerenciamento. Há dois tipos de capacidade de gerenciamento para computação em nuvem que você aprenderá nesta série e ambos trazem excelentes benefícios.</a:t>
            </a:r>
          </a:p>
        </p:txBody>
      </p:sp>
    </p:spTree>
    <p:extLst>
      <p:ext uri="{BB962C8B-B14F-4D97-AF65-F5344CB8AC3E}">
        <p14:creationId xmlns:p14="http://schemas.microsoft.com/office/powerpoint/2010/main" val="2118647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8DED76-B40C-A09B-DB4A-177FC8A79AD5}"/>
              </a:ext>
            </a:extLst>
          </p:cNvPr>
          <p:cNvSpPr>
            <a:spLocks noGrp="1"/>
          </p:cNvSpPr>
          <p:nvPr>
            <p:ph type="title"/>
          </p:nvPr>
        </p:nvSpPr>
        <p:spPr/>
        <p:txBody>
          <a:bodyPr>
            <a:normAutofit fontScale="90000"/>
          </a:bodyPr>
          <a:lstStyle/>
          <a:p>
            <a:r>
              <a:rPr lang="pt-BR" dirty="0"/>
              <a:t>Gerenciamento </a:t>
            </a:r>
            <a:r>
              <a:rPr lang="pt-BR" dirty="0">
                <a:solidFill>
                  <a:srgbClr val="FF0000"/>
                </a:solidFill>
              </a:rPr>
              <a:t>DA</a:t>
            </a:r>
            <a:r>
              <a:rPr lang="pt-BR" dirty="0"/>
              <a:t> nuvem</a:t>
            </a:r>
            <a:br>
              <a:rPr lang="pt-BR" dirty="0"/>
            </a:br>
            <a:endParaRPr lang="pt-BR" dirty="0"/>
          </a:p>
        </p:txBody>
      </p:sp>
      <p:sp>
        <p:nvSpPr>
          <p:cNvPr id="3" name="Espaço Reservado para Conteúdo 2">
            <a:extLst>
              <a:ext uri="{FF2B5EF4-FFF2-40B4-BE49-F238E27FC236}">
                <a16:creationId xmlns:a16="http://schemas.microsoft.com/office/drawing/2014/main" id="{D7F27360-BF42-092F-C37A-B4AF0B29698B}"/>
              </a:ext>
            </a:extLst>
          </p:cNvPr>
          <p:cNvSpPr>
            <a:spLocks noGrp="1"/>
          </p:cNvSpPr>
          <p:nvPr>
            <p:ph idx="1"/>
          </p:nvPr>
        </p:nvSpPr>
        <p:spPr/>
        <p:txBody>
          <a:bodyPr>
            <a:normAutofit fontScale="92500" lnSpcReduction="10000"/>
          </a:bodyPr>
          <a:lstStyle/>
          <a:p>
            <a:pPr marL="0" indent="0">
              <a:buNone/>
            </a:pPr>
            <a:r>
              <a:rPr lang="pt-BR" dirty="0"/>
              <a:t>O gerenciamento da nuvem diz respeito a gerenciar seus recursos de nuvem. Na nuvem, você pode:</a:t>
            </a:r>
          </a:p>
          <a:p>
            <a:pPr>
              <a:buFont typeface="Wingdings" panose="05000000000000000000" pitchFamily="2" charset="2"/>
              <a:buChar char="§"/>
            </a:pPr>
            <a:r>
              <a:rPr lang="pt-BR" dirty="0"/>
              <a:t>Escalar automaticamente a implantação de recursos com base na necessidade.</a:t>
            </a:r>
          </a:p>
          <a:p>
            <a:pPr>
              <a:buFont typeface="Wingdings" panose="05000000000000000000" pitchFamily="2" charset="2"/>
              <a:buChar char="§"/>
            </a:pPr>
            <a:r>
              <a:rPr lang="pt-BR" dirty="0"/>
              <a:t>Implantar recursos com base em um modelo </a:t>
            </a:r>
            <a:r>
              <a:rPr lang="pt-BR" dirty="0" err="1"/>
              <a:t>pré</a:t>
            </a:r>
            <a:r>
              <a:rPr lang="pt-BR" dirty="0"/>
              <a:t>-configurado, removendo a necessidade de configuração manual.</a:t>
            </a:r>
          </a:p>
          <a:p>
            <a:pPr>
              <a:buFont typeface="Wingdings" panose="05000000000000000000" pitchFamily="2" charset="2"/>
              <a:buChar char="§"/>
            </a:pPr>
            <a:r>
              <a:rPr lang="pt-BR" dirty="0"/>
              <a:t>Monitorar a integridade dos recursos e substituir automaticamente os recursos com falha.</a:t>
            </a:r>
          </a:p>
          <a:p>
            <a:pPr>
              <a:buFont typeface="Wingdings" panose="05000000000000000000" pitchFamily="2" charset="2"/>
              <a:buChar char="§"/>
            </a:pPr>
            <a:r>
              <a:rPr lang="pt-BR" dirty="0"/>
              <a:t>Receber alertas automáticos com base em métricas configuradas, de modo a ficar ciente do desempenho em tempo real.</a:t>
            </a:r>
          </a:p>
        </p:txBody>
      </p:sp>
    </p:spTree>
    <p:extLst>
      <p:ext uri="{BB962C8B-B14F-4D97-AF65-F5344CB8AC3E}">
        <p14:creationId xmlns:p14="http://schemas.microsoft.com/office/powerpoint/2010/main" val="3798445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8DED76-B40C-A09B-DB4A-177FC8A79AD5}"/>
              </a:ext>
            </a:extLst>
          </p:cNvPr>
          <p:cNvSpPr>
            <a:spLocks noGrp="1"/>
          </p:cNvSpPr>
          <p:nvPr>
            <p:ph type="title"/>
          </p:nvPr>
        </p:nvSpPr>
        <p:spPr/>
        <p:txBody>
          <a:bodyPr>
            <a:normAutofit fontScale="90000"/>
          </a:bodyPr>
          <a:lstStyle/>
          <a:p>
            <a:r>
              <a:rPr lang="pt-BR" dirty="0"/>
              <a:t>Gerenciamento </a:t>
            </a:r>
            <a:r>
              <a:rPr lang="pt-BR" dirty="0">
                <a:solidFill>
                  <a:srgbClr val="FF0000"/>
                </a:solidFill>
              </a:rPr>
              <a:t>NA</a:t>
            </a:r>
            <a:r>
              <a:rPr lang="pt-BR" dirty="0"/>
              <a:t> nuvem</a:t>
            </a:r>
            <a:br>
              <a:rPr lang="pt-BR" dirty="0"/>
            </a:br>
            <a:endParaRPr lang="pt-BR" dirty="0"/>
          </a:p>
        </p:txBody>
      </p:sp>
      <p:sp>
        <p:nvSpPr>
          <p:cNvPr id="3" name="Espaço Reservado para Conteúdo 2">
            <a:extLst>
              <a:ext uri="{FF2B5EF4-FFF2-40B4-BE49-F238E27FC236}">
                <a16:creationId xmlns:a16="http://schemas.microsoft.com/office/drawing/2014/main" id="{D7F27360-BF42-092F-C37A-B4AF0B29698B}"/>
              </a:ext>
            </a:extLst>
          </p:cNvPr>
          <p:cNvSpPr>
            <a:spLocks noGrp="1"/>
          </p:cNvSpPr>
          <p:nvPr>
            <p:ph idx="1"/>
          </p:nvPr>
        </p:nvSpPr>
        <p:spPr/>
        <p:txBody>
          <a:bodyPr>
            <a:normAutofit/>
          </a:bodyPr>
          <a:lstStyle/>
          <a:p>
            <a:pPr marL="0" indent="0">
              <a:buNone/>
            </a:pPr>
            <a:r>
              <a:rPr lang="pt-BR" dirty="0"/>
              <a:t>O gerenciamento na nuvem diz respeito à maneira de gerenciar seu ambiente de nuvem e seus recursos. Você pode gerenciá-los:</a:t>
            </a:r>
          </a:p>
          <a:p>
            <a:pPr>
              <a:buFont typeface="Wingdings" panose="05000000000000000000" pitchFamily="2" charset="2"/>
              <a:buChar char="§"/>
            </a:pPr>
            <a:r>
              <a:rPr lang="pt-BR" dirty="0"/>
              <a:t>Por meio de um portal da Web.</a:t>
            </a:r>
          </a:p>
          <a:p>
            <a:pPr>
              <a:buFont typeface="Wingdings" panose="05000000000000000000" pitchFamily="2" charset="2"/>
              <a:buChar char="§"/>
            </a:pPr>
            <a:r>
              <a:rPr lang="pt-BR" dirty="0"/>
              <a:t>Usando uma interface de linha de comando.</a:t>
            </a:r>
          </a:p>
          <a:p>
            <a:pPr>
              <a:buFont typeface="Wingdings" panose="05000000000000000000" pitchFamily="2" charset="2"/>
              <a:buChar char="§"/>
            </a:pPr>
            <a:r>
              <a:rPr lang="pt-BR" dirty="0"/>
              <a:t>Usando APIs.</a:t>
            </a:r>
          </a:p>
          <a:p>
            <a:pPr>
              <a:buFont typeface="Wingdings" panose="05000000000000000000" pitchFamily="2" charset="2"/>
              <a:buChar char="§"/>
            </a:pPr>
            <a:r>
              <a:rPr lang="pt-BR" dirty="0"/>
              <a:t>Usando o </a:t>
            </a:r>
            <a:r>
              <a:rPr lang="pt-BR" dirty="0" err="1"/>
              <a:t>PowerShell</a:t>
            </a:r>
            <a:r>
              <a:rPr lang="pt-BR" dirty="0"/>
              <a:t>.</a:t>
            </a:r>
          </a:p>
        </p:txBody>
      </p:sp>
    </p:spTree>
    <p:extLst>
      <p:ext uri="{BB962C8B-B14F-4D97-AF65-F5344CB8AC3E}">
        <p14:creationId xmlns:p14="http://schemas.microsoft.com/office/powerpoint/2010/main" val="3869465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C3829E-26D6-3CC2-38E0-D4F26F74E1B5}"/>
              </a:ext>
            </a:extLst>
          </p:cNvPr>
          <p:cNvSpPr>
            <a:spLocks noGrp="1"/>
          </p:cNvSpPr>
          <p:nvPr>
            <p:ph type="title"/>
          </p:nvPr>
        </p:nvSpPr>
        <p:spPr/>
        <p:txBody>
          <a:bodyPr>
            <a:normAutofit/>
          </a:bodyPr>
          <a:lstStyle/>
          <a:p>
            <a:r>
              <a:rPr lang="pt-BR" dirty="0"/>
              <a:t>Questão 1</a:t>
            </a:r>
            <a:endParaRPr lang="pt-BR" b="1" i="0" dirty="0">
              <a:solidFill>
                <a:srgbClr val="161616"/>
              </a:solidFill>
              <a:effectLst/>
              <a:latin typeface="Segoe UI" panose="020B0502040204020203" pitchFamily="34" charset="0"/>
            </a:endParaRPr>
          </a:p>
        </p:txBody>
      </p:sp>
      <p:sp>
        <p:nvSpPr>
          <p:cNvPr id="3" name="Espaço Reservado para Conteúdo 2">
            <a:extLst>
              <a:ext uri="{FF2B5EF4-FFF2-40B4-BE49-F238E27FC236}">
                <a16:creationId xmlns:a16="http://schemas.microsoft.com/office/drawing/2014/main" id="{A4914B5B-95DC-73DB-2F85-430AEDB70F57}"/>
              </a:ext>
            </a:extLst>
          </p:cNvPr>
          <p:cNvSpPr>
            <a:spLocks noGrp="1"/>
          </p:cNvSpPr>
          <p:nvPr>
            <p:ph idx="1"/>
          </p:nvPr>
        </p:nvSpPr>
        <p:spPr/>
        <p:txBody>
          <a:bodyPr>
            <a:normAutofit/>
          </a:bodyPr>
          <a:lstStyle/>
          <a:p>
            <a:pPr marL="0" indent="0">
              <a:buNone/>
            </a:pPr>
            <a:r>
              <a:rPr lang="pt-BR" b="1" dirty="0"/>
              <a:t>Qual tipo de expansão envolve adicionar ou remover recursos (como máquinas virtuais ou contêineres) para atender à demanda? </a:t>
            </a:r>
          </a:p>
          <a:p>
            <a:pPr>
              <a:buFont typeface="Wingdings" panose="05000000000000000000" pitchFamily="2" charset="2"/>
              <a:buChar char="§"/>
            </a:pPr>
            <a:r>
              <a:rPr lang="pt-BR" dirty="0"/>
              <a:t>Dimensionamento vertical.</a:t>
            </a:r>
          </a:p>
          <a:p>
            <a:pPr>
              <a:buFont typeface="Wingdings" panose="05000000000000000000" pitchFamily="2" charset="2"/>
              <a:buChar char="§"/>
            </a:pPr>
            <a:r>
              <a:rPr lang="pt-BR" b="1" dirty="0">
                <a:solidFill>
                  <a:schemeClr val="accent1"/>
                </a:solidFill>
              </a:rPr>
              <a:t>Dimensionamento horizontal.</a:t>
            </a:r>
          </a:p>
          <a:p>
            <a:pPr>
              <a:buFont typeface="Wingdings" panose="05000000000000000000" pitchFamily="2" charset="2"/>
              <a:buChar char="§"/>
            </a:pPr>
            <a:r>
              <a:rPr lang="pt-BR" dirty="0"/>
              <a:t>Escala direta.</a:t>
            </a:r>
          </a:p>
        </p:txBody>
      </p:sp>
    </p:spTree>
    <p:extLst>
      <p:ext uri="{BB962C8B-B14F-4D97-AF65-F5344CB8AC3E}">
        <p14:creationId xmlns:p14="http://schemas.microsoft.com/office/powerpoint/2010/main" val="3592570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C3829E-26D6-3CC2-38E0-D4F26F74E1B5}"/>
              </a:ext>
            </a:extLst>
          </p:cNvPr>
          <p:cNvSpPr>
            <a:spLocks noGrp="1"/>
          </p:cNvSpPr>
          <p:nvPr>
            <p:ph type="title"/>
          </p:nvPr>
        </p:nvSpPr>
        <p:spPr/>
        <p:txBody>
          <a:bodyPr>
            <a:normAutofit/>
          </a:bodyPr>
          <a:lstStyle/>
          <a:p>
            <a:r>
              <a:rPr lang="pt-BR" dirty="0"/>
              <a:t>Questão 2</a:t>
            </a:r>
            <a:endParaRPr lang="pt-BR" b="1" i="0" dirty="0">
              <a:solidFill>
                <a:srgbClr val="161616"/>
              </a:solidFill>
              <a:effectLst/>
              <a:latin typeface="Segoe UI" panose="020B0502040204020203" pitchFamily="34" charset="0"/>
            </a:endParaRPr>
          </a:p>
        </p:txBody>
      </p:sp>
      <p:sp>
        <p:nvSpPr>
          <p:cNvPr id="3" name="Espaço Reservado para Conteúdo 2">
            <a:extLst>
              <a:ext uri="{FF2B5EF4-FFF2-40B4-BE49-F238E27FC236}">
                <a16:creationId xmlns:a16="http://schemas.microsoft.com/office/drawing/2014/main" id="{A4914B5B-95DC-73DB-2F85-430AEDB70F57}"/>
              </a:ext>
            </a:extLst>
          </p:cNvPr>
          <p:cNvSpPr>
            <a:spLocks noGrp="1"/>
          </p:cNvSpPr>
          <p:nvPr>
            <p:ph idx="1"/>
          </p:nvPr>
        </p:nvSpPr>
        <p:spPr/>
        <p:txBody>
          <a:bodyPr>
            <a:normAutofit/>
          </a:bodyPr>
          <a:lstStyle/>
          <a:p>
            <a:pPr marL="0" indent="0">
              <a:buNone/>
            </a:pPr>
            <a:r>
              <a:rPr lang="pt-BR" b="1" dirty="0"/>
              <a:t>O que é caracterizado como a capacidade de um sistema de se recuperar de falhas e continuar funcionando?  </a:t>
            </a:r>
          </a:p>
          <a:p>
            <a:pPr>
              <a:buFont typeface="Wingdings" panose="05000000000000000000" pitchFamily="2" charset="2"/>
              <a:buChar char="§"/>
            </a:pPr>
            <a:r>
              <a:rPr lang="pt-BR" b="1" dirty="0">
                <a:solidFill>
                  <a:schemeClr val="accent1"/>
                </a:solidFill>
              </a:rPr>
              <a:t>Confiabilidade.</a:t>
            </a:r>
          </a:p>
          <a:p>
            <a:pPr>
              <a:buFont typeface="Wingdings" panose="05000000000000000000" pitchFamily="2" charset="2"/>
              <a:buChar char="§"/>
            </a:pPr>
            <a:r>
              <a:rPr lang="pt-BR" dirty="0"/>
              <a:t>Previsibilidade.</a:t>
            </a:r>
          </a:p>
          <a:p>
            <a:pPr>
              <a:buFont typeface="Wingdings" panose="05000000000000000000" pitchFamily="2" charset="2"/>
              <a:buChar char="§"/>
            </a:pPr>
            <a:r>
              <a:rPr lang="pt-BR" dirty="0"/>
              <a:t>Escalabilidade.</a:t>
            </a:r>
          </a:p>
        </p:txBody>
      </p:sp>
    </p:spTree>
    <p:extLst>
      <p:ext uri="{BB962C8B-B14F-4D97-AF65-F5344CB8AC3E}">
        <p14:creationId xmlns:p14="http://schemas.microsoft.com/office/powerpoint/2010/main" val="2014612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8DED76-B40C-A09B-DB4A-177FC8A79AD5}"/>
              </a:ext>
            </a:extLst>
          </p:cNvPr>
          <p:cNvSpPr>
            <a:spLocks noGrp="1"/>
          </p:cNvSpPr>
          <p:nvPr>
            <p:ph type="title"/>
          </p:nvPr>
        </p:nvSpPr>
        <p:spPr/>
        <p:txBody>
          <a:bodyPr>
            <a:normAutofit/>
          </a:bodyPr>
          <a:lstStyle/>
          <a:p>
            <a:r>
              <a:rPr lang="pt-BR" dirty="0"/>
              <a:t>Alta disponibilidade</a:t>
            </a:r>
          </a:p>
        </p:txBody>
      </p:sp>
      <p:sp>
        <p:nvSpPr>
          <p:cNvPr id="3" name="Espaço Reservado para Conteúdo 2">
            <a:extLst>
              <a:ext uri="{FF2B5EF4-FFF2-40B4-BE49-F238E27FC236}">
                <a16:creationId xmlns:a16="http://schemas.microsoft.com/office/drawing/2014/main" id="{D7F27360-BF42-092F-C37A-B4AF0B29698B}"/>
              </a:ext>
            </a:extLst>
          </p:cNvPr>
          <p:cNvSpPr>
            <a:spLocks noGrp="1"/>
          </p:cNvSpPr>
          <p:nvPr>
            <p:ph idx="1"/>
          </p:nvPr>
        </p:nvSpPr>
        <p:spPr/>
        <p:txBody>
          <a:bodyPr/>
          <a:lstStyle/>
          <a:p>
            <a:pPr marL="0" indent="0">
              <a:buNone/>
            </a:pPr>
            <a:r>
              <a:rPr lang="pt-BR" dirty="0"/>
              <a:t>Quando você está implantando um aplicativo, um serviço ou qualquer recurso de TI, é importante que os recursos estejam disponíveis quando necessário. A alta disponibilidade se concentra em garantir a disponibilidade máxima, independentemente de interrupções ou eventos que possam ocorrer.</a:t>
            </a:r>
          </a:p>
        </p:txBody>
      </p:sp>
    </p:spTree>
    <p:extLst>
      <p:ext uri="{BB962C8B-B14F-4D97-AF65-F5344CB8AC3E}">
        <p14:creationId xmlns:p14="http://schemas.microsoft.com/office/powerpoint/2010/main" val="3907688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8DED76-B40C-A09B-DB4A-177FC8A79AD5}"/>
              </a:ext>
            </a:extLst>
          </p:cNvPr>
          <p:cNvSpPr>
            <a:spLocks noGrp="1"/>
          </p:cNvSpPr>
          <p:nvPr>
            <p:ph type="title"/>
          </p:nvPr>
        </p:nvSpPr>
        <p:spPr/>
        <p:txBody>
          <a:bodyPr>
            <a:normAutofit/>
          </a:bodyPr>
          <a:lstStyle/>
          <a:p>
            <a:r>
              <a:rPr lang="pt-BR" dirty="0"/>
              <a:t>Alta disponibilidade</a:t>
            </a:r>
          </a:p>
        </p:txBody>
      </p:sp>
      <p:sp>
        <p:nvSpPr>
          <p:cNvPr id="3" name="Espaço Reservado para Conteúdo 2">
            <a:extLst>
              <a:ext uri="{FF2B5EF4-FFF2-40B4-BE49-F238E27FC236}">
                <a16:creationId xmlns:a16="http://schemas.microsoft.com/office/drawing/2014/main" id="{D7F27360-BF42-092F-C37A-B4AF0B29698B}"/>
              </a:ext>
            </a:extLst>
          </p:cNvPr>
          <p:cNvSpPr>
            <a:spLocks noGrp="1"/>
          </p:cNvSpPr>
          <p:nvPr>
            <p:ph idx="1"/>
          </p:nvPr>
        </p:nvSpPr>
        <p:spPr/>
        <p:txBody>
          <a:bodyPr/>
          <a:lstStyle/>
          <a:p>
            <a:pPr marL="0" indent="0">
              <a:buNone/>
            </a:pPr>
            <a:r>
              <a:rPr lang="pt-BR" dirty="0"/>
              <a:t>Ao arquitetar sua solução, você precisará considerar as garantias de disponibilidade do serviço. O Azure é um ambiente de nuvem altamente disponível com garantias de tempo de atividade, dependendo do serviço. Essas garantias fazem parte dos </a:t>
            </a:r>
            <a:r>
              <a:rPr lang="pt-BR" dirty="0" err="1"/>
              <a:t>SLAs</a:t>
            </a:r>
            <a:r>
              <a:rPr lang="pt-BR" dirty="0"/>
              <a:t> (Contratos de Nível de Serviço).</a:t>
            </a:r>
          </a:p>
          <a:p>
            <a:pPr marL="0" indent="0">
              <a:buNone/>
            </a:pPr>
            <a:endParaRPr lang="pt-BR" dirty="0"/>
          </a:p>
          <a:p>
            <a:pPr marL="0" indent="0">
              <a:buNone/>
            </a:pPr>
            <a:r>
              <a:rPr lang="pt-BR" dirty="0" err="1">
                <a:hlinkClick r:id="rId2"/>
              </a:rPr>
              <a:t>SLAs</a:t>
            </a:r>
            <a:r>
              <a:rPr lang="pt-BR" dirty="0">
                <a:hlinkClick r:id="rId2"/>
              </a:rPr>
              <a:t> do Azure</a:t>
            </a:r>
            <a:endParaRPr lang="pt-BR" dirty="0"/>
          </a:p>
        </p:txBody>
      </p:sp>
    </p:spTree>
    <p:extLst>
      <p:ext uri="{BB962C8B-B14F-4D97-AF65-F5344CB8AC3E}">
        <p14:creationId xmlns:p14="http://schemas.microsoft.com/office/powerpoint/2010/main" val="2772287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8DED76-B40C-A09B-DB4A-177FC8A79AD5}"/>
              </a:ext>
            </a:extLst>
          </p:cNvPr>
          <p:cNvSpPr>
            <a:spLocks noGrp="1"/>
          </p:cNvSpPr>
          <p:nvPr>
            <p:ph type="title"/>
          </p:nvPr>
        </p:nvSpPr>
        <p:spPr/>
        <p:txBody>
          <a:bodyPr>
            <a:normAutofit/>
          </a:bodyPr>
          <a:lstStyle/>
          <a:p>
            <a:r>
              <a:rPr lang="pt-BR" dirty="0"/>
              <a:t>Escalabilidade</a:t>
            </a:r>
          </a:p>
        </p:txBody>
      </p:sp>
      <p:sp>
        <p:nvSpPr>
          <p:cNvPr id="3" name="Espaço Reservado para Conteúdo 2">
            <a:extLst>
              <a:ext uri="{FF2B5EF4-FFF2-40B4-BE49-F238E27FC236}">
                <a16:creationId xmlns:a16="http://schemas.microsoft.com/office/drawing/2014/main" id="{D7F27360-BF42-092F-C37A-B4AF0B29698B}"/>
              </a:ext>
            </a:extLst>
          </p:cNvPr>
          <p:cNvSpPr>
            <a:spLocks noGrp="1"/>
          </p:cNvSpPr>
          <p:nvPr>
            <p:ph idx="1"/>
          </p:nvPr>
        </p:nvSpPr>
        <p:spPr/>
        <p:txBody>
          <a:bodyPr/>
          <a:lstStyle/>
          <a:p>
            <a:pPr marL="0" indent="0">
              <a:buNone/>
            </a:pPr>
            <a:r>
              <a:rPr lang="pt-BR" dirty="0"/>
              <a:t>Outro grande benefício da computação em nuvem é a escalabilidade dos recursos de nuvem. A escalabilidade refere-se à capacidade de ajustar recursos para atender à demanda. Se você experimentar um pico repentino de tráfego e seus sistemas ficarem sobrecarregados, a capacidade de escalar significa que você poderá adicionar mais recursos para lidar melhor com o aumento da demanda.</a:t>
            </a:r>
          </a:p>
        </p:txBody>
      </p:sp>
    </p:spTree>
    <p:extLst>
      <p:ext uri="{BB962C8B-B14F-4D97-AF65-F5344CB8AC3E}">
        <p14:creationId xmlns:p14="http://schemas.microsoft.com/office/powerpoint/2010/main" val="3426630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8DED76-B40C-A09B-DB4A-177FC8A79AD5}"/>
              </a:ext>
            </a:extLst>
          </p:cNvPr>
          <p:cNvSpPr>
            <a:spLocks noGrp="1"/>
          </p:cNvSpPr>
          <p:nvPr>
            <p:ph type="title"/>
          </p:nvPr>
        </p:nvSpPr>
        <p:spPr/>
        <p:txBody>
          <a:bodyPr>
            <a:normAutofit/>
          </a:bodyPr>
          <a:lstStyle/>
          <a:p>
            <a:r>
              <a:rPr lang="pt-BR" dirty="0"/>
              <a:t>Escalabilidade</a:t>
            </a:r>
          </a:p>
        </p:txBody>
      </p:sp>
      <p:sp>
        <p:nvSpPr>
          <p:cNvPr id="3" name="Espaço Reservado para Conteúdo 2">
            <a:extLst>
              <a:ext uri="{FF2B5EF4-FFF2-40B4-BE49-F238E27FC236}">
                <a16:creationId xmlns:a16="http://schemas.microsoft.com/office/drawing/2014/main" id="{D7F27360-BF42-092F-C37A-B4AF0B29698B}"/>
              </a:ext>
            </a:extLst>
          </p:cNvPr>
          <p:cNvSpPr>
            <a:spLocks noGrp="1"/>
          </p:cNvSpPr>
          <p:nvPr>
            <p:ph idx="1"/>
          </p:nvPr>
        </p:nvSpPr>
        <p:spPr/>
        <p:txBody>
          <a:bodyPr/>
          <a:lstStyle/>
          <a:p>
            <a:pPr marL="0" indent="0">
              <a:buNone/>
            </a:pPr>
            <a:r>
              <a:rPr lang="pt-BR" dirty="0"/>
              <a:t>O outro benefício da escalabilidade é que você não está pagando além do necessário pelos serviços. Como a nuvem é um modelo baseado em consumo, você paga apenas pelo que usa. Se a demanda cair, você poderá reduzir seus recursos e, assim, reduzir seus custos.</a:t>
            </a:r>
          </a:p>
        </p:txBody>
      </p:sp>
    </p:spTree>
    <p:extLst>
      <p:ext uri="{BB962C8B-B14F-4D97-AF65-F5344CB8AC3E}">
        <p14:creationId xmlns:p14="http://schemas.microsoft.com/office/powerpoint/2010/main" val="3372176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8DED76-B40C-A09B-DB4A-177FC8A79AD5}"/>
              </a:ext>
            </a:extLst>
          </p:cNvPr>
          <p:cNvSpPr>
            <a:spLocks noGrp="1"/>
          </p:cNvSpPr>
          <p:nvPr>
            <p:ph type="title"/>
          </p:nvPr>
        </p:nvSpPr>
        <p:spPr/>
        <p:txBody>
          <a:bodyPr>
            <a:normAutofit/>
          </a:bodyPr>
          <a:lstStyle/>
          <a:p>
            <a:r>
              <a:rPr lang="pt-BR" dirty="0"/>
              <a:t>Escalabilidade</a:t>
            </a:r>
          </a:p>
        </p:txBody>
      </p:sp>
      <p:sp>
        <p:nvSpPr>
          <p:cNvPr id="3" name="Espaço Reservado para Conteúdo 2">
            <a:extLst>
              <a:ext uri="{FF2B5EF4-FFF2-40B4-BE49-F238E27FC236}">
                <a16:creationId xmlns:a16="http://schemas.microsoft.com/office/drawing/2014/main" id="{D7F27360-BF42-092F-C37A-B4AF0B29698B}"/>
              </a:ext>
            </a:extLst>
          </p:cNvPr>
          <p:cNvSpPr>
            <a:spLocks noGrp="1"/>
          </p:cNvSpPr>
          <p:nvPr>
            <p:ph idx="1"/>
          </p:nvPr>
        </p:nvSpPr>
        <p:spPr/>
        <p:txBody>
          <a:bodyPr/>
          <a:lstStyle/>
          <a:p>
            <a:pPr marL="0" indent="0">
              <a:buNone/>
            </a:pPr>
            <a:r>
              <a:rPr lang="pt-BR" dirty="0"/>
              <a:t>A escala geralmente vem em duas variedades: </a:t>
            </a:r>
            <a:r>
              <a:rPr lang="pt-BR" b="1" dirty="0"/>
              <a:t>vertical e horizontal</a:t>
            </a:r>
            <a:r>
              <a:rPr lang="pt-BR" dirty="0"/>
              <a:t>. A escala vertical se concentra em aumentar ou diminuir a capacidade dos recursos. A escala horizontal é adição ou subtração do número de recursos.</a:t>
            </a:r>
          </a:p>
        </p:txBody>
      </p:sp>
    </p:spTree>
    <p:extLst>
      <p:ext uri="{BB962C8B-B14F-4D97-AF65-F5344CB8AC3E}">
        <p14:creationId xmlns:p14="http://schemas.microsoft.com/office/powerpoint/2010/main" val="14398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8DED76-B40C-A09B-DB4A-177FC8A79AD5}"/>
              </a:ext>
            </a:extLst>
          </p:cNvPr>
          <p:cNvSpPr>
            <a:spLocks noGrp="1"/>
          </p:cNvSpPr>
          <p:nvPr>
            <p:ph type="title"/>
          </p:nvPr>
        </p:nvSpPr>
        <p:spPr/>
        <p:txBody>
          <a:bodyPr>
            <a:normAutofit fontScale="90000"/>
          </a:bodyPr>
          <a:lstStyle/>
          <a:p>
            <a:r>
              <a:rPr lang="pt-BR" dirty="0"/>
              <a:t>Escalabilidade - Dimensionamento vertical</a:t>
            </a:r>
          </a:p>
        </p:txBody>
      </p:sp>
      <p:sp>
        <p:nvSpPr>
          <p:cNvPr id="3" name="Espaço Reservado para Conteúdo 2">
            <a:extLst>
              <a:ext uri="{FF2B5EF4-FFF2-40B4-BE49-F238E27FC236}">
                <a16:creationId xmlns:a16="http://schemas.microsoft.com/office/drawing/2014/main" id="{D7F27360-BF42-092F-C37A-B4AF0B29698B}"/>
              </a:ext>
            </a:extLst>
          </p:cNvPr>
          <p:cNvSpPr>
            <a:spLocks noGrp="1"/>
          </p:cNvSpPr>
          <p:nvPr>
            <p:ph idx="1"/>
          </p:nvPr>
        </p:nvSpPr>
        <p:spPr/>
        <p:txBody>
          <a:bodyPr/>
          <a:lstStyle/>
          <a:p>
            <a:pPr marL="0" indent="0">
              <a:buNone/>
            </a:pPr>
            <a:r>
              <a:rPr lang="pt-BR" dirty="0"/>
              <a:t>Com a escala vertical, se você estivesse desenvolvendo um aplicativo e precisasse de mais capacidade de processamento, poderia escalar verticalmente para adicionar mais CPUs ou RAM à máquina virtual. Por outro lado, se você percebesse que superestimou as necessidades, poderia reduzir verticalmente, diminuindo as especificações de CPU ou RAM.</a:t>
            </a:r>
          </a:p>
        </p:txBody>
      </p:sp>
    </p:spTree>
    <p:extLst>
      <p:ext uri="{BB962C8B-B14F-4D97-AF65-F5344CB8AC3E}">
        <p14:creationId xmlns:p14="http://schemas.microsoft.com/office/powerpoint/2010/main" val="1056219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8DED76-B40C-A09B-DB4A-177FC8A79AD5}"/>
              </a:ext>
            </a:extLst>
          </p:cNvPr>
          <p:cNvSpPr>
            <a:spLocks noGrp="1"/>
          </p:cNvSpPr>
          <p:nvPr>
            <p:ph type="title"/>
          </p:nvPr>
        </p:nvSpPr>
        <p:spPr/>
        <p:txBody>
          <a:bodyPr>
            <a:normAutofit fontScale="90000"/>
          </a:bodyPr>
          <a:lstStyle/>
          <a:p>
            <a:r>
              <a:rPr lang="pt-BR" dirty="0"/>
              <a:t>Escalabilidade - Dimensionamento horizontal</a:t>
            </a:r>
          </a:p>
        </p:txBody>
      </p:sp>
      <p:sp>
        <p:nvSpPr>
          <p:cNvPr id="3" name="Espaço Reservado para Conteúdo 2">
            <a:extLst>
              <a:ext uri="{FF2B5EF4-FFF2-40B4-BE49-F238E27FC236}">
                <a16:creationId xmlns:a16="http://schemas.microsoft.com/office/drawing/2014/main" id="{D7F27360-BF42-092F-C37A-B4AF0B29698B}"/>
              </a:ext>
            </a:extLst>
          </p:cNvPr>
          <p:cNvSpPr>
            <a:spLocks noGrp="1"/>
          </p:cNvSpPr>
          <p:nvPr>
            <p:ph idx="1"/>
          </p:nvPr>
        </p:nvSpPr>
        <p:spPr/>
        <p:txBody>
          <a:bodyPr/>
          <a:lstStyle/>
          <a:p>
            <a:pPr marL="0" indent="0">
              <a:buNone/>
            </a:pPr>
            <a:r>
              <a:rPr lang="pt-BR" dirty="0"/>
              <a:t>Com a escala horizontal, se você experimentasse um salto repentino acentuado na demanda, seus recursos implantados poderiam ser expandidos (automaticamente ou manualmente). Por exemplo, você pode adicionar máquinas virtuais ou contêineres por meio da expansão. Da mesma forma, se houver uma queda significativa na demanda, os recursos implantados poderão ser reduzidos horizontalmente (de maneira automática ou manual).</a:t>
            </a:r>
          </a:p>
        </p:txBody>
      </p:sp>
    </p:spTree>
    <p:extLst>
      <p:ext uri="{BB962C8B-B14F-4D97-AF65-F5344CB8AC3E}">
        <p14:creationId xmlns:p14="http://schemas.microsoft.com/office/powerpoint/2010/main" val="3699644399"/>
      </p:ext>
    </p:extLst>
  </p:cSld>
  <p:clrMapOvr>
    <a:masterClrMapping/>
  </p:clrMapOvr>
</p:sld>
</file>

<file path=ppt/theme/theme1.xml><?xml version="1.0" encoding="utf-8"?>
<a:theme xmlns:a="http://schemas.openxmlformats.org/drawingml/2006/main" name="PrismaticVTI">
  <a:themeElements>
    <a:clrScheme name="AnalogousFromDarkSeedRightStep">
      <a:dk1>
        <a:srgbClr val="000000"/>
      </a:dk1>
      <a:lt1>
        <a:srgbClr val="FFFFFF"/>
      </a:lt1>
      <a:dk2>
        <a:srgbClr val="1C2B31"/>
      </a:dk2>
      <a:lt2>
        <a:srgbClr val="F3F0F3"/>
      </a:lt2>
      <a:accent1>
        <a:srgbClr val="21B926"/>
      </a:accent1>
      <a:accent2>
        <a:srgbClr val="14B85E"/>
      </a:accent2>
      <a:accent3>
        <a:srgbClr val="20B4A1"/>
      </a:accent3>
      <a:accent4>
        <a:srgbClr val="179FD5"/>
      </a:accent4>
      <a:accent5>
        <a:srgbClr val="2961E7"/>
      </a:accent5>
      <a:accent6>
        <a:srgbClr val="4D3ADB"/>
      </a:accent6>
      <a:hlink>
        <a:srgbClr val="B87F3D"/>
      </a:hlink>
      <a:folHlink>
        <a:srgbClr val="7F7F7F"/>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docProps/app.xml><?xml version="1.0" encoding="utf-8"?>
<Properties xmlns="http://schemas.openxmlformats.org/officeDocument/2006/extended-properties" xmlns:vt="http://schemas.openxmlformats.org/officeDocument/2006/docPropsVTypes">
  <TotalTime>56</TotalTime>
  <Words>1495</Words>
  <Application>Microsoft Office PowerPoint</Application>
  <PresentationFormat>Widescreen</PresentationFormat>
  <Paragraphs>68</Paragraphs>
  <Slides>25</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25</vt:i4>
      </vt:variant>
    </vt:vector>
  </HeadingPairs>
  <TitlesOfParts>
    <vt:vector size="31" baseType="lpstr">
      <vt:lpstr>Aharoni</vt:lpstr>
      <vt:lpstr>Arial</vt:lpstr>
      <vt:lpstr>Avenir Next LT Pro</vt:lpstr>
      <vt:lpstr>Segoe UI</vt:lpstr>
      <vt:lpstr>Wingdings</vt:lpstr>
      <vt:lpstr>PrismaticVTI</vt:lpstr>
      <vt:lpstr>COMPUTAÇÃO EM NUVEM PARA WEB I</vt:lpstr>
      <vt:lpstr>Disponibilidade e escalabilidade na nuvem</vt:lpstr>
      <vt:lpstr>Alta disponibilidade</vt:lpstr>
      <vt:lpstr>Alta disponibilidade</vt:lpstr>
      <vt:lpstr>Escalabilidade</vt:lpstr>
      <vt:lpstr>Escalabilidade</vt:lpstr>
      <vt:lpstr>Escalabilidade</vt:lpstr>
      <vt:lpstr>Escalabilidade - Dimensionamento vertical</vt:lpstr>
      <vt:lpstr>Escalabilidade - Dimensionamento horizontal</vt:lpstr>
      <vt:lpstr>Confiabilidade e previsibilidade</vt:lpstr>
      <vt:lpstr>Confiabilidade</vt:lpstr>
      <vt:lpstr>Confiabilidade</vt:lpstr>
      <vt:lpstr>Confiabilidade</vt:lpstr>
      <vt:lpstr>Previsibilidade</vt:lpstr>
      <vt:lpstr>Previsibilidade de Desempenho </vt:lpstr>
      <vt:lpstr>Previsibilidade de Custo </vt:lpstr>
      <vt:lpstr>Segurança e governança na nuvem </vt:lpstr>
      <vt:lpstr>Segurança e governança na nuvem </vt:lpstr>
      <vt:lpstr>Segurança e governança na nuvem </vt:lpstr>
      <vt:lpstr>Segurança e governança na nuvem </vt:lpstr>
      <vt:lpstr>Capacidade de gerenciamento na nuvem </vt:lpstr>
      <vt:lpstr>Gerenciamento DA nuvem </vt:lpstr>
      <vt:lpstr>Gerenciamento NA nuvem </vt:lpstr>
      <vt:lpstr>Questão 1</vt:lpstr>
      <vt:lpstr>Questão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COMPUTAÇÃO EM NUVEM PARA WEB I</dc:title>
  <dc:creator>ANDERSON SILVA VANIN</dc:creator>
  <cp:lastModifiedBy>ANDERSON SILVA VANIN</cp:lastModifiedBy>
  <cp:revision>7</cp:revision>
  <dcterms:created xsi:type="dcterms:W3CDTF">2024-01-04T14:07:57Z</dcterms:created>
  <dcterms:modified xsi:type="dcterms:W3CDTF">2024-01-04T15:04:28Z</dcterms:modified>
</cp:coreProperties>
</file>