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81" r:id="rId5"/>
    <p:sldId id="297" r:id="rId6"/>
    <p:sldId id="301" r:id="rId7"/>
    <p:sldId id="298" r:id="rId8"/>
    <p:sldId id="274" r:id="rId9"/>
    <p:sldId id="302" r:id="rId10"/>
    <p:sldId id="303" r:id="rId11"/>
    <p:sldId id="289" r:id="rId12"/>
    <p:sldId id="264" r:id="rId13"/>
    <p:sldId id="276" r:id="rId14"/>
    <p:sldId id="299" r:id="rId15"/>
    <p:sldId id="300" r:id="rId16"/>
    <p:sldId id="304" r:id="rId17"/>
    <p:sldId id="270"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p:cViewPr>
        <p:scale>
          <a:sx n="121" d="100"/>
          <a:sy n="121" d="100"/>
        </p:scale>
        <p:origin x="1360" y="5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B2D9-5CCB-4FE4-AEEC-8843940852B9}" type="datetimeFigureOut">
              <a:rPr lang="ko-KR" altLang="en-US" smtClean="0"/>
              <a:t>2018. 4. 21.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E9F30-A536-496E-9F19-827B21B0DB18}" type="slidenum">
              <a:rPr lang="ko-KR" altLang="en-US" smtClean="0"/>
              <a:t>‹#›</a:t>
            </a:fld>
            <a:endParaRPr lang="ko-KR" altLang="en-US"/>
          </a:p>
        </p:txBody>
      </p:sp>
    </p:spTree>
    <p:extLst>
      <p:ext uri="{BB962C8B-B14F-4D97-AF65-F5344CB8AC3E}">
        <p14:creationId xmlns:p14="http://schemas.microsoft.com/office/powerpoint/2010/main" val="18461930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lumMod val="95000"/>
              </a:schemeClr>
            </a:gs>
            <a:gs pos="50000">
              <a:schemeClr val="bg1">
                <a:lumMod val="95000"/>
                <a:alpha val="52000"/>
              </a:schemeClr>
            </a:gs>
            <a:gs pos="100000">
              <a:schemeClr val="bg1"/>
            </a:gs>
          </a:gsLst>
          <a:lin ang="18900000" scaled="1"/>
          <a:tileRect/>
        </a:gradFill>
        <a:effectLst/>
      </p:bgPr>
    </p:bg>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xmlns="" id="{5D0F8AD9-A4A3-420A-ADE3-AD27E8A939C4}"/>
              </a:ext>
            </a:extLst>
          </p:cNvPr>
          <p:cNvSpPr>
            <a:spLocks noGrp="1"/>
          </p:cNvSpPr>
          <p:nvPr>
            <p:ph type="body" sz="quarter" idx="12" hasCustomPrompt="1"/>
          </p:nvPr>
        </p:nvSpPr>
        <p:spPr>
          <a:xfrm>
            <a:off x="3707904" y="3147815"/>
            <a:ext cx="5039544" cy="1080120"/>
          </a:xfrm>
          <a:prstGeom prst="rect">
            <a:avLst/>
          </a:prstGeom>
        </p:spPr>
        <p:txBody>
          <a:bodyPr anchor="ctr"/>
          <a:lstStyle>
            <a:lvl1pPr marL="0" indent="0" algn="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7" name="Text Placeholder 9">
            <a:extLst>
              <a:ext uri="{FF2B5EF4-FFF2-40B4-BE49-F238E27FC236}">
                <a16:creationId xmlns:a16="http://schemas.microsoft.com/office/drawing/2014/main" xmlns="" id="{C661144E-472A-4AA8-9346-9E33770FB9EC}"/>
              </a:ext>
            </a:extLst>
          </p:cNvPr>
          <p:cNvSpPr>
            <a:spLocks noGrp="1"/>
          </p:cNvSpPr>
          <p:nvPr>
            <p:ph type="body" sz="quarter" idx="13" hasCustomPrompt="1"/>
          </p:nvPr>
        </p:nvSpPr>
        <p:spPr>
          <a:xfrm>
            <a:off x="3707904" y="4227934"/>
            <a:ext cx="5039401" cy="504056"/>
          </a:xfrm>
          <a:prstGeom prst="rect">
            <a:avLst/>
          </a:prstGeom>
        </p:spPr>
        <p:txBody>
          <a:bodyPr anchor="ctr"/>
          <a:lstStyle>
            <a:lvl1pPr marL="0" indent="0" algn="r">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pic>
        <p:nvPicPr>
          <p:cNvPr id="1026" name="Picture 2" descr="G:\002-KIMS BUSINESS\007-02-Googleslidesppt\02-GSppt-Contents-Kim\20170429\06-\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360" y="987135"/>
            <a:ext cx="3882340" cy="333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096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3096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6192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192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024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1421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44008"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0" y="3174521"/>
            <a:ext cx="9144000" cy="1968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028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2682" y="1268068"/>
            <a:ext cx="1944216" cy="36079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0" hasCustomPrompt="1"/>
          </p:nvPr>
        </p:nvSpPr>
        <p:spPr>
          <a:xfrm>
            <a:off x="2592393" y="1275382"/>
            <a:ext cx="1944216" cy="24055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1" hasCustomPrompt="1"/>
          </p:nvPr>
        </p:nvSpPr>
        <p:spPr>
          <a:xfrm>
            <a:off x="4602104" y="1275382"/>
            <a:ext cx="1944216" cy="154647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6611815" y="1275382"/>
            <a:ext cx="1944216" cy="360062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2592393" y="3733289"/>
            <a:ext cx="1944000" cy="11427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userDrawn="1"/>
        </p:nvSpPr>
        <p:spPr>
          <a:xfrm>
            <a:off x="4602104" y="2862780"/>
            <a:ext cx="1944000" cy="20132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 Placeholder 9"/>
          <p:cNvSpPr>
            <a:spLocks noGrp="1"/>
          </p:cNvSpPr>
          <p:nvPr>
            <p:ph type="body" sz="quarter" idx="13"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4" name="Text Placeholder 9"/>
          <p:cNvSpPr>
            <a:spLocks noGrp="1"/>
          </p:cNvSpPr>
          <p:nvPr>
            <p:ph type="body" sz="quarter" idx="14"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5"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17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456705" y="1460555"/>
            <a:ext cx="2232000" cy="22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7704000"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3992783" y="961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6252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715766"/>
            <a:ext cx="9144000" cy="242773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19191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1919477"/>
            <a:ext cx="9144000" cy="173239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3970216" y="1342704"/>
            <a:ext cx="1177848" cy="1177848"/>
          </a:xfrm>
          <a:prstGeom prst="ellipse">
            <a:avLst/>
          </a:prstGeom>
          <a:solidFill>
            <a:schemeClr val="accent2"/>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2694536"/>
            <a:ext cx="9144000" cy="473576"/>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316811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9" name="Rectangle 8"/>
          <p:cNvSpPr/>
          <p:nvPr userDrawn="1"/>
        </p:nvSpPr>
        <p:spPr>
          <a:xfrm>
            <a:off x="0" y="3651870"/>
            <a:ext cx="9144000"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3" name="Rectangle 2"/>
          <p:cNvSpPr/>
          <p:nvPr userDrawn="1"/>
        </p:nvSpPr>
        <p:spPr>
          <a:xfrm>
            <a:off x="2907416" y="339502"/>
            <a:ext cx="3320768" cy="44644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907416" y="3468997"/>
            <a:ext cx="3320768"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07268" y="4045061"/>
            <a:ext cx="3320768"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05492" y="995858"/>
            <a:ext cx="2418636" cy="207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14" name="Right Triangle 13"/>
          <p:cNvSpPr/>
          <p:nvPr userDrawn="1"/>
        </p:nvSpPr>
        <p:spPr>
          <a:xfrm rot="10800000">
            <a:off x="7763323"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userDrawn="1"/>
        </p:nvSpPr>
        <p:spPr>
          <a:xfrm>
            <a:off x="0"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380677" y="987574"/>
            <a:ext cx="7295779" cy="37444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036" y="731346"/>
            <a:ext cx="1966918" cy="1691484"/>
          </a:xfrm>
          <a:prstGeom prst="rect">
            <a:avLst/>
          </a:prstGeom>
          <a:noFill/>
          <a:scene3d>
            <a:camera prst="orthographicFront">
              <a:rot lat="0" lon="0" rev="6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403648" y="555526"/>
            <a:ext cx="7128793"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403648" y="1131590"/>
            <a:ext cx="7128793" cy="288032"/>
          </a:xfrm>
          <a:prstGeom prst="rect">
            <a:avLst/>
          </a:prstGeom>
        </p:spPr>
        <p:txBody>
          <a:bodyPr anchor="ctr"/>
          <a:lstStyle>
            <a:lvl1pPr marL="0" indent="0" algn="l">
              <a:buNone/>
              <a:defRPr sz="1400" b="0" baseline="0">
                <a:solidFill>
                  <a:schemeClr val="tx1">
                    <a:lumMod val="75000"/>
                    <a:lumOff val="25000"/>
                  </a:schemeClr>
                </a:solidFill>
                <a:latin typeface="Arial" pitchFamily="34" charset="0"/>
                <a:cs typeface="Arial" pitchFamily="34" charset="0"/>
              </a:defRPr>
            </a:lvl1pPr>
          </a:lstStyle>
          <a:p>
            <a:pPr lvl="0"/>
            <a:r>
              <a:rPr lang="en-US" altLang="ko-KR" dirty="0"/>
              <a:t>Insert the title of your subtitle Here</a:t>
            </a:r>
          </a:p>
        </p:txBody>
      </p:sp>
      <p:sp>
        <p:nvSpPr>
          <p:cNvPr id="9" name="Rectangle 8"/>
          <p:cNvSpPr/>
          <p:nvPr userDrawn="1"/>
        </p:nvSpPr>
        <p:spPr>
          <a:xfrm>
            <a:off x="917849" y="411510"/>
            <a:ext cx="7758608" cy="43204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413" y="190171"/>
            <a:ext cx="1597115" cy="137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60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7" name="Rectangle 6"/>
          <p:cNvSpPr/>
          <p:nvPr userDrawn="1"/>
        </p:nvSpPr>
        <p:spPr>
          <a:xfrm>
            <a:off x="2645036" y="987574"/>
            <a:ext cx="2880320" cy="3672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58632" y="987574"/>
            <a:ext cx="2880320" cy="367240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p:cNvSpPr>
            <a:spLocks noGrp="1"/>
          </p:cNvSpPr>
          <p:nvPr>
            <p:ph type="pic" idx="1" hasCustomPrompt="1"/>
          </p:nvPr>
        </p:nvSpPr>
        <p:spPr>
          <a:xfrm>
            <a:off x="4102448"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0" hasCustomPrompt="1"/>
          </p:nvPr>
        </p:nvSpPr>
        <p:spPr>
          <a:xfrm>
            <a:off x="7216044"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804" y="1131590"/>
            <a:ext cx="4608512" cy="2343964"/>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827584" y="1428248"/>
            <a:ext cx="2209529" cy="16334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15433" y="1314908"/>
            <a:ext cx="2880320" cy="255973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4" hasCustomPrompt="1"/>
          </p:nvPr>
        </p:nvSpPr>
        <p:spPr>
          <a:xfrm>
            <a:off x="6129573" y="1428248"/>
            <a:ext cx="2646122" cy="1601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9" name="Picture 2" descr="D:\Fullppt\PNG이미지\핸드폰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774" y="1334106"/>
            <a:ext cx="1728192" cy="209280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5" hasCustomPrompt="1"/>
          </p:nvPr>
        </p:nvSpPr>
        <p:spPr>
          <a:xfrm>
            <a:off x="4085002" y="1428248"/>
            <a:ext cx="996682" cy="153956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7"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8" name="Picture 2" descr="G:\002-KIMS BUSINESS\007-02-Googleslidesppt\02-GSppt-Contents-Kim\20170429\06-\item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7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72434" y="1419622"/>
            <a:ext cx="3092054"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634924" y="1553997"/>
            <a:ext cx="1783249" cy="27545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9"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41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1800" y="1212236"/>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906464" y="1317956"/>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0947095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55"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5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jpg"/><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jpg"/><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hyperlink" Target="https://openclassrooms.com/forum/sujet/impossible-de-demarrer-le-serveur-mysql-sur-mamp" TargetMode="External"/><Relationship Id="rId4" Type="http://schemas.openxmlformats.org/officeDocument/2006/relationships/hyperlink" Target="https://l.facebook.com/l.php?u=https://www.youtube.com/watch?v=Jz8-ap--ZUA&amp;t=674s&amp;h=ATPu7z641boiSytZkvq4kGlD-EBrRzadB6TYrkUgA7o2ikLY-axjI1Rnb_jXCg92CROiRYa5pq2kAZPCdkqvoK_RjFjY2CpBWAuV4KPXwBb3VCOcMmHhxHcx" TargetMode="External"/><Relationship Id="rId1" Type="http://schemas.openxmlformats.org/officeDocument/2006/relationships/slideLayout" Target="../slideLayouts/slideLayout4.xml"/><Relationship Id="rId2" Type="http://schemas.openxmlformats.org/officeDocument/2006/relationships/hyperlink" Target="https://openclassrooms.com/courses/apprenez-a-programmer-en-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761018" y="2355726"/>
            <a:ext cx="5039544" cy="576063"/>
          </a:xfrm>
          <a:prstGeom prst="rect">
            <a:avLst/>
          </a:prstGeom>
        </p:spPr>
        <p:txBody>
          <a:bodyPr/>
          <a:lstStyle/>
          <a:p>
            <a:pPr lvl="0"/>
            <a:r>
              <a:rPr lang="fr-FR" dirty="0"/>
              <a:t>Projet Java ING3 2018</a:t>
            </a:r>
            <a:endParaRPr lang="en-US" altLang="ko-KR" dirty="0"/>
          </a:p>
        </p:txBody>
      </p:sp>
      <p:sp>
        <p:nvSpPr>
          <p:cNvPr id="4" name="Text Placeholder 3"/>
          <p:cNvSpPr>
            <a:spLocks noGrp="1"/>
          </p:cNvSpPr>
          <p:nvPr>
            <p:ph type="body" sz="quarter" idx="13"/>
          </p:nvPr>
        </p:nvSpPr>
        <p:spPr>
          <a:xfrm>
            <a:off x="3761018" y="2943814"/>
            <a:ext cx="5039401" cy="504056"/>
          </a:xfrm>
          <a:prstGeom prst="rect">
            <a:avLst/>
          </a:prstGeom>
        </p:spPr>
        <p:txBody>
          <a:bodyPr/>
          <a:lstStyle/>
          <a:p>
            <a:pPr fontAlgn="auto">
              <a:spcBef>
                <a:spcPts val="0"/>
              </a:spcBef>
              <a:spcAft>
                <a:spcPts val="0"/>
              </a:spcAft>
              <a:defRPr/>
            </a:pPr>
            <a:r>
              <a:rPr lang="fr-FR" dirty="0"/>
              <a:t>Gestion informatique d’un centre hospitalier</a:t>
            </a:r>
            <a:endParaRPr lang="en-US" altLang="ko-KR" dirty="0"/>
          </a:p>
        </p:txBody>
      </p:sp>
      <p:sp>
        <p:nvSpPr>
          <p:cNvPr id="9" name="Rectangle 8"/>
          <p:cNvSpPr/>
          <p:nvPr/>
        </p:nvSpPr>
        <p:spPr>
          <a:xfrm>
            <a:off x="7380312" y="4253299"/>
            <a:ext cx="1800200" cy="646331"/>
          </a:xfrm>
          <a:prstGeom prst="rect">
            <a:avLst/>
          </a:prstGeom>
        </p:spPr>
        <p:txBody>
          <a:bodyPr wrap="square">
            <a:spAutoFit/>
          </a:bodyPr>
          <a:lstStyle/>
          <a:p>
            <a:r>
              <a:rPr lang="fr-FR" sz="1200" dirty="0" smtClean="0">
                <a:latin typeface="+mj-lt"/>
              </a:rPr>
              <a:t>Raphaël </a:t>
            </a:r>
            <a:r>
              <a:rPr lang="fr-FR" sz="1200" dirty="0" err="1" smtClean="0">
                <a:latin typeface="+mj-lt"/>
              </a:rPr>
              <a:t>Armalet</a:t>
            </a:r>
            <a:endParaRPr lang="fr-FR" sz="1200" dirty="0" smtClean="0">
              <a:latin typeface="+mj-lt"/>
            </a:endParaRPr>
          </a:p>
          <a:p>
            <a:r>
              <a:rPr lang="fr-FR" sz="1200" dirty="0" smtClean="0">
                <a:latin typeface="+mj-lt"/>
              </a:rPr>
              <a:t>Chloé </a:t>
            </a:r>
            <a:r>
              <a:rPr lang="fr-FR" sz="1200" dirty="0" err="1" smtClean="0">
                <a:latin typeface="+mj-lt"/>
              </a:rPr>
              <a:t>Einhorn</a:t>
            </a:r>
            <a:endParaRPr lang="fr-FR" sz="1200" dirty="0" smtClean="0">
              <a:latin typeface="+mj-lt"/>
            </a:endParaRPr>
          </a:p>
          <a:p>
            <a:r>
              <a:rPr lang="fr-FR" sz="1200" dirty="0" smtClean="0">
                <a:latin typeface="+mj-lt"/>
              </a:rPr>
              <a:t>Diego Bazin </a:t>
            </a:r>
            <a:endParaRPr lang="fr-FR" sz="1200" dirty="0">
              <a:latin typeface="+mj-lt"/>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219044"/>
            <a:ext cx="625996" cy="643737"/>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BILAN INDIVIDUEL</a:t>
            </a:r>
            <a:endParaRPr lang="ko-KR" altLang="en-US" dirty="0"/>
          </a:p>
        </p:txBody>
      </p:sp>
      <p:sp>
        <p:nvSpPr>
          <p:cNvPr id="8" name="Round Same Side Corner Rectangle 6">
            <a:extLst>
              <a:ext uri="{FF2B5EF4-FFF2-40B4-BE49-F238E27FC236}">
                <a16:creationId xmlns:a16="http://schemas.microsoft.com/office/drawing/2014/main" xmlns="" id="{7789B233-D371-4539-9961-4A353EC7E33C}"/>
              </a:ext>
            </a:extLst>
          </p:cNvPr>
          <p:cNvSpPr/>
          <p:nvPr/>
        </p:nvSpPr>
        <p:spPr>
          <a:xfrm rot="2700000">
            <a:off x="4506877" y="1633172"/>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0"/>
            <a:ext cx="4788024" cy="51435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251535" y="2478221"/>
            <a:ext cx="2304256"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CHLOE </a:t>
            </a:r>
            <a:r>
              <a:rPr lang="en-US" altLang="ko-KR" b="1" dirty="0" smtClean="0">
                <a:solidFill>
                  <a:schemeClr val="accent3"/>
                </a:solidFill>
                <a:latin typeface="+mj-lt"/>
                <a:cs typeface="Arial" pitchFamily="34" charset="0"/>
              </a:rPr>
              <a:t>EINHORN</a:t>
            </a:r>
            <a:endParaRPr lang="ko-KR" altLang="en-US" b="1" dirty="0">
              <a:solidFill>
                <a:schemeClr val="accent3"/>
              </a:solidFill>
              <a:latin typeface="+mj-lt"/>
              <a:cs typeface="Arial" pitchFamily="34" charset="0"/>
            </a:endParaRPr>
          </a:p>
        </p:txBody>
      </p:sp>
      <p:sp>
        <p:nvSpPr>
          <p:cNvPr id="33" name="Rectangle 32"/>
          <p:cNvSpPr/>
          <p:nvPr/>
        </p:nvSpPr>
        <p:spPr>
          <a:xfrm>
            <a:off x="251535" y="4011910"/>
            <a:ext cx="1872208" cy="92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Espace réservé pour une image  4"/>
          <p:cNvPicPr>
            <a:picLocks noGrp="1" noChangeAspect="1"/>
          </p:cNvPicPr>
          <p:nvPr>
            <p:ph type="pic" idx="12"/>
          </p:nvPr>
        </p:nvPicPr>
        <p:blipFill>
          <a:blip r:embed="rId2">
            <a:extLst>
              <a:ext uri="{28A0092B-C50C-407E-A947-70E740481C1C}">
                <a14:useLocalDpi xmlns:a14="http://schemas.microsoft.com/office/drawing/2010/main" val="0"/>
              </a:ext>
            </a:extLst>
          </a:blip>
          <a:srcRect t="10184" b="10184"/>
          <a:stretch>
            <a:fillRect/>
          </a:stretch>
        </p:blipFill>
        <p:spPr>
          <a:xfrm>
            <a:off x="251535" y="604246"/>
            <a:ext cx="2351091" cy="1872207"/>
          </a:xfrm>
        </p:spPr>
      </p:pic>
      <p:sp>
        <p:nvSpPr>
          <p:cNvPr id="35" name="TextBox 7"/>
          <p:cNvSpPr txBox="1"/>
          <p:nvPr/>
        </p:nvSpPr>
        <p:spPr>
          <a:xfrm>
            <a:off x="4788024" y="955926"/>
            <a:ext cx="4176464" cy="3231654"/>
          </a:xfrm>
          <a:prstGeom prst="rect">
            <a:avLst/>
          </a:prstGeom>
          <a:noFill/>
        </p:spPr>
        <p:txBody>
          <a:bodyPr wrap="square" rtlCol="0" anchor="ctr">
            <a:spAutoFit/>
          </a:bodyPr>
          <a:lstStyle/>
          <a:p>
            <a:r>
              <a:rPr lang="fr-FR" altLang="ko-KR" sz="1600" dirty="0" smtClean="0">
                <a:solidFill>
                  <a:schemeClr val="bg1"/>
                </a:solidFill>
                <a:cs typeface="Arial" pitchFamily="34" charset="0"/>
              </a:rPr>
              <a:t>Ce projet a été très enrichissant pour moi car il m’a permis d’approfondir mes connaissance en Java. De plus j’ai trouvé très intéressant de mêler Java et base de donnée. </a:t>
            </a:r>
          </a:p>
          <a:p>
            <a:r>
              <a:rPr lang="fr-FR" altLang="ko-KR" sz="1600" dirty="0" smtClean="0">
                <a:solidFill>
                  <a:schemeClr val="bg1"/>
                </a:solidFill>
                <a:cs typeface="Arial" pitchFamily="34" charset="0"/>
              </a:rPr>
              <a:t>J’ai trouvé la difficulté du projet tout à fait en accord avec nos connaissances et le temps donné pour le réaliser.  </a:t>
            </a:r>
          </a:p>
          <a:p>
            <a:r>
              <a:rPr lang="fr-FR" altLang="ko-KR" sz="1600" dirty="0" smtClean="0">
                <a:solidFill>
                  <a:schemeClr val="bg1"/>
                </a:solidFill>
                <a:cs typeface="Arial" pitchFamily="34" charset="0"/>
              </a:rPr>
              <a:t>J’ai eu du mal au début du projet avec MAMP ce qui m’a fait perdre un peu de temps mais j’ai vite réussi à résoudre le problème. </a:t>
            </a:r>
          </a:p>
          <a:p>
            <a:r>
              <a:rPr lang="fr-FR" altLang="ko-KR" sz="1200" dirty="0" smtClean="0">
                <a:solidFill>
                  <a:schemeClr val="tx1">
                    <a:lumMod val="75000"/>
                    <a:lumOff val="25000"/>
                  </a:schemeClr>
                </a:solidFill>
                <a:cs typeface="Arial" pitchFamily="34" charset="0"/>
              </a:rPr>
              <a:t> </a:t>
            </a:r>
            <a:endParaRPr lang="fr-FR"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3244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0"/>
            <a:ext cx="4788024" cy="51435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251535" y="2478221"/>
            <a:ext cx="2304256"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DIEGO </a:t>
            </a:r>
            <a:r>
              <a:rPr lang="en-US" altLang="ko-KR" b="1" dirty="0" smtClean="0">
                <a:solidFill>
                  <a:schemeClr val="accent3"/>
                </a:solidFill>
                <a:latin typeface="+mj-lt"/>
                <a:cs typeface="Arial" pitchFamily="34" charset="0"/>
              </a:rPr>
              <a:t>BAZIN</a:t>
            </a:r>
          </a:p>
        </p:txBody>
      </p:sp>
      <p:sp>
        <p:nvSpPr>
          <p:cNvPr id="33" name="Rectangle 32"/>
          <p:cNvSpPr/>
          <p:nvPr/>
        </p:nvSpPr>
        <p:spPr>
          <a:xfrm>
            <a:off x="251535" y="4011910"/>
            <a:ext cx="1872208" cy="92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Espace réservé pour une image  4"/>
          <p:cNvPicPr>
            <a:picLocks noGrp="1" noChangeAspect="1"/>
          </p:cNvPicPr>
          <p:nvPr>
            <p:ph type="pic" idx="12"/>
          </p:nvPr>
        </p:nvPicPr>
        <p:blipFill>
          <a:blip r:embed="rId2">
            <a:extLst>
              <a:ext uri="{28A0092B-C50C-407E-A947-70E740481C1C}">
                <a14:useLocalDpi xmlns:a14="http://schemas.microsoft.com/office/drawing/2010/main" val="0"/>
              </a:ext>
            </a:extLst>
          </a:blip>
          <a:srcRect t="10184" b="10184"/>
          <a:stretch>
            <a:fillRect/>
          </a:stretch>
        </p:blipFill>
        <p:spPr>
          <a:xfrm>
            <a:off x="251535" y="1131589"/>
            <a:ext cx="1808534" cy="1440161"/>
          </a:xfrm>
        </p:spPr>
      </p:pic>
      <p:sp>
        <p:nvSpPr>
          <p:cNvPr id="35" name="TextBox 7"/>
          <p:cNvSpPr txBox="1"/>
          <p:nvPr/>
        </p:nvSpPr>
        <p:spPr>
          <a:xfrm>
            <a:off x="4788024" y="1325257"/>
            <a:ext cx="4176464" cy="2492990"/>
          </a:xfrm>
          <a:prstGeom prst="rect">
            <a:avLst/>
          </a:prstGeom>
          <a:noFill/>
        </p:spPr>
        <p:txBody>
          <a:bodyPr wrap="square" rtlCol="0" anchor="ctr">
            <a:spAutoFit/>
          </a:bodyPr>
          <a:lstStyle/>
          <a:p>
            <a:r>
              <a:rPr lang="fr-FR" altLang="ko-KR" sz="1600" dirty="0" smtClean="0">
                <a:solidFill>
                  <a:schemeClr val="bg1"/>
                </a:solidFill>
                <a:cs typeface="Arial" pitchFamily="34" charset="0"/>
              </a:rPr>
              <a:t>You </a:t>
            </a:r>
            <a:r>
              <a:rPr lang="fr-FR" altLang="ko-KR" sz="1600" dirty="0" err="1" smtClean="0">
                <a:solidFill>
                  <a:schemeClr val="bg1"/>
                </a:solidFill>
                <a:cs typeface="Arial" pitchFamily="34" charset="0"/>
              </a:rPr>
              <a:t>can</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simply</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impress</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your</a:t>
            </a:r>
            <a:r>
              <a:rPr lang="fr-FR" altLang="ko-KR" sz="1600" dirty="0" smtClean="0">
                <a:solidFill>
                  <a:schemeClr val="bg1"/>
                </a:solidFill>
                <a:cs typeface="Arial" pitchFamily="34" charset="0"/>
              </a:rPr>
              <a:t> audience and </a:t>
            </a:r>
            <a:r>
              <a:rPr lang="fr-FR" altLang="ko-KR" sz="1600" dirty="0" err="1" smtClean="0">
                <a:solidFill>
                  <a:schemeClr val="bg1"/>
                </a:solidFill>
                <a:cs typeface="Arial" pitchFamily="34" charset="0"/>
              </a:rPr>
              <a:t>add</a:t>
            </a:r>
            <a:r>
              <a:rPr lang="fr-FR" altLang="ko-KR" sz="1600" dirty="0" smtClean="0">
                <a:solidFill>
                  <a:schemeClr val="bg1"/>
                </a:solidFill>
                <a:cs typeface="Arial" pitchFamily="34" charset="0"/>
              </a:rPr>
              <a:t> a unique </a:t>
            </a:r>
            <a:r>
              <a:rPr lang="fr-FR" altLang="ko-KR" sz="1600" dirty="0" err="1" smtClean="0">
                <a:solidFill>
                  <a:schemeClr val="bg1"/>
                </a:solidFill>
                <a:cs typeface="Arial" pitchFamily="34" charset="0"/>
              </a:rPr>
              <a:t>zing</a:t>
            </a:r>
            <a:r>
              <a:rPr lang="fr-FR" altLang="ko-KR" sz="1600" dirty="0" smtClean="0">
                <a:solidFill>
                  <a:schemeClr val="bg1"/>
                </a:solidFill>
                <a:cs typeface="Arial" pitchFamily="34" charset="0"/>
              </a:rPr>
              <a:t> and </a:t>
            </a:r>
            <a:r>
              <a:rPr lang="fr-FR" altLang="ko-KR" sz="1600" dirty="0" err="1" smtClean="0">
                <a:solidFill>
                  <a:schemeClr val="bg1"/>
                </a:solidFill>
                <a:cs typeface="Arial" pitchFamily="34" charset="0"/>
              </a:rPr>
              <a:t>appeal</a:t>
            </a:r>
            <a:r>
              <a:rPr lang="fr-FR" altLang="ko-KR" sz="1600" dirty="0" smtClean="0">
                <a:solidFill>
                  <a:schemeClr val="bg1"/>
                </a:solidFill>
                <a:cs typeface="Arial" pitchFamily="34" charset="0"/>
              </a:rPr>
              <a:t> to </a:t>
            </a:r>
            <a:r>
              <a:rPr lang="fr-FR" altLang="ko-KR" sz="1600" dirty="0" err="1" smtClean="0">
                <a:solidFill>
                  <a:schemeClr val="bg1"/>
                </a:solidFill>
                <a:cs typeface="Arial" pitchFamily="34" charset="0"/>
              </a:rPr>
              <a:t>your</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Presentations</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Easy</a:t>
            </a:r>
            <a:r>
              <a:rPr lang="fr-FR" altLang="ko-KR" sz="1600" dirty="0" smtClean="0">
                <a:solidFill>
                  <a:schemeClr val="bg1"/>
                </a:solidFill>
                <a:cs typeface="Arial" pitchFamily="34" charset="0"/>
              </a:rPr>
              <a:t> to change </a:t>
            </a:r>
            <a:r>
              <a:rPr lang="fr-FR" altLang="ko-KR" sz="1600" dirty="0" err="1" smtClean="0">
                <a:solidFill>
                  <a:schemeClr val="bg1"/>
                </a:solidFill>
                <a:cs typeface="Arial" pitchFamily="34" charset="0"/>
              </a:rPr>
              <a:t>colors</a:t>
            </a:r>
            <a:r>
              <a:rPr lang="fr-FR" altLang="ko-KR" sz="1600" dirty="0" smtClean="0">
                <a:solidFill>
                  <a:schemeClr val="bg1"/>
                </a:solidFill>
                <a:cs typeface="Arial" pitchFamily="34" charset="0"/>
              </a:rPr>
              <a:t>, photos and </a:t>
            </a:r>
            <a:r>
              <a:rPr lang="fr-FR" altLang="ko-KR" sz="1600" dirty="0" err="1" smtClean="0">
                <a:solidFill>
                  <a:schemeClr val="bg1"/>
                </a:solidFill>
                <a:cs typeface="Arial" pitchFamily="34" charset="0"/>
              </a:rPr>
              <a:t>Text</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Get</a:t>
            </a:r>
            <a:r>
              <a:rPr lang="fr-FR" altLang="ko-KR" sz="1600" dirty="0" smtClean="0">
                <a:solidFill>
                  <a:schemeClr val="bg1"/>
                </a:solidFill>
                <a:cs typeface="Arial" pitchFamily="34" charset="0"/>
              </a:rPr>
              <a:t> a modern PowerPoint  </a:t>
            </a:r>
            <a:r>
              <a:rPr lang="fr-FR" altLang="ko-KR" sz="1600" dirty="0" err="1" smtClean="0">
                <a:solidFill>
                  <a:schemeClr val="bg1"/>
                </a:solidFill>
                <a:cs typeface="Arial" pitchFamily="34" charset="0"/>
              </a:rPr>
              <a:t>Presentation</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that</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is</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beautifully</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designed</a:t>
            </a:r>
            <a:r>
              <a:rPr lang="fr-FR" altLang="ko-KR" sz="1600" dirty="0" smtClean="0">
                <a:solidFill>
                  <a:schemeClr val="bg1"/>
                </a:solidFill>
                <a:cs typeface="Arial" pitchFamily="34" charset="0"/>
              </a:rPr>
              <a:t>. This PowerPoint Template has clean and </a:t>
            </a:r>
            <a:r>
              <a:rPr lang="fr-FR" altLang="ko-KR" sz="1600" dirty="0" err="1" smtClean="0">
                <a:solidFill>
                  <a:schemeClr val="bg1"/>
                </a:solidFill>
                <a:cs typeface="Arial" pitchFamily="34" charset="0"/>
              </a:rPr>
              <a:t>neutral</a:t>
            </a:r>
            <a:r>
              <a:rPr lang="fr-FR" altLang="ko-KR" sz="1600" dirty="0" smtClean="0">
                <a:solidFill>
                  <a:schemeClr val="bg1"/>
                </a:solidFill>
                <a:cs typeface="Arial" pitchFamily="34" charset="0"/>
              </a:rPr>
              <a:t> design </a:t>
            </a:r>
            <a:r>
              <a:rPr lang="fr-FR" altLang="ko-KR" sz="1600" dirty="0" err="1" smtClean="0">
                <a:solidFill>
                  <a:schemeClr val="bg1"/>
                </a:solidFill>
                <a:cs typeface="Arial" pitchFamily="34" charset="0"/>
              </a:rPr>
              <a:t>that</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can</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be</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adapted</a:t>
            </a:r>
            <a:r>
              <a:rPr lang="fr-FR" altLang="ko-KR" sz="1600" dirty="0" smtClean="0">
                <a:solidFill>
                  <a:schemeClr val="bg1"/>
                </a:solidFill>
                <a:cs typeface="Arial" pitchFamily="34" charset="0"/>
              </a:rPr>
              <a:t> to </a:t>
            </a:r>
            <a:r>
              <a:rPr lang="fr-FR" altLang="ko-KR" sz="1600" dirty="0" err="1" smtClean="0">
                <a:solidFill>
                  <a:schemeClr val="bg1"/>
                </a:solidFill>
                <a:cs typeface="Arial" pitchFamily="34" charset="0"/>
              </a:rPr>
              <a:t>any</a:t>
            </a:r>
            <a:r>
              <a:rPr lang="fr-FR" altLang="ko-KR" sz="1600" dirty="0" smtClean="0">
                <a:solidFill>
                  <a:schemeClr val="bg1"/>
                </a:solidFill>
                <a:cs typeface="Arial" pitchFamily="34" charset="0"/>
              </a:rPr>
              <a:t> content and </a:t>
            </a:r>
            <a:r>
              <a:rPr lang="fr-FR" altLang="ko-KR" sz="1600" dirty="0" err="1" smtClean="0">
                <a:solidFill>
                  <a:schemeClr val="bg1"/>
                </a:solidFill>
                <a:cs typeface="Arial" pitchFamily="34" charset="0"/>
              </a:rPr>
              <a:t>meets</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various</a:t>
            </a:r>
            <a:r>
              <a:rPr lang="fr-FR" altLang="ko-KR" sz="1600" dirty="0" smtClean="0">
                <a:solidFill>
                  <a:schemeClr val="bg1"/>
                </a:solidFill>
                <a:cs typeface="Arial" pitchFamily="34" charset="0"/>
              </a:rPr>
              <a:t> </a:t>
            </a:r>
            <a:r>
              <a:rPr lang="fr-FR" altLang="ko-KR" sz="1600" dirty="0" err="1" smtClean="0">
                <a:solidFill>
                  <a:schemeClr val="bg1"/>
                </a:solidFill>
                <a:cs typeface="Arial" pitchFamily="34" charset="0"/>
              </a:rPr>
              <a:t>market</a:t>
            </a:r>
            <a:r>
              <a:rPr lang="fr-FR" altLang="ko-KR" sz="1600" dirty="0" smtClean="0">
                <a:solidFill>
                  <a:schemeClr val="bg1"/>
                </a:solidFill>
                <a:cs typeface="Arial" pitchFamily="34" charset="0"/>
              </a:rPr>
              <a:t> segments. </a:t>
            </a:r>
          </a:p>
          <a:p>
            <a:r>
              <a:rPr lang="fr-FR" altLang="ko-KR" sz="1200" dirty="0" smtClean="0">
                <a:solidFill>
                  <a:schemeClr val="tx1">
                    <a:lumMod val="75000"/>
                    <a:lumOff val="25000"/>
                  </a:schemeClr>
                </a:solidFill>
                <a:cs typeface="Arial" pitchFamily="34" charset="0"/>
              </a:rPr>
              <a:t> </a:t>
            </a:r>
            <a:endParaRPr lang="fr-FR" altLang="ko-KR" sz="1200" dirty="0">
              <a:solidFill>
                <a:schemeClr val="tx1">
                  <a:lumMod val="75000"/>
                  <a:lumOff val="25000"/>
                </a:schemeClr>
              </a:solidFill>
              <a:cs typeface="Arial"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35" y="490988"/>
            <a:ext cx="2208801" cy="2201891"/>
          </a:xfrm>
          <a:prstGeom prst="rect">
            <a:avLst/>
          </a:prstGeom>
        </p:spPr>
      </p:pic>
    </p:spTree>
    <p:extLst>
      <p:ext uri="{BB962C8B-B14F-4D97-AF65-F5344CB8AC3E}">
        <p14:creationId xmlns:p14="http://schemas.microsoft.com/office/powerpoint/2010/main" val="196488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55976" y="0"/>
            <a:ext cx="4788024" cy="51435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251535" y="2478221"/>
            <a:ext cx="2304256"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RAPHAEL </a:t>
            </a:r>
            <a:r>
              <a:rPr lang="en-US" altLang="ko-KR" b="1" dirty="0" smtClean="0">
                <a:solidFill>
                  <a:schemeClr val="accent3"/>
                </a:solidFill>
                <a:latin typeface="+mj-lt"/>
                <a:cs typeface="Arial" pitchFamily="34" charset="0"/>
              </a:rPr>
              <a:t>ARMALET</a:t>
            </a:r>
          </a:p>
        </p:txBody>
      </p:sp>
      <p:sp>
        <p:nvSpPr>
          <p:cNvPr id="33" name="Rectangle 32"/>
          <p:cNvSpPr/>
          <p:nvPr/>
        </p:nvSpPr>
        <p:spPr>
          <a:xfrm>
            <a:off x="251535" y="4011910"/>
            <a:ext cx="1872208" cy="92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Espace réservé pour une image  4"/>
          <p:cNvPicPr>
            <a:picLocks noGrp="1" noChangeAspect="1"/>
          </p:cNvPicPr>
          <p:nvPr>
            <p:ph type="pic" idx="12"/>
          </p:nvPr>
        </p:nvPicPr>
        <p:blipFill>
          <a:blip r:embed="rId2">
            <a:extLst>
              <a:ext uri="{28A0092B-C50C-407E-A947-70E740481C1C}">
                <a14:useLocalDpi xmlns:a14="http://schemas.microsoft.com/office/drawing/2010/main" val="0"/>
              </a:ext>
            </a:extLst>
          </a:blip>
          <a:srcRect t="10184" b="10184"/>
          <a:stretch>
            <a:fillRect/>
          </a:stretch>
        </p:blipFill>
        <p:spPr>
          <a:xfrm>
            <a:off x="522815" y="1347614"/>
            <a:ext cx="1537253" cy="1224136"/>
          </a:xfrm>
        </p:spPr>
      </p:pic>
      <p:sp>
        <p:nvSpPr>
          <p:cNvPr id="35" name="TextBox 7"/>
          <p:cNvSpPr txBox="1"/>
          <p:nvPr/>
        </p:nvSpPr>
        <p:spPr>
          <a:xfrm>
            <a:off x="4788024" y="1079039"/>
            <a:ext cx="4176464" cy="2985433"/>
          </a:xfrm>
          <a:prstGeom prst="rect">
            <a:avLst/>
          </a:prstGeom>
          <a:noFill/>
        </p:spPr>
        <p:txBody>
          <a:bodyPr wrap="square" rtlCol="0" anchor="ctr">
            <a:spAutoFit/>
          </a:bodyPr>
          <a:lstStyle/>
          <a:p>
            <a:r>
              <a:rPr lang="fr-FR" altLang="ko-KR" sz="1600" dirty="0" smtClean="0">
                <a:solidFill>
                  <a:schemeClr val="bg1"/>
                </a:solidFill>
                <a:cs typeface="Arial" pitchFamily="34" charset="0"/>
              </a:rPr>
              <a:t>J’ai été très content de travailler sur ce projet avec mes 2 coéquipiers. De plus j’ai trouvé le projet très intéressant car je </a:t>
            </a:r>
            <a:r>
              <a:rPr lang="fr-FR" altLang="ko-KR" sz="1600" dirty="0" smtClean="0">
                <a:solidFill>
                  <a:schemeClr val="bg1"/>
                </a:solidFill>
                <a:cs typeface="Arial" pitchFamily="34" charset="0"/>
              </a:rPr>
              <a:t>ai </a:t>
            </a:r>
            <a:r>
              <a:rPr lang="fr-FR" altLang="ko-KR" sz="1600" dirty="0" smtClean="0">
                <a:solidFill>
                  <a:schemeClr val="bg1"/>
                </a:solidFill>
                <a:cs typeface="Arial" pitchFamily="34" charset="0"/>
              </a:rPr>
              <a:t>trouvé </a:t>
            </a:r>
            <a:r>
              <a:rPr lang="fr-FR" altLang="ko-KR" sz="1600" dirty="0">
                <a:solidFill>
                  <a:schemeClr val="bg1"/>
                </a:solidFill>
                <a:cs typeface="Arial" pitchFamily="34" charset="0"/>
              </a:rPr>
              <a:t>ces notions </a:t>
            </a:r>
            <a:r>
              <a:rPr lang="fr-FR" altLang="ko-KR" sz="1600" dirty="0" smtClean="0">
                <a:solidFill>
                  <a:schemeClr val="bg1"/>
                </a:solidFill>
                <a:cs typeface="Arial" pitchFamily="34" charset="0"/>
              </a:rPr>
              <a:t>réellement applicables </a:t>
            </a:r>
            <a:r>
              <a:rPr lang="fr-FR" altLang="ko-KR" sz="1600" dirty="0" smtClean="0">
                <a:solidFill>
                  <a:schemeClr val="bg1"/>
                </a:solidFill>
                <a:cs typeface="Arial" pitchFamily="34" charset="0"/>
              </a:rPr>
              <a:t>à notre vie professionnelle </a:t>
            </a:r>
            <a:r>
              <a:rPr lang="fr-FR" altLang="ko-KR" sz="1600" dirty="0" smtClean="0">
                <a:solidFill>
                  <a:schemeClr val="bg1"/>
                </a:solidFill>
                <a:cs typeface="Arial" pitchFamily="34" charset="0"/>
              </a:rPr>
              <a:t>future, </a:t>
            </a:r>
            <a:r>
              <a:rPr lang="fr-FR" altLang="ko-KR" sz="1600" dirty="0" smtClean="0">
                <a:solidFill>
                  <a:schemeClr val="bg1"/>
                </a:solidFill>
                <a:cs typeface="Arial" pitchFamily="34" charset="0"/>
              </a:rPr>
              <a:t>contrairement aux autres projet d’ING 1 et ING 2 qui étaient plus orientés jeux vidéos.</a:t>
            </a:r>
          </a:p>
          <a:p>
            <a:r>
              <a:rPr lang="fr-FR" altLang="ko-KR" sz="1600" dirty="0" smtClean="0">
                <a:solidFill>
                  <a:schemeClr val="bg1"/>
                </a:solidFill>
                <a:cs typeface="Arial" pitchFamily="34" charset="0"/>
              </a:rPr>
              <a:t>Codant sur mac j’ai eu pas mal de </a:t>
            </a:r>
            <a:r>
              <a:rPr lang="fr-FR" altLang="ko-KR" sz="1600" dirty="0" smtClean="0">
                <a:solidFill>
                  <a:schemeClr val="bg1"/>
                </a:solidFill>
                <a:cs typeface="Arial" pitchFamily="34" charset="0"/>
              </a:rPr>
              <a:t>difficultés </a:t>
            </a:r>
            <a:r>
              <a:rPr lang="fr-FR" altLang="ko-KR" sz="1600" dirty="0" smtClean="0">
                <a:solidFill>
                  <a:schemeClr val="bg1"/>
                </a:solidFill>
                <a:cs typeface="Arial" pitchFamily="34" charset="0"/>
              </a:rPr>
              <a:t>au </a:t>
            </a:r>
            <a:r>
              <a:rPr lang="fr-FR" altLang="ko-KR" sz="1600" dirty="0" smtClean="0">
                <a:solidFill>
                  <a:schemeClr val="bg1"/>
                </a:solidFill>
                <a:cs typeface="Arial" pitchFamily="34" charset="0"/>
              </a:rPr>
              <a:t>début du projet mais </a:t>
            </a:r>
            <a:r>
              <a:rPr lang="fr-FR" altLang="ko-KR" sz="1600" dirty="0" smtClean="0">
                <a:solidFill>
                  <a:schemeClr val="bg1"/>
                </a:solidFill>
                <a:cs typeface="Arial" pitchFamily="34" charset="0"/>
              </a:rPr>
              <a:t>j’ai réussi </a:t>
            </a:r>
            <a:r>
              <a:rPr lang="fr-FR" altLang="ko-KR" sz="1600" dirty="0" smtClean="0">
                <a:solidFill>
                  <a:schemeClr val="bg1"/>
                </a:solidFill>
                <a:cs typeface="Arial" pitchFamily="34" charset="0"/>
              </a:rPr>
              <a:t>à regeler les différents problèmes </a:t>
            </a:r>
            <a:r>
              <a:rPr lang="fr-FR" altLang="ko-KR" sz="1600" dirty="0" smtClean="0">
                <a:solidFill>
                  <a:schemeClr val="bg1"/>
                </a:solidFill>
                <a:cs typeface="Arial" pitchFamily="34" charset="0"/>
              </a:rPr>
              <a:t>en </a:t>
            </a:r>
            <a:r>
              <a:rPr lang="fr-FR" altLang="ko-KR" sz="1600" dirty="0" smtClean="0">
                <a:solidFill>
                  <a:schemeClr val="bg1"/>
                </a:solidFill>
                <a:cs typeface="Arial" pitchFamily="34" charset="0"/>
              </a:rPr>
              <a:t>consultant divers sites internet.  </a:t>
            </a:r>
          </a:p>
          <a:p>
            <a:r>
              <a:rPr lang="fr-FR" altLang="ko-KR" sz="1200" dirty="0" smtClean="0">
                <a:solidFill>
                  <a:schemeClr val="tx1">
                    <a:lumMod val="75000"/>
                    <a:lumOff val="25000"/>
                  </a:schemeClr>
                </a:solidFill>
                <a:cs typeface="Arial" pitchFamily="34" charset="0"/>
              </a:rPr>
              <a:t> </a:t>
            </a:r>
            <a:endParaRPr lang="fr-FR" altLang="ko-KR" sz="1200" dirty="0">
              <a:solidFill>
                <a:schemeClr val="tx1">
                  <a:lumMod val="75000"/>
                  <a:lumOff val="25000"/>
                </a:schemeClr>
              </a:solidFill>
              <a:cs typeface="Arial" pitchFamily="34" charset="0"/>
            </a:endParaRP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t="14300" b="5426"/>
          <a:stretch/>
        </p:blipFill>
        <p:spPr>
          <a:xfrm>
            <a:off x="298046" y="502361"/>
            <a:ext cx="1969697" cy="2213405"/>
          </a:xfrm>
          <a:prstGeom prst="rect">
            <a:avLst/>
          </a:prstGeom>
        </p:spPr>
      </p:pic>
    </p:spTree>
    <p:extLst>
      <p:ext uri="{BB962C8B-B14F-4D97-AF65-F5344CB8AC3E}">
        <p14:creationId xmlns:p14="http://schemas.microsoft.com/office/powerpoint/2010/main" val="14942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smtClean="0"/>
              <a:t>BIBLIOGRAPHIE</a:t>
            </a:r>
            <a:endParaRPr lang="fr-FR" dirty="0"/>
          </a:p>
        </p:txBody>
      </p:sp>
      <p:sp>
        <p:nvSpPr>
          <p:cNvPr id="4" name="Rectangle 9">
            <a:extLst>
              <a:ext uri="{FF2B5EF4-FFF2-40B4-BE49-F238E27FC236}">
                <a16:creationId xmlns:a16="http://schemas.microsoft.com/office/drawing/2014/main" xmlns="" id="{3EEAEA40-B972-4621-AD73-3E158900B60F}"/>
              </a:ext>
            </a:extLst>
          </p:cNvPr>
          <p:cNvSpPr/>
          <p:nvPr/>
        </p:nvSpPr>
        <p:spPr>
          <a:xfrm>
            <a:off x="539552" y="69954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p:nvSpPr>
        <p:spPr>
          <a:xfrm>
            <a:off x="539552" y="1491630"/>
            <a:ext cx="6174432" cy="2308324"/>
          </a:xfrm>
          <a:prstGeom prst="rect">
            <a:avLst/>
          </a:prstGeom>
        </p:spPr>
        <p:txBody>
          <a:bodyPr wrap="square">
            <a:spAutoFit/>
          </a:bodyPr>
          <a:lstStyle/>
          <a:p>
            <a:pPr marL="285750" indent="-285750">
              <a:buFont typeface="Arial" charset="0"/>
              <a:buChar char="•"/>
            </a:pPr>
            <a:r>
              <a:rPr lang="fr-FR" dirty="0">
                <a:hlinkClick r:id="rId2"/>
              </a:rPr>
              <a:t>https://</a:t>
            </a:r>
            <a:r>
              <a:rPr lang="fr-FR" dirty="0" smtClean="0">
                <a:hlinkClick r:id="rId2"/>
              </a:rPr>
              <a:t>openclassrooms.com/courses/apprenez-a-programmer-en-java</a:t>
            </a:r>
            <a:endParaRPr lang="fr-FR" dirty="0"/>
          </a:p>
          <a:p>
            <a:pPr marL="285750" indent="-285750">
              <a:buFont typeface="Arial" charset="0"/>
              <a:buChar char="•"/>
            </a:pPr>
            <a:endParaRPr lang="fr-FR" dirty="0" smtClean="0"/>
          </a:p>
          <a:p>
            <a:pPr marL="285750" indent="-285750">
              <a:buFont typeface="Arial" charset="0"/>
              <a:buChar char="•"/>
            </a:pPr>
            <a:r>
              <a:rPr lang="fr-FR" dirty="0">
                <a:hlinkClick r:id="rId3"/>
              </a:rPr>
              <a:t>https://</a:t>
            </a:r>
            <a:r>
              <a:rPr lang="fr-FR" dirty="0" smtClean="0">
                <a:hlinkClick r:id="rId3"/>
              </a:rPr>
              <a:t>openclassrooms.com/forum/sujet/impossible-de-demarrer-le-serveur-mysql-sur-mamp</a:t>
            </a:r>
            <a:endParaRPr lang="fr-FR" dirty="0" smtClean="0"/>
          </a:p>
          <a:p>
            <a:pPr marL="285750" indent="-285750">
              <a:buFont typeface="Arial" charset="0"/>
              <a:buChar char="•"/>
            </a:pPr>
            <a:endParaRPr lang="fr-FR" dirty="0" smtClean="0"/>
          </a:p>
          <a:p>
            <a:pPr marL="285750" indent="-285750">
              <a:buFont typeface="Arial" charset="0"/>
              <a:buChar char="•"/>
            </a:pPr>
            <a:r>
              <a:rPr lang="fr-FR" dirty="0">
                <a:hlinkClick r:id="rId4"/>
              </a:rPr>
              <a:t>https://www.youtube.com/watch?v=Jz8-ap--ZUA&amp;t=674s</a:t>
            </a:r>
            <a:endParaRPr lang="fr-FR" dirty="0"/>
          </a:p>
        </p:txBody>
      </p:sp>
    </p:spTree>
    <p:extLst>
      <p:ext uri="{BB962C8B-B14F-4D97-AF65-F5344CB8AC3E}">
        <p14:creationId xmlns:p14="http://schemas.microsoft.com/office/powerpoint/2010/main" val="16093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fr-FR" altLang="ko-KR" dirty="0" smtClean="0"/>
              <a:t>Merci de votre attention</a:t>
            </a:r>
            <a:endParaRPr lang="fr-FR" altLang="ko-KR" dirty="0"/>
          </a:p>
        </p:txBody>
      </p:sp>
    </p:spTree>
    <p:extLst>
      <p:ext uri="{BB962C8B-B14F-4D97-AF65-F5344CB8AC3E}">
        <p14:creationId xmlns:p14="http://schemas.microsoft.com/office/powerpoint/2010/main" val="317898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SOMMAIRE</a:t>
            </a:r>
            <a:endParaRPr lang="ko-KR" altLang="en-US" dirty="0"/>
          </a:p>
        </p:txBody>
      </p:sp>
      <p:sp>
        <p:nvSpPr>
          <p:cNvPr id="6" name="AutoShape 92"/>
          <p:cNvSpPr>
            <a:spLocks noChangeArrowheads="1"/>
          </p:cNvSpPr>
          <p:nvPr/>
        </p:nvSpPr>
        <p:spPr bwMode="auto">
          <a:xfrm rot="5400000" flipH="1">
            <a:off x="1382937" y="1055637"/>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1" name="TextBox 10"/>
          <p:cNvSpPr txBox="1"/>
          <p:nvPr/>
        </p:nvSpPr>
        <p:spPr bwMode="auto">
          <a:xfrm>
            <a:off x="1267727" y="1845901"/>
            <a:ext cx="1818602" cy="52322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a:solidFill>
                  <a:schemeClr val="tx1">
                    <a:lumMod val="75000"/>
                    <a:lumOff val="25000"/>
                  </a:schemeClr>
                </a:solidFill>
                <a:cs typeface="Arial" pitchFamily="34" charset="0"/>
              </a:rPr>
              <a:t>Diagramme</a:t>
            </a:r>
            <a:r>
              <a:rPr lang="en-US" altLang="ko-KR" sz="1400" b="1" dirty="0">
                <a:solidFill>
                  <a:schemeClr val="tx1">
                    <a:lumMod val="75000"/>
                    <a:lumOff val="25000"/>
                  </a:schemeClr>
                </a:solidFill>
                <a:cs typeface="Arial" pitchFamily="34" charset="0"/>
              </a:rPr>
              <a:t> de Classes</a:t>
            </a:r>
          </a:p>
        </p:txBody>
      </p:sp>
      <p:grpSp>
        <p:nvGrpSpPr>
          <p:cNvPr id="54" name="Group 53"/>
          <p:cNvGrpSpPr/>
          <p:nvPr/>
        </p:nvGrpSpPr>
        <p:grpSpPr>
          <a:xfrm>
            <a:off x="522784" y="1851704"/>
            <a:ext cx="648000" cy="648000"/>
            <a:chOff x="522784" y="1851704"/>
            <a:chExt cx="648000" cy="648000"/>
          </a:xfrm>
        </p:grpSpPr>
        <p:sp>
          <p:nvSpPr>
            <p:cNvPr id="7" name="AutoShape 92"/>
            <p:cNvSpPr>
              <a:spLocks noChangeAspect="1" noChangeArrowheads="1"/>
            </p:cNvSpPr>
            <p:nvPr/>
          </p:nvSpPr>
          <p:spPr bwMode="auto">
            <a:xfrm rot="16200000" flipH="1">
              <a:off x="522784"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8" name="AutoShape 92"/>
            <p:cNvSpPr>
              <a:spLocks noChangeAspect="1" noChangeArrowheads="1"/>
            </p:cNvSpPr>
            <p:nvPr/>
          </p:nvSpPr>
          <p:spPr bwMode="auto">
            <a:xfrm rot="16200000" flipH="1">
              <a:off x="576036"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0" name="직사각형 69"/>
            <p:cNvSpPr/>
            <p:nvPr/>
          </p:nvSpPr>
          <p:spPr>
            <a:xfrm>
              <a:off x="587618"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01</a:t>
              </a:r>
              <a:endParaRPr lang="ko-KR" altLang="en-US" sz="2400" dirty="0">
                <a:solidFill>
                  <a:schemeClr val="bg1"/>
                </a:solidFill>
              </a:endParaRPr>
            </a:p>
          </p:txBody>
        </p:sp>
      </p:grpSp>
      <p:sp>
        <p:nvSpPr>
          <p:cNvPr id="15" name="AutoShape 92"/>
          <p:cNvSpPr>
            <a:spLocks noChangeArrowheads="1"/>
          </p:cNvSpPr>
          <p:nvPr/>
        </p:nvSpPr>
        <p:spPr bwMode="auto">
          <a:xfrm rot="5400000" flipH="1">
            <a:off x="4127625" y="1055637"/>
            <a:ext cx="1224134" cy="2240136"/>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0" name="TextBox 19"/>
          <p:cNvSpPr txBox="1"/>
          <p:nvPr/>
        </p:nvSpPr>
        <p:spPr bwMode="auto">
          <a:xfrm>
            <a:off x="4041157" y="1906451"/>
            <a:ext cx="1818602" cy="52322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a:solidFill>
                  <a:schemeClr val="tx1">
                    <a:lumMod val="75000"/>
                    <a:lumOff val="25000"/>
                  </a:schemeClr>
                </a:solidFill>
                <a:cs typeface="Arial" pitchFamily="34" charset="0"/>
              </a:rPr>
              <a:t>Modèle-Vue-Contrôleur</a:t>
            </a:r>
            <a:endParaRPr lang="en-US" altLang="ko-KR" sz="1400" b="1" dirty="0">
              <a:solidFill>
                <a:schemeClr val="tx1">
                  <a:lumMod val="75000"/>
                  <a:lumOff val="25000"/>
                </a:schemeClr>
              </a:solidFill>
              <a:cs typeface="Arial" pitchFamily="34" charset="0"/>
            </a:endParaRPr>
          </a:p>
        </p:txBody>
      </p:sp>
      <p:grpSp>
        <p:nvGrpSpPr>
          <p:cNvPr id="56" name="Group 55"/>
          <p:cNvGrpSpPr/>
          <p:nvPr/>
        </p:nvGrpSpPr>
        <p:grpSpPr>
          <a:xfrm>
            <a:off x="3267472" y="1851704"/>
            <a:ext cx="648000" cy="648000"/>
            <a:chOff x="3267472" y="1851704"/>
            <a:chExt cx="648000" cy="648000"/>
          </a:xfrm>
        </p:grpSpPr>
        <p:sp>
          <p:nvSpPr>
            <p:cNvPr id="16" name="AutoShape 92"/>
            <p:cNvSpPr>
              <a:spLocks noChangeAspect="1" noChangeArrowheads="1"/>
            </p:cNvSpPr>
            <p:nvPr/>
          </p:nvSpPr>
          <p:spPr bwMode="auto">
            <a:xfrm rot="16200000" flipH="1">
              <a:off x="3267472" y="1851704"/>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AutoShape 92"/>
            <p:cNvSpPr>
              <a:spLocks noChangeAspect="1" noChangeArrowheads="1"/>
            </p:cNvSpPr>
            <p:nvPr/>
          </p:nvSpPr>
          <p:spPr bwMode="auto">
            <a:xfrm rot="16200000" flipH="1">
              <a:off x="3320724" y="1906452"/>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9" name="직사각형 69"/>
            <p:cNvSpPr/>
            <p:nvPr/>
          </p:nvSpPr>
          <p:spPr>
            <a:xfrm>
              <a:off x="3332306"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02</a:t>
              </a:r>
              <a:endParaRPr lang="ko-KR" altLang="en-US" sz="2400" dirty="0">
                <a:solidFill>
                  <a:schemeClr val="bg1"/>
                </a:solidFill>
              </a:endParaRPr>
            </a:p>
          </p:txBody>
        </p:sp>
      </p:grpSp>
      <p:sp>
        <p:nvSpPr>
          <p:cNvPr id="23" name="AutoShape 92"/>
          <p:cNvSpPr>
            <a:spLocks noChangeArrowheads="1"/>
          </p:cNvSpPr>
          <p:nvPr/>
        </p:nvSpPr>
        <p:spPr bwMode="auto">
          <a:xfrm rot="5400000" flipH="1">
            <a:off x="6872313" y="1055637"/>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8" name="TextBox 27"/>
          <p:cNvSpPr txBox="1"/>
          <p:nvPr/>
        </p:nvSpPr>
        <p:spPr bwMode="auto">
          <a:xfrm>
            <a:off x="6793568" y="1906451"/>
            <a:ext cx="1818602" cy="95410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a:solidFill>
                  <a:schemeClr val="tx1">
                    <a:lumMod val="75000"/>
                    <a:lumOff val="25000"/>
                  </a:schemeClr>
                </a:solidFill>
                <a:cs typeface="Arial" pitchFamily="34" charset="0"/>
              </a:rPr>
              <a:t>Maquettes</a:t>
            </a:r>
            <a:r>
              <a:rPr lang="en-US" altLang="ko-KR" sz="1400" b="1" dirty="0">
                <a:solidFill>
                  <a:schemeClr val="tx1">
                    <a:lumMod val="75000"/>
                    <a:lumOff val="25000"/>
                  </a:schemeClr>
                </a:solidFill>
                <a:cs typeface="Arial" pitchFamily="34" charset="0"/>
              </a:rPr>
              <a:t> de </a:t>
            </a:r>
            <a:r>
              <a:rPr lang="en-US" altLang="ko-KR" sz="1400" b="1" dirty="0" err="1">
                <a:solidFill>
                  <a:schemeClr val="tx1">
                    <a:lumMod val="75000"/>
                    <a:lumOff val="25000"/>
                  </a:schemeClr>
                </a:solidFill>
                <a:cs typeface="Arial" pitchFamily="34" charset="0"/>
              </a:rPr>
              <a:t>l’Interface</a:t>
            </a:r>
            <a:endParaRPr lang="en-US" altLang="ko-KR" sz="1400" b="1" dirty="0">
              <a:solidFill>
                <a:schemeClr val="tx1">
                  <a:lumMod val="75000"/>
                  <a:lumOff val="25000"/>
                </a:schemeClr>
              </a:solidFill>
              <a:cs typeface="Arial" pitchFamily="34" charset="0"/>
            </a:endParaRPr>
          </a:p>
          <a:p>
            <a:endParaRPr lang="fr-FR" altLang="ko-KR" sz="1400" b="1" dirty="0">
              <a:solidFill>
                <a:schemeClr val="tx1">
                  <a:lumMod val="75000"/>
                  <a:lumOff val="25000"/>
                </a:schemeClr>
              </a:solidFill>
              <a:cs typeface="Arial" pitchFamily="34" charset="0"/>
            </a:endParaRPr>
          </a:p>
          <a:p>
            <a:endParaRPr lang="ko-KR" altLang="en-US" sz="1400" b="1" dirty="0">
              <a:solidFill>
                <a:schemeClr val="tx1">
                  <a:lumMod val="75000"/>
                  <a:lumOff val="25000"/>
                </a:schemeClr>
              </a:solidFill>
              <a:cs typeface="Arial" pitchFamily="34" charset="0"/>
            </a:endParaRPr>
          </a:p>
        </p:txBody>
      </p:sp>
      <p:grpSp>
        <p:nvGrpSpPr>
          <p:cNvPr id="57" name="Group 56"/>
          <p:cNvGrpSpPr/>
          <p:nvPr/>
        </p:nvGrpSpPr>
        <p:grpSpPr>
          <a:xfrm>
            <a:off x="6012160" y="1851704"/>
            <a:ext cx="648000" cy="648000"/>
            <a:chOff x="6012160" y="1851704"/>
            <a:chExt cx="648000" cy="648000"/>
          </a:xfrm>
        </p:grpSpPr>
        <p:sp>
          <p:nvSpPr>
            <p:cNvPr id="24" name="AutoShape 92"/>
            <p:cNvSpPr>
              <a:spLocks noChangeAspect="1" noChangeArrowheads="1"/>
            </p:cNvSpPr>
            <p:nvPr/>
          </p:nvSpPr>
          <p:spPr bwMode="auto">
            <a:xfrm rot="16200000" flipH="1">
              <a:off x="6012160"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5" name="AutoShape 92"/>
            <p:cNvSpPr>
              <a:spLocks noChangeAspect="1" noChangeArrowheads="1"/>
            </p:cNvSpPr>
            <p:nvPr/>
          </p:nvSpPr>
          <p:spPr bwMode="auto">
            <a:xfrm rot="16200000" flipH="1">
              <a:off x="6065412"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직사각형 69"/>
            <p:cNvSpPr/>
            <p:nvPr/>
          </p:nvSpPr>
          <p:spPr>
            <a:xfrm>
              <a:off x="6076994"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03</a:t>
              </a:r>
              <a:endParaRPr lang="ko-KR" altLang="en-US" sz="2400" dirty="0">
                <a:solidFill>
                  <a:schemeClr val="bg1"/>
                </a:solidFill>
              </a:endParaRPr>
            </a:p>
          </p:txBody>
        </p:sp>
      </p:grpSp>
      <p:sp>
        <p:nvSpPr>
          <p:cNvPr id="31" name="AutoShape 92"/>
          <p:cNvSpPr>
            <a:spLocks noChangeArrowheads="1"/>
          </p:cNvSpPr>
          <p:nvPr/>
        </p:nvSpPr>
        <p:spPr bwMode="auto">
          <a:xfrm rot="5400000" flipH="1">
            <a:off x="1382936" y="2639813"/>
            <a:ext cx="1224134" cy="2240136"/>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34" name="Group 33"/>
          <p:cNvGrpSpPr/>
          <p:nvPr/>
        </p:nvGrpSpPr>
        <p:grpSpPr>
          <a:xfrm>
            <a:off x="1307463" y="3474549"/>
            <a:ext cx="1818602" cy="877772"/>
            <a:chOff x="2299398" y="1726615"/>
            <a:chExt cx="7688269" cy="877772"/>
          </a:xfrm>
        </p:grpSpPr>
        <p:sp>
          <p:nvSpPr>
            <p:cNvPr id="36" name="TextBox 35"/>
            <p:cNvSpPr txBox="1"/>
            <p:nvPr/>
          </p:nvSpPr>
          <p:spPr bwMode="auto">
            <a:xfrm>
              <a:off x="2299398" y="1726615"/>
              <a:ext cx="7688269" cy="52322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fr-FR" altLang="ko-KR" sz="1400" b="1" dirty="0" err="1">
                  <a:latin typeface="Arial" pitchFamily="34" charset="0"/>
                  <a:cs typeface="Arial" pitchFamily="34" charset="0"/>
                </a:rPr>
                <a:t>Versioning</a:t>
              </a:r>
              <a:r>
                <a:rPr lang="fr-FR" altLang="ko-KR" sz="1400" b="1" dirty="0">
                  <a:latin typeface="Arial" pitchFamily="34" charset="0"/>
                  <a:cs typeface="Arial" pitchFamily="34" charset="0"/>
                </a:rPr>
                <a:t> GIT</a:t>
              </a:r>
              <a:endParaRPr lang="ko-KR" altLang="en-US" sz="1400" b="1" dirty="0">
                <a:latin typeface="Arial" pitchFamily="34" charset="0"/>
                <a:cs typeface="Arial" pitchFamily="34" charset="0"/>
              </a:endParaRPr>
            </a:p>
            <a:p>
              <a:endParaRPr lang="ko-KR" altLang="en-US" sz="1400" b="1" dirty="0">
                <a:solidFill>
                  <a:schemeClr val="tx1">
                    <a:lumMod val="75000"/>
                    <a:lumOff val="25000"/>
                  </a:schemeClr>
                </a:solidFill>
                <a:cs typeface="Arial" pitchFamily="34" charset="0"/>
              </a:endParaRPr>
            </a:p>
          </p:txBody>
        </p:sp>
        <p:sp>
          <p:nvSpPr>
            <p:cNvPr id="37" name="TextBox 12"/>
            <p:cNvSpPr txBox="1"/>
            <p:nvPr/>
          </p:nvSpPr>
          <p:spPr bwMode="auto">
            <a:xfrm>
              <a:off x="2299398" y="2327388"/>
              <a:ext cx="7688269"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200" dirty="0">
                <a:solidFill>
                  <a:schemeClr val="tx1">
                    <a:lumMod val="75000"/>
                    <a:lumOff val="25000"/>
                  </a:schemeClr>
                </a:solidFill>
                <a:cs typeface="Arial" pitchFamily="34" charset="0"/>
              </a:endParaRPr>
            </a:p>
          </p:txBody>
        </p:sp>
      </p:grpSp>
      <p:grpSp>
        <p:nvGrpSpPr>
          <p:cNvPr id="55" name="Group 54"/>
          <p:cNvGrpSpPr/>
          <p:nvPr/>
        </p:nvGrpSpPr>
        <p:grpSpPr>
          <a:xfrm>
            <a:off x="522783" y="3435880"/>
            <a:ext cx="648000" cy="648000"/>
            <a:chOff x="522783" y="3435880"/>
            <a:chExt cx="648000" cy="648000"/>
          </a:xfrm>
        </p:grpSpPr>
        <p:sp>
          <p:nvSpPr>
            <p:cNvPr id="32" name="AutoShape 92"/>
            <p:cNvSpPr>
              <a:spLocks noChangeAspect="1" noChangeArrowheads="1"/>
            </p:cNvSpPr>
            <p:nvPr/>
          </p:nvSpPr>
          <p:spPr bwMode="auto">
            <a:xfrm rot="16200000" flipH="1">
              <a:off x="522783" y="343588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3" name="AutoShape 92"/>
            <p:cNvSpPr>
              <a:spLocks noChangeAspect="1" noChangeArrowheads="1"/>
            </p:cNvSpPr>
            <p:nvPr/>
          </p:nvSpPr>
          <p:spPr bwMode="auto">
            <a:xfrm rot="16200000" flipH="1">
              <a:off x="576035" y="349062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5" name="직사각형 69"/>
            <p:cNvSpPr/>
            <p:nvPr/>
          </p:nvSpPr>
          <p:spPr>
            <a:xfrm>
              <a:off x="587617"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04</a:t>
              </a:r>
              <a:endParaRPr lang="ko-KR" altLang="en-US" sz="2400" dirty="0">
                <a:solidFill>
                  <a:schemeClr val="bg1"/>
                </a:solidFill>
              </a:endParaRPr>
            </a:p>
          </p:txBody>
        </p:sp>
      </p:grpSp>
      <p:sp>
        <p:nvSpPr>
          <p:cNvPr id="39" name="AutoShape 92"/>
          <p:cNvSpPr>
            <a:spLocks noChangeArrowheads="1"/>
          </p:cNvSpPr>
          <p:nvPr/>
        </p:nvSpPr>
        <p:spPr bwMode="auto">
          <a:xfrm rot="5400000" flipH="1">
            <a:off x="4127624" y="2639813"/>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4" name="TextBox 43"/>
          <p:cNvSpPr txBox="1"/>
          <p:nvPr/>
        </p:nvSpPr>
        <p:spPr bwMode="auto">
          <a:xfrm>
            <a:off x="4036042" y="3485182"/>
            <a:ext cx="1818602" cy="52322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fr-FR" altLang="ko-KR" sz="1400" b="1" dirty="0">
                <a:latin typeface="Arial" pitchFamily="34" charset="0"/>
                <a:cs typeface="Arial" pitchFamily="34" charset="0"/>
              </a:rPr>
              <a:t>Bilan individuel et collectif</a:t>
            </a:r>
            <a:endParaRPr lang="ko-KR" altLang="en-US" sz="1400" b="1" dirty="0">
              <a:latin typeface="Arial" pitchFamily="34" charset="0"/>
              <a:cs typeface="Arial" pitchFamily="34" charset="0"/>
            </a:endParaRPr>
          </a:p>
        </p:txBody>
      </p:sp>
      <p:grpSp>
        <p:nvGrpSpPr>
          <p:cNvPr id="59" name="Group 58"/>
          <p:cNvGrpSpPr/>
          <p:nvPr/>
        </p:nvGrpSpPr>
        <p:grpSpPr>
          <a:xfrm>
            <a:off x="3267471" y="3435880"/>
            <a:ext cx="648000" cy="648000"/>
            <a:chOff x="3267471" y="3435880"/>
            <a:chExt cx="648000" cy="648000"/>
          </a:xfrm>
        </p:grpSpPr>
        <p:sp>
          <p:nvSpPr>
            <p:cNvPr id="40" name="AutoShape 92"/>
            <p:cNvSpPr>
              <a:spLocks noChangeAspect="1" noChangeArrowheads="1"/>
            </p:cNvSpPr>
            <p:nvPr/>
          </p:nvSpPr>
          <p:spPr bwMode="auto">
            <a:xfrm rot="16200000" flipH="1">
              <a:off x="3267471" y="3435880"/>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1" name="AutoShape 92"/>
            <p:cNvSpPr>
              <a:spLocks noChangeAspect="1" noChangeArrowheads="1"/>
            </p:cNvSpPr>
            <p:nvPr/>
          </p:nvSpPr>
          <p:spPr bwMode="auto">
            <a:xfrm rot="16200000" flipH="1">
              <a:off x="3320723" y="3490628"/>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3" name="직사각형 69"/>
            <p:cNvSpPr/>
            <p:nvPr/>
          </p:nvSpPr>
          <p:spPr>
            <a:xfrm>
              <a:off x="3332305"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05</a:t>
              </a:r>
              <a:endParaRPr lang="ko-KR" altLang="en-US" sz="2400" dirty="0">
                <a:solidFill>
                  <a:schemeClr val="bg1"/>
                </a:solidFill>
              </a:endParaRPr>
            </a:p>
          </p:txBody>
        </p:sp>
      </p:grpSp>
      <p:sp>
        <p:nvSpPr>
          <p:cNvPr id="47" name="AutoShape 92"/>
          <p:cNvSpPr>
            <a:spLocks noChangeArrowheads="1"/>
          </p:cNvSpPr>
          <p:nvPr/>
        </p:nvSpPr>
        <p:spPr bwMode="auto">
          <a:xfrm rot="5400000" flipH="1">
            <a:off x="6872312" y="2639813"/>
            <a:ext cx="1224134" cy="2240136"/>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52" name="TextBox 51"/>
          <p:cNvSpPr txBox="1"/>
          <p:nvPr/>
        </p:nvSpPr>
        <p:spPr bwMode="auto">
          <a:xfrm>
            <a:off x="6723002" y="3547641"/>
            <a:ext cx="1818602"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tx1">
                    <a:lumMod val="75000"/>
                    <a:lumOff val="25000"/>
                  </a:schemeClr>
                </a:solidFill>
                <a:cs typeface="Arial" pitchFamily="34" charset="0"/>
              </a:rPr>
              <a:t>Bibliographie</a:t>
            </a:r>
            <a:endParaRPr lang="en-US" altLang="ko-KR" sz="1400" b="1" dirty="0">
              <a:solidFill>
                <a:schemeClr val="tx1">
                  <a:lumMod val="75000"/>
                  <a:lumOff val="25000"/>
                </a:schemeClr>
              </a:solidFill>
              <a:cs typeface="Arial" pitchFamily="34" charset="0"/>
            </a:endParaRPr>
          </a:p>
        </p:txBody>
      </p:sp>
      <p:grpSp>
        <p:nvGrpSpPr>
          <p:cNvPr id="58" name="Group 57"/>
          <p:cNvGrpSpPr/>
          <p:nvPr/>
        </p:nvGrpSpPr>
        <p:grpSpPr>
          <a:xfrm>
            <a:off x="6012159" y="3435880"/>
            <a:ext cx="648000" cy="648000"/>
            <a:chOff x="6012159" y="3435880"/>
            <a:chExt cx="648000" cy="648000"/>
          </a:xfrm>
        </p:grpSpPr>
        <p:sp>
          <p:nvSpPr>
            <p:cNvPr id="48" name="AutoShape 92"/>
            <p:cNvSpPr>
              <a:spLocks noChangeAspect="1" noChangeArrowheads="1"/>
            </p:cNvSpPr>
            <p:nvPr/>
          </p:nvSpPr>
          <p:spPr bwMode="auto">
            <a:xfrm rot="16200000" flipH="1">
              <a:off x="6012159" y="343588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9" name="AutoShape 92"/>
            <p:cNvSpPr>
              <a:spLocks noChangeAspect="1" noChangeArrowheads="1"/>
            </p:cNvSpPr>
            <p:nvPr/>
          </p:nvSpPr>
          <p:spPr bwMode="auto">
            <a:xfrm rot="16200000" flipH="1">
              <a:off x="6065411" y="349062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51" name="직사각형 69"/>
            <p:cNvSpPr/>
            <p:nvPr/>
          </p:nvSpPr>
          <p:spPr>
            <a:xfrm>
              <a:off x="6076993"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06</a:t>
              </a:r>
              <a:endParaRPr lang="ko-KR" altLang="en-US" sz="2400" dirty="0">
                <a:solidFill>
                  <a:schemeClr val="bg1"/>
                </a:solidFill>
              </a:endParaRPr>
            </a:p>
          </p:txBody>
        </p:sp>
      </p:grpSp>
    </p:spTree>
    <p:extLst>
      <p:ext uri="{BB962C8B-B14F-4D97-AF65-F5344CB8AC3E}">
        <p14:creationId xmlns:p14="http://schemas.microsoft.com/office/powerpoint/2010/main" val="3410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smtClean="0"/>
              <a:t>DIAGRAMME DE CLASSES</a:t>
            </a:r>
            <a:endParaRPr lang="fr-FR" dirty="0"/>
          </a:p>
        </p:txBody>
      </p:sp>
      <p:sp>
        <p:nvSpPr>
          <p:cNvPr id="75" name="Block Arc 41">
            <a:extLst>
              <a:ext uri="{FF2B5EF4-FFF2-40B4-BE49-F238E27FC236}">
                <a16:creationId xmlns:a16="http://schemas.microsoft.com/office/drawing/2014/main" xmlns="" id="{B08D2094-A9CC-49A5-91AD-E8B264C6798F}"/>
              </a:ext>
            </a:extLst>
          </p:cNvPr>
          <p:cNvSpPr/>
          <p:nvPr/>
        </p:nvSpPr>
        <p:spPr>
          <a:xfrm>
            <a:off x="414093" y="713760"/>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6080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smtClean="0"/>
              <a:t>MODELE-VUE-CONTROLEUR</a:t>
            </a:r>
            <a:endParaRPr lang="fr-FR" dirty="0"/>
          </a:p>
        </p:txBody>
      </p:sp>
      <p:sp>
        <p:nvSpPr>
          <p:cNvPr id="4" name="Right Triangle 17">
            <a:extLst>
              <a:ext uri="{FF2B5EF4-FFF2-40B4-BE49-F238E27FC236}">
                <a16:creationId xmlns:a16="http://schemas.microsoft.com/office/drawing/2014/main" xmlns="" id="{A33B94CE-4229-48F9-BD58-C3E76712C27D}"/>
              </a:ext>
            </a:extLst>
          </p:cNvPr>
          <p:cNvSpPr>
            <a:spLocks noChangeAspect="1"/>
          </p:cNvSpPr>
          <p:nvPr/>
        </p:nvSpPr>
        <p:spPr>
          <a:xfrm>
            <a:off x="467544" y="771550"/>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5424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p:txBody>
          <a:bodyPr/>
          <a:lstStyle/>
          <a:p>
            <a:r>
              <a:rPr lang="fr-FR" dirty="0" smtClean="0"/>
              <a:t>VERSIONING </a:t>
            </a:r>
            <a:r>
              <a:rPr lang="fr-FR" dirty="0"/>
              <a:t>GIT</a:t>
            </a:r>
          </a:p>
        </p:txBody>
      </p:sp>
      <p:sp>
        <p:nvSpPr>
          <p:cNvPr id="4" name="Donut 8">
            <a:extLst>
              <a:ext uri="{FF2B5EF4-FFF2-40B4-BE49-F238E27FC236}">
                <a16:creationId xmlns:a16="http://schemas.microsoft.com/office/drawing/2014/main" xmlns="" id="{792EF275-061B-4AFF-B845-36DABFC5F2EC}"/>
              </a:ext>
            </a:extLst>
          </p:cNvPr>
          <p:cNvSpPr/>
          <p:nvPr/>
        </p:nvSpPr>
        <p:spPr>
          <a:xfrm>
            <a:off x="422607" y="699542"/>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ZoneTexte 1"/>
          <p:cNvSpPr txBox="1"/>
          <p:nvPr/>
        </p:nvSpPr>
        <p:spPr>
          <a:xfrm>
            <a:off x="251520" y="4371950"/>
            <a:ext cx="4968552" cy="369332"/>
          </a:xfrm>
          <a:prstGeom prst="rect">
            <a:avLst/>
          </a:prstGeom>
          <a:noFill/>
        </p:spPr>
        <p:txBody>
          <a:bodyPr wrap="square" rtlCol="0">
            <a:spAutoFit/>
          </a:bodyPr>
          <a:lstStyle/>
          <a:p>
            <a:r>
              <a:rPr lang="fr-FR" dirty="0"/>
              <a:t>https://</a:t>
            </a:r>
            <a:r>
              <a:rPr lang="fr-FR" dirty="0" err="1"/>
              <a:t>github.com</a:t>
            </a:r>
            <a:r>
              <a:rPr lang="fr-FR" dirty="0"/>
              <a:t>/</a:t>
            </a:r>
            <a:r>
              <a:rPr lang="fr-FR" dirty="0" err="1"/>
              <a:t>raphaelarmalet</a:t>
            </a:r>
            <a:r>
              <a:rPr lang="fr-FR" dirty="0"/>
              <a:t>/</a:t>
            </a:r>
            <a:r>
              <a:rPr lang="fr-FR" dirty="0" err="1"/>
              <a:t>projetjava.git</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923134"/>
            <a:ext cx="5763902" cy="3258206"/>
          </a:xfrm>
          <a:prstGeom prst="rect">
            <a:avLst/>
          </a:prstGeom>
        </p:spPr>
      </p:pic>
    </p:spTree>
    <p:extLst>
      <p:ext uri="{BB962C8B-B14F-4D97-AF65-F5344CB8AC3E}">
        <p14:creationId xmlns:p14="http://schemas.microsoft.com/office/powerpoint/2010/main" val="1014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25014" y="937487"/>
            <a:ext cx="2826702" cy="144016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MAQUETE DE</a:t>
            </a:r>
          </a:p>
          <a:p>
            <a:pPr marL="0" indent="0">
              <a:buNone/>
            </a:pPr>
            <a:r>
              <a:rPr lang="en-US" altLang="ko-KR" b="1" dirty="0" smtClean="0">
                <a:solidFill>
                  <a:schemeClr val="accent3"/>
                </a:solidFill>
                <a:latin typeface="+mj-lt"/>
                <a:cs typeface="Arial" pitchFamily="34" charset="0"/>
              </a:rPr>
              <a:t>L’INTERFACE</a:t>
            </a:r>
            <a:endParaRPr lang="ko-KR" altLang="en-US" b="1" dirty="0">
              <a:solidFill>
                <a:schemeClr val="accent3"/>
              </a:solidFill>
              <a:latin typeface="+mj-lt"/>
              <a:cs typeface="Arial" pitchFamily="34" charset="0"/>
            </a:endParaRPr>
          </a:p>
        </p:txBody>
      </p:sp>
      <p:grpSp>
        <p:nvGrpSpPr>
          <p:cNvPr id="7" name="Group 6"/>
          <p:cNvGrpSpPr/>
          <p:nvPr/>
        </p:nvGrpSpPr>
        <p:grpSpPr>
          <a:xfrm>
            <a:off x="6326070" y="670664"/>
            <a:ext cx="648000" cy="648000"/>
            <a:chOff x="522784" y="1851704"/>
            <a:chExt cx="648000" cy="648000"/>
          </a:xfrm>
        </p:grpSpPr>
        <p:sp>
          <p:nvSpPr>
            <p:cNvPr id="8" name="AutoShape 92"/>
            <p:cNvSpPr>
              <a:spLocks noChangeAspect="1" noChangeArrowheads="1"/>
            </p:cNvSpPr>
            <p:nvPr/>
          </p:nvSpPr>
          <p:spPr bwMode="auto">
            <a:xfrm rot="16200000" flipH="1">
              <a:off x="522784"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9" name="AutoShape 92"/>
            <p:cNvSpPr>
              <a:spLocks noChangeAspect="1" noChangeArrowheads="1"/>
            </p:cNvSpPr>
            <p:nvPr/>
          </p:nvSpPr>
          <p:spPr bwMode="auto">
            <a:xfrm rot="16200000" flipH="1">
              <a:off x="576036"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0" name="직사각형 69"/>
            <p:cNvSpPr/>
            <p:nvPr/>
          </p:nvSpPr>
          <p:spPr>
            <a:xfrm>
              <a:off x="587618"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01</a:t>
              </a:r>
              <a:endParaRPr lang="ko-KR" altLang="en-US" sz="2400" dirty="0">
                <a:solidFill>
                  <a:schemeClr val="bg1"/>
                </a:solidFill>
              </a:endParaRPr>
            </a:p>
          </p:txBody>
        </p:sp>
      </p:grpSp>
      <p:grpSp>
        <p:nvGrpSpPr>
          <p:cNvPr id="23" name="Group 22"/>
          <p:cNvGrpSpPr/>
          <p:nvPr/>
        </p:nvGrpSpPr>
        <p:grpSpPr>
          <a:xfrm>
            <a:off x="7046150" y="537608"/>
            <a:ext cx="1800200" cy="915606"/>
            <a:chOff x="2299398" y="1781114"/>
            <a:chExt cx="7688269" cy="915606"/>
          </a:xfrm>
        </p:grpSpPr>
        <p:sp>
          <p:nvSpPr>
            <p:cNvPr id="24" name="TextBox 23"/>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smtClean="0">
                  <a:solidFill>
                    <a:schemeClr val="tx1">
                      <a:lumMod val="75000"/>
                      <a:lumOff val="25000"/>
                    </a:schemeClr>
                  </a:solidFill>
                  <a:cs typeface="Arial" pitchFamily="34" charset="0"/>
                </a:rPr>
                <a:t>ACCUEIL</a:t>
              </a:r>
              <a:endParaRPr lang="ko-KR" altLang="en-US" sz="1400" b="1" dirty="0">
                <a:solidFill>
                  <a:schemeClr val="tx1">
                    <a:lumMod val="75000"/>
                    <a:lumOff val="25000"/>
                  </a:schemeClr>
                </a:solidFill>
                <a:cs typeface="Arial" pitchFamily="34" charset="0"/>
              </a:endParaRPr>
            </a:p>
          </p:txBody>
        </p:sp>
        <p:sp>
          <p:nvSpPr>
            <p:cNvPr id="25" name="TextBox 12"/>
            <p:cNvSpPr txBox="1"/>
            <p:nvPr/>
          </p:nvSpPr>
          <p:spPr bwMode="auto">
            <a:xfrm>
              <a:off x="2299398" y="2050389"/>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err="1" smtClean="0">
                  <a:solidFill>
                    <a:schemeClr val="tx1">
                      <a:lumMod val="75000"/>
                      <a:lumOff val="25000"/>
                    </a:schemeClr>
                  </a:solidFill>
                  <a:cs typeface="Arial" pitchFamily="34" charset="0"/>
                </a:rPr>
                <a:t>Deux</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choix</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sont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proposés</a:t>
              </a:r>
              <a:r>
                <a:rPr lang="en-US" altLang="ko-KR" sz="1200" dirty="0" smtClean="0">
                  <a:solidFill>
                    <a:schemeClr val="tx1">
                      <a:lumMod val="75000"/>
                      <a:lumOff val="25000"/>
                    </a:schemeClr>
                  </a:solidFill>
                  <a:cs typeface="Arial" pitchFamily="34" charset="0"/>
                </a:rPr>
                <a:t>: Local Host et SSH </a:t>
              </a:r>
              <a:endParaRPr lang="ko-KR" altLang="en-US" sz="1200" dirty="0">
                <a:solidFill>
                  <a:schemeClr val="tx1">
                    <a:lumMod val="75000"/>
                    <a:lumOff val="25000"/>
                  </a:schemeClr>
                </a:solidFill>
                <a:cs typeface="Arial" pitchFamily="34" charset="0"/>
              </a:endParaRPr>
            </a:p>
          </p:txBody>
        </p:sp>
      </p:grpSp>
      <p:pic>
        <p:nvPicPr>
          <p:cNvPr id="37" name="Espace réservé pour une image  36"/>
          <p:cNvPicPr>
            <a:picLocks noGrp="1" noChangeAspect="1"/>
          </p:cNvPicPr>
          <p:nvPr>
            <p:ph type="pic" idx="14"/>
          </p:nvPr>
        </p:nvPicPr>
        <p:blipFill>
          <a:blip r:embed="rId2">
            <a:extLst>
              <a:ext uri="{28A0092B-C50C-407E-A947-70E740481C1C}">
                <a14:useLocalDpi xmlns:a14="http://schemas.microsoft.com/office/drawing/2010/main" val="0"/>
              </a:ext>
            </a:extLst>
          </a:blip>
          <a:srcRect t="11301" b="11301"/>
          <a:stretch>
            <a:fillRect/>
          </a:stretch>
        </p:blipFill>
        <p:spPr/>
      </p:pic>
    </p:spTree>
    <p:extLst>
      <p:ext uri="{BB962C8B-B14F-4D97-AF65-F5344CB8AC3E}">
        <p14:creationId xmlns:p14="http://schemas.microsoft.com/office/powerpoint/2010/main" val="405186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25014" y="937487"/>
            <a:ext cx="2826702" cy="144016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MAQUETE DE</a:t>
            </a:r>
          </a:p>
          <a:p>
            <a:pPr marL="0" indent="0">
              <a:buNone/>
            </a:pPr>
            <a:r>
              <a:rPr lang="en-US" altLang="ko-KR" b="1" dirty="0" smtClean="0">
                <a:solidFill>
                  <a:schemeClr val="accent3"/>
                </a:solidFill>
                <a:latin typeface="+mj-lt"/>
                <a:cs typeface="Arial" pitchFamily="34" charset="0"/>
              </a:rPr>
              <a:t>L’INTERFACE</a:t>
            </a:r>
            <a:endParaRPr lang="ko-KR" altLang="en-US" b="1" dirty="0">
              <a:solidFill>
                <a:schemeClr val="accent3"/>
              </a:solidFill>
              <a:latin typeface="+mj-lt"/>
              <a:cs typeface="Arial" pitchFamily="34" charset="0"/>
            </a:endParaRPr>
          </a:p>
        </p:txBody>
      </p:sp>
      <p:grpSp>
        <p:nvGrpSpPr>
          <p:cNvPr id="11" name="Group 10"/>
          <p:cNvGrpSpPr/>
          <p:nvPr/>
        </p:nvGrpSpPr>
        <p:grpSpPr>
          <a:xfrm>
            <a:off x="6326070" y="1729647"/>
            <a:ext cx="648000" cy="648000"/>
            <a:chOff x="3267472" y="1851704"/>
            <a:chExt cx="648000" cy="648000"/>
          </a:xfrm>
        </p:grpSpPr>
        <p:sp>
          <p:nvSpPr>
            <p:cNvPr id="12" name="AutoShape 92"/>
            <p:cNvSpPr>
              <a:spLocks noChangeAspect="1" noChangeArrowheads="1"/>
            </p:cNvSpPr>
            <p:nvPr/>
          </p:nvSpPr>
          <p:spPr bwMode="auto">
            <a:xfrm rot="16200000" flipH="1">
              <a:off x="3267472" y="1851704"/>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3" name="AutoShape 92"/>
            <p:cNvSpPr>
              <a:spLocks noChangeAspect="1" noChangeArrowheads="1"/>
            </p:cNvSpPr>
            <p:nvPr/>
          </p:nvSpPr>
          <p:spPr bwMode="auto">
            <a:xfrm rot="16200000" flipH="1">
              <a:off x="3320724" y="1906452"/>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4" name="직사각형 69"/>
            <p:cNvSpPr/>
            <p:nvPr/>
          </p:nvSpPr>
          <p:spPr>
            <a:xfrm>
              <a:off x="3332306"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02</a:t>
              </a:r>
              <a:endParaRPr lang="ko-KR" altLang="en-US" sz="2400" dirty="0">
                <a:solidFill>
                  <a:schemeClr val="bg1"/>
                </a:solidFill>
              </a:endParaRPr>
            </a:p>
          </p:txBody>
        </p:sp>
      </p:grpSp>
      <p:grpSp>
        <p:nvGrpSpPr>
          <p:cNvPr id="26" name="Group 25"/>
          <p:cNvGrpSpPr/>
          <p:nvPr/>
        </p:nvGrpSpPr>
        <p:grpSpPr>
          <a:xfrm>
            <a:off x="7046150" y="1596917"/>
            <a:ext cx="1800200" cy="915606"/>
            <a:chOff x="2299398" y="1781114"/>
            <a:chExt cx="7688269" cy="915606"/>
          </a:xfrm>
        </p:grpSpPr>
        <p:sp>
          <p:nvSpPr>
            <p:cNvPr id="27" name="TextBox 26"/>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smtClean="0">
                  <a:solidFill>
                    <a:schemeClr val="tx1">
                      <a:lumMod val="75000"/>
                      <a:lumOff val="25000"/>
                    </a:schemeClr>
                  </a:solidFill>
                  <a:cs typeface="Arial" pitchFamily="34" charset="0"/>
                </a:rPr>
                <a:t>SSH</a:t>
              </a:r>
              <a:endParaRPr lang="ko-KR" altLang="en-US" sz="1400" b="1" dirty="0">
                <a:solidFill>
                  <a:schemeClr val="tx1">
                    <a:lumMod val="75000"/>
                    <a:lumOff val="25000"/>
                  </a:schemeClr>
                </a:solidFill>
                <a:cs typeface="Arial" pitchFamily="34" charset="0"/>
              </a:endParaRPr>
            </a:p>
          </p:txBody>
        </p:sp>
        <p:sp>
          <p:nvSpPr>
            <p:cNvPr id="28" name="TextBox 12"/>
            <p:cNvSpPr txBox="1"/>
            <p:nvPr/>
          </p:nvSpPr>
          <p:spPr bwMode="auto">
            <a:xfrm>
              <a:off x="2299398" y="2050389"/>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fr-FR" altLang="ko-KR" sz="1200" dirty="0" smtClean="0">
                  <a:solidFill>
                    <a:schemeClr val="tx1">
                      <a:lumMod val="75000"/>
                      <a:lumOff val="25000"/>
                    </a:schemeClr>
                  </a:solidFill>
                  <a:cs typeface="Arial" pitchFamily="34" charset="0"/>
                </a:rPr>
                <a:t>L’utilisateur doit remplir son </a:t>
              </a:r>
              <a:r>
                <a:rPr lang="fr-FR" altLang="ko-KR" sz="1200" dirty="0" err="1" smtClean="0">
                  <a:solidFill>
                    <a:schemeClr val="tx1">
                      <a:lumMod val="75000"/>
                      <a:lumOff val="25000"/>
                    </a:schemeClr>
                  </a:solidFill>
                  <a:cs typeface="Arial" pitchFamily="34" charset="0"/>
                </a:rPr>
                <a:t>username</a:t>
              </a:r>
              <a:r>
                <a:rPr lang="fr-FR" altLang="ko-KR" sz="1200" dirty="0" smtClean="0">
                  <a:solidFill>
                    <a:schemeClr val="tx1">
                      <a:lumMod val="75000"/>
                      <a:lumOff val="25000"/>
                    </a:schemeClr>
                  </a:solidFill>
                  <a:cs typeface="Arial" pitchFamily="34" charset="0"/>
                </a:rPr>
                <a:t> et son </a:t>
              </a:r>
              <a:r>
                <a:rPr lang="fr-FR" altLang="ko-KR" sz="1200" dirty="0" err="1" smtClean="0">
                  <a:solidFill>
                    <a:schemeClr val="tx1">
                      <a:lumMod val="75000"/>
                      <a:lumOff val="25000"/>
                    </a:schemeClr>
                  </a:solidFill>
                  <a:cs typeface="Arial" pitchFamily="34" charset="0"/>
                </a:rPr>
                <a:t>password</a:t>
              </a:r>
              <a:endParaRPr lang="ko-KR" altLang="en-US" sz="1200" dirty="0">
                <a:solidFill>
                  <a:schemeClr val="tx1">
                    <a:lumMod val="75000"/>
                    <a:lumOff val="25000"/>
                  </a:schemeClr>
                </a:solidFill>
                <a:cs typeface="Arial" pitchFamily="34" charset="0"/>
              </a:endParaRPr>
            </a:p>
          </p:txBody>
        </p:sp>
      </p:grpSp>
      <p:pic>
        <p:nvPicPr>
          <p:cNvPr id="3" name="Espace réservé pour une image  2"/>
          <p:cNvPicPr>
            <a:picLocks noGrp="1" noChangeAspect="1"/>
          </p:cNvPicPr>
          <p:nvPr>
            <p:ph type="pic" idx="14"/>
          </p:nvPr>
        </p:nvPicPr>
        <p:blipFill>
          <a:blip r:embed="rId2">
            <a:extLst>
              <a:ext uri="{28A0092B-C50C-407E-A947-70E740481C1C}">
                <a14:useLocalDpi xmlns:a14="http://schemas.microsoft.com/office/drawing/2010/main" val="0"/>
              </a:ext>
            </a:extLst>
          </a:blip>
          <a:srcRect t="9199" b="9199"/>
          <a:stretch>
            <a:fillRect/>
          </a:stretch>
        </p:blipFill>
        <p:spPr/>
      </p:pic>
    </p:spTree>
    <p:extLst>
      <p:ext uri="{BB962C8B-B14F-4D97-AF65-F5344CB8AC3E}">
        <p14:creationId xmlns:p14="http://schemas.microsoft.com/office/powerpoint/2010/main" val="213777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25014" y="937487"/>
            <a:ext cx="2826702" cy="144016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tx1">
                    <a:lumMod val="75000"/>
                    <a:lumOff val="25000"/>
                  </a:schemeClr>
                </a:solidFill>
                <a:latin typeface="+mj-lt"/>
                <a:cs typeface="Arial" pitchFamily="34" charset="0"/>
              </a:rPr>
              <a:t>MAQUETE DE</a:t>
            </a:r>
          </a:p>
          <a:p>
            <a:pPr marL="0" indent="0">
              <a:buNone/>
            </a:pPr>
            <a:r>
              <a:rPr lang="en-US" altLang="ko-KR" b="1" dirty="0" smtClean="0">
                <a:solidFill>
                  <a:schemeClr val="accent3"/>
                </a:solidFill>
                <a:latin typeface="+mj-lt"/>
                <a:cs typeface="Arial" pitchFamily="34" charset="0"/>
              </a:rPr>
              <a:t>L’INTERFACE</a:t>
            </a:r>
            <a:endParaRPr lang="ko-KR" altLang="en-US" b="1" dirty="0">
              <a:solidFill>
                <a:schemeClr val="accent3"/>
              </a:solidFill>
              <a:latin typeface="+mj-lt"/>
              <a:cs typeface="Arial" pitchFamily="34" charset="0"/>
            </a:endParaRPr>
          </a:p>
        </p:txBody>
      </p:sp>
      <p:grpSp>
        <p:nvGrpSpPr>
          <p:cNvPr id="15" name="Group 14"/>
          <p:cNvGrpSpPr/>
          <p:nvPr/>
        </p:nvGrpSpPr>
        <p:grpSpPr>
          <a:xfrm>
            <a:off x="6326070" y="2788630"/>
            <a:ext cx="648000" cy="648000"/>
            <a:chOff x="6012160" y="1851704"/>
            <a:chExt cx="648000" cy="648000"/>
          </a:xfrm>
        </p:grpSpPr>
        <p:sp>
          <p:nvSpPr>
            <p:cNvPr id="16" name="AutoShape 92"/>
            <p:cNvSpPr>
              <a:spLocks noChangeAspect="1" noChangeArrowheads="1"/>
            </p:cNvSpPr>
            <p:nvPr/>
          </p:nvSpPr>
          <p:spPr bwMode="auto">
            <a:xfrm rot="16200000" flipH="1">
              <a:off x="6012160"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AutoShape 92"/>
            <p:cNvSpPr>
              <a:spLocks noChangeAspect="1" noChangeArrowheads="1"/>
            </p:cNvSpPr>
            <p:nvPr/>
          </p:nvSpPr>
          <p:spPr bwMode="auto">
            <a:xfrm rot="16200000" flipH="1">
              <a:off x="6065412"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8" name="직사각형 69"/>
            <p:cNvSpPr/>
            <p:nvPr/>
          </p:nvSpPr>
          <p:spPr>
            <a:xfrm>
              <a:off x="6076994"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03</a:t>
              </a:r>
              <a:endParaRPr lang="ko-KR" altLang="en-US" sz="2400" dirty="0">
                <a:solidFill>
                  <a:schemeClr val="bg1"/>
                </a:solidFill>
              </a:endParaRPr>
            </a:p>
          </p:txBody>
        </p:sp>
      </p:grpSp>
      <p:grpSp>
        <p:nvGrpSpPr>
          <p:cNvPr id="29" name="Group 28"/>
          <p:cNvGrpSpPr/>
          <p:nvPr/>
        </p:nvGrpSpPr>
        <p:grpSpPr>
          <a:xfrm>
            <a:off x="7046150" y="2656226"/>
            <a:ext cx="1800200" cy="915606"/>
            <a:chOff x="2299398" y="1781114"/>
            <a:chExt cx="7688269" cy="915606"/>
          </a:xfrm>
        </p:grpSpPr>
        <p:sp>
          <p:nvSpPr>
            <p:cNvPr id="30" name="TextBox 29"/>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smtClean="0">
                  <a:solidFill>
                    <a:schemeClr val="tx1">
                      <a:lumMod val="75000"/>
                      <a:lumOff val="25000"/>
                    </a:schemeClr>
                  </a:solidFill>
                  <a:cs typeface="Arial" pitchFamily="34" charset="0"/>
                </a:rPr>
                <a:t>Local Host</a:t>
              </a:r>
              <a:endParaRPr lang="ko-KR" altLang="en-US" sz="1400" b="1" dirty="0">
                <a:solidFill>
                  <a:schemeClr val="tx1">
                    <a:lumMod val="75000"/>
                    <a:lumOff val="25000"/>
                  </a:schemeClr>
                </a:solidFill>
                <a:cs typeface="Arial" pitchFamily="34" charset="0"/>
              </a:endParaRPr>
            </a:p>
          </p:txBody>
        </p:sp>
        <p:sp>
          <p:nvSpPr>
            <p:cNvPr id="31" name="TextBox 12"/>
            <p:cNvSpPr txBox="1"/>
            <p:nvPr/>
          </p:nvSpPr>
          <p:spPr bwMode="auto">
            <a:xfrm>
              <a:off x="2299398" y="2050389"/>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err="1" smtClean="0">
                  <a:solidFill>
                    <a:schemeClr val="tx1">
                      <a:lumMod val="75000"/>
                      <a:lumOff val="25000"/>
                    </a:schemeClr>
                  </a:solidFill>
                  <a:cs typeface="Arial" pitchFamily="34" charset="0"/>
                </a:rPr>
                <a:t>L’utilisateur</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doit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remplir</a:t>
              </a:r>
              <a:r>
                <a:rPr lang="en-US" altLang="ko-KR" sz="1200" dirty="0" smtClean="0">
                  <a:solidFill>
                    <a:schemeClr val="tx1">
                      <a:lumMod val="75000"/>
                      <a:lumOff val="25000"/>
                    </a:schemeClr>
                  </a:solidFill>
                  <a:cs typeface="Arial" pitchFamily="34" charset="0"/>
                </a:rPr>
                <a:t> le nom de la </a:t>
              </a:r>
              <a:r>
                <a:rPr lang="en-US" altLang="ko-KR" sz="1200" dirty="0" err="1" smtClean="0">
                  <a:solidFill>
                    <a:schemeClr val="tx1">
                      <a:lumMod val="75000"/>
                      <a:lumOff val="25000"/>
                    </a:schemeClr>
                  </a:solidFill>
                  <a:cs typeface="Arial" pitchFamily="34" charset="0"/>
                </a:rPr>
                <a:t>bdd</a:t>
              </a:r>
              <a:r>
                <a:rPr lang="en-US" altLang="ko-KR" sz="1200" dirty="0" smtClean="0">
                  <a:solidFill>
                    <a:schemeClr val="tx1">
                      <a:lumMod val="75000"/>
                      <a:lumOff val="25000"/>
                    </a:schemeClr>
                  </a:solidFill>
                  <a:cs typeface="Arial" pitchFamily="34" charset="0"/>
                </a:rPr>
                <a:t>, son login et son password.</a:t>
              </a:r>
              <a:endParaRPr lang="ko-KR" altLang="en-US" sz="1200" dirty="0">
                <a:solidFill>
                  <a:schemeClr val="tx1">
                    <a:lumMod val="75000"/>
                    <a:lumOff val="25000"/>
                  </a:schemeClr>
                </a:solidFill>
                <a:cs typeface="Arial" pitchFamily="34" charset="0"/>
              </a:endParaRPr>
            </a:p>
          </p:txBody>
        </p:sp>
      </p:grpSp>
      <p:pic>
        <p:nvPicPr>
          <p:cNvPr id="3" name="Espace réservé pour une image  2"/>
          <p:cNvPicPr>
            <a:picLocks noGrp="1" noChangeAspect="1"/>
          </p:cNvPicPr>
          <p:nvPr>
            <p:ph type="pic" idx="14"/>
          </p:nvPr>
        </p:nvPicPr>
        <p:blipFill>
          <a:blip r:embed="rId2">
            <a:extLst>
              <a:ext uri="{28A0092B-C50C-407E-A947-70E740481C1C}">
                <a14:useLocalDpi xmlns:a14="http://schemas.microsoft.com/office/drawing/2010/main" val="0"/>
              </a:ext>
            </a:extLst>
          </a:blip>
          <a:srcRect t="9692" b="9692"/>
          <a:stretch>
            <a:fillRect/>
          </a:stretch>
        </p:blipFill>
        <p:spPr/>
      </p:pic>
    </p:spTree>
    <p:extLst>
      <p:ext uri="{BB962C8B-B14F-4D97-AF65-F5344CB8AC3E}">
        <p14:creationId xmlns:p14="http://schemas.microsoft.com/office/powerpoint/2010/main" val="11401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5148064" y="1298098"/>
            <a:ext cx="3395284" cy="3721923"/>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148196 w 5331558"/>
              <a:gd name="connsiteY12" fmla="*/ 5789107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148196 w 5331558"/>
              <a:gd name="connsiteY12" fmla="*/ 5789107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007393 w 5331558"/>
              <a:gd name="connsiteY12" fmla="*/ 5836039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007393 w 5331558"/>
              <a:gd name="connsiteY12" fmla="*/ 5836039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007393 w 5331558"/>
              <a:gd name="connsiteY12" fmla="*/ 5836039 h 5891405"/>
              <a:gd name="connsiteX13" fmla="*/ 4841189 w 5331558"/>
              <a:gd name="connsiteY13" fmla="*/ 3520345 h 5891405"/>
              <a:gd name="connsiteX14" fmla="*/ 2980491 w 5331558"/>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007393 w 5331558"/>
              <a:gd name="connsiteY12" fmla="*/ 5836039 h 5891405"/>
              <a:gd name="connsiteX13" fmla="*/ 4841189 w 5331558"/>
              <a:gd name="connsiteY13" fmla="*/ 3520345 h 5891405"/>
              <a:gd name="connsiteX14" fmla="*/ 2980491 w 5331558"/>
              <a:gd name="connsiteY14" fmla="*/ 968 h 5891405"/>
              <a:gd name="connsiteX0" fmla="*/ 2980491 w 5331558"/>
              <a:gd name="connsiteY0" fmla="*/ 968 h 5837313"/>
              <a:gd name="connsiteX1" fmla="*/ 726547 w 5331558"/>
              <a:gd name="connsiteY1" fmla="*/ 1181117 h 5837313"/>
              <a:gd name="connsiteX2" fmla="*/ 486068 w 5331558"/>
              <a:gd name="connsiteY2" fmla="*/ 2371366 h 5837313"/>
              <a:gd name="connsiteX3" fmla="*/ 4803 w 5331558"/>
              <a:gd name="connsiteY3" fmla="*/ 3079808 h 5837313"/>
              <a:gd name="connsiteX4" fmla="*/ 460575 w 5331558"/>
              <a:gd name="connsiteY4" fmla="*/ 3328959 h 5837313"/>
              <a:gd name="connsiteX5" fmla="*/ 289487 w 5331558"/>
              <a:gd name="connsiteY5" fmla="*/ 3735758 h 5837313"/>
              <a:gd name="connsiteX6" fmla="*/ 480873 w 5331558"/>
              <a:gd name="connsiteY6" fmla="*/ 3871219 h 5837313"/>
              <a:gd name="connsiteX7" fmla="*/ 322351 w 5331558"/>
              <a:gd name="connsiteY7" fmla="*/ 4062605 h 5837313"/>
              <a:gd name="connsiteX8" fmla="*/ 513737 w 5331558"/>
              <a:gd name="connsiteY8" fmla="*/ 4317787 h 5837313"/>
              <a:gd name="connsiteX9" fmla="*/ 449942 w 5331558"/>
              <a:gd name="connsiteY9" fmla="*/ 4977005 h 5837313"/>
              <a:gd name="connsiteX10" fmla="*/ 1704584 w 5331558"/>
              <a:gd name="connsiteY10" fmla="*/ 5039972 h 5837313"/>
              <a:gd name="connsiteX11" fmla="*/ 1895971 w 5331558"/>
              <a:gd name="connsiteY11" fmla="*/ 5797537 h 5837313"/>
              <a:gd name="connsiteX12" fmla="*/ 4007393 w 5331558"/>
              <a:gd name="connsiteY12" fmla="*/ 5836039 h 5837313"/>
              <a:gd name="connsiteX13" fmla="*/ 4841189 w 5331558"/>
              <a:gd name="connsiteY13" fmla="*/ 3520345 h 5837313"/>
              <a:gd name="connsiteX14" fmla="*/ 2980491 w 5331558"/>
              <a:gd name="connsiteY14" fmla="*/ 968 h 5837313"/>
              <a:gd name="connsiteX0" fmla="*/ 2980491 w 5331558"/>
              <a:gd name="connsiteY0" fmla="*/ 968 h 5844473"/>
              <a:gd name="connsiteX1" fmla="*/ 726547 w 5331558"/>
              <a:gd name="connsiteY1" fmla="*/ 1181117 h 5844473"/>
              <a:gd name="connsiteX2" fmla="*/ 486068 w 5331558"/>
              <a:gd name="connsiteY2" fmla="*/ 2371366 h 5844473"/>
              <a:gd name="connsiteX3" fmla="*/ 4803 w 5331558"/>
              <a:gd name="connsiteY3" fmla="*/ 3079808 h 5844473"/>
              <a:gd name="connsiteX4" fmla="*/ 460575 w 5331558"/>
              <a:gd name="connsiteY4" fmla="*/ 3328959 h 5844473"/>
              <a:gd name="connsiteX5" fmla="*/ 289487 w 5331558"/>
              <a:gd name="connsiteY5" fmla="*/ 3735758 h 5844473"/>
              <a:gd name="connsiteX6" fmla="*/ 480873 w 5331558"/>
              <a:gd name="connsiteY6" fmla="*/ 3871219 h 5844473"/>
              <a:gd name="connsiteX7" fmla="*/ 322351 w 5331558"/>
              <a:gd name="connsiteY7" fmla="*/ 4062605 h 5844473"/>
              <a:gd name="connsiteX8" fmla="*/ 513737 w 5331558"/>
              <a:gd name="connsiteY8" fmla="*/ 4317787 h 5844473"/>
              <a:gd name="connsiteX9" fmla="*/ 449942 w 5331558"/>
              <a:gd name="connsiteY9" fmla="*/ 4977005 h 5844473"/>
              <a:gd name="connsiteX10" fmla="*/ 1704584 w 5331558"/>
              <a:gd name="connsiteY10" fmla="*/ 5039972 h 5844473"/>
              <a:gd name="connsiteX11" fmla="*/ 1989838 w 5331558"/>
              <a:gd name="connsiteY11" fmla="*/ 5844473 h 5844473"/>
              <a:gd name="connsiteX12" fmla="*/ 4007393 w 5331558"/>
              <a:gd name="connsiteY12" fmla="*/ 5836039 h 5844473"/>
              <a:gd name="connsiteX13" fmla="*/ 4841189 w 5331558"/>
              <a:gd name="connsiteY13" fmla="*/ 3520345 h 5844473"/>
              <a:gd name="connsiteX14" fmla="*/ 2980491 w 5331558"/>
              <a:gd name="connsiteY14" fmla="*/ 968 h 5844473"/>
              <a:gd name="connsiteX0" fmla="*/ 2980491 w 5331558"/>
              <a:gd name="connsiteY0" fmla="*/ 968 h 5844473"/>
              <a:gd name="connsiteX1" fmla="*/ 726547 w 5331558"/>
              <a:gd name="connsiteY1" fmla="*/ 1181117 h 5844473"/>
              <a:gd name="connsiteX2" fmla="*/ 486068 w 5331558"/>
              <a:gd name="connsiteY2" fmla="*/ 2371366 h 5844473"/>
              <a:gd name="connsiteX3" fmla="*/ 4803 w 5331558"/>
              <a:gd name="connsiteY3" fmla="*/ 3079808 h 5844473"/>
              <a:gd name="connsiteX4" fmla="*/ 460575 w 5331558"/>
              <a:gd name="connsiteY4" fmla="*/ 3328959 h 5844473"/>
              <a:gd name="connsiteX5" fmla="*/ 289487 w 5331558"/>
              <a:gd name="connsiteY5" fmla="*/ 3735758 h 5844473"/>
              <a:gd name="connsiteX6" fmla="*/ 480873 w 5331558"/>
              <a:gd name="connsiteY6" fmla="*/ 3871219 h 5844473"/>
              <a:gd name="connsiteX7" fmla="*/ 322351 w 5331558"/>
              <a:gd name="connsiteY7" fmla="*/ 4062605 h 5844473"/>
              <a:gd name="connsiteX8" fmla="*/ 513737 w 5331558"/>
              <a:gd name="connsiteY8" fmla="*/ 4317787 h 5844473"/>
              <a:gd name="connsiteX9" fmla="*/ 449942 w 5331558"/>
              <a:gd name="connsiteY9" fmla="*/ 4977005 h 5844473"/>
              <a:gd name="connsiteX10" fmla="*/ 1704584 w 5331558"/>
              <a:gd name="connsiteY10" fmla="*/ 5039972 h 5844473"/>
              <a:gd name="connsiteX11" fmla="*/ 1989838 w 5331558"/>
              <a:gd name="connsiteY11" fmla="*/ 5844473 h 5844473"/>
              <a:gd name="connsiteX12" fmla="*/ 4239932 w 5331558"/>
              <a:gd name="connsiteY12" fmla="*/ 5836039 h 5844473"/>
              <a:gd name="connsiteX13" fmla="*/ 4841189 w 5331558"/>
              <a:gd name="connsiteY13" fmla="*/ 3520345 h 5844473"/>
              <a:gd name="connsiteX14" fmla="*/ 2980491 w 5331558"/>
              <a:gd name="connsiteY14" fmla="*/ 968 h 5844473"/>
              <a:gd name="connsiteX0" fmla="*/ 2980491 w 5331558"/>
              <a:gd name="connsiteY0" fmla="*/ 968 h 5844473"/>
              <a:gd name="connsiteX1" fmla="*/ 726547 w 5331558"/>
              <a:gd name="connsiteY1" fmla="*/ 1181117 h 5844473"/>
              <a:gd name="connsiteX2" fmla="*/ 486068 w 5331558"/>
              <a:gd name="connsiteY2" fmla="*/ 2371366 h 5844473"/>
              <a:gd name="connsiteX3" fmla="*/ 4803 w 5331558"/>
              <a:gd name="connsiteY3" fmla="*/ 3079808 h 5844473"/>
              <a:gd name="connsiteX4" fmla="*/ 460575 w 5331558"/>
              <a:gd name="connsiteY4" fmla="*/ 3328959 h 5844473"/>
              <a:gd name="connsiteX5" fmla="*/ 289487 w 5331558"/>
              <a:gd name="connsiteY5" fmla="*/ 3735758 h 5844473"/>
              <a:gd name="connsiteX6" fmla="*/ 480873 w 5331558"/>
              <a:gd name="connsiteY6" fmla="*/ 3871219 h 5844473"/>
              <a:gd name="connsiteX7" fmla="*/ 322351 w 5331558"/>
              <a:gd name="connsiteY7" fmla="*/ 4062605 h 5844473"/>
              <a:gd name="connsiteX8" fmla="*/ 513737 w 5331558"/>
              <a:gd name="connsiteY8" fmla="*/ 4317787 h 5844473"/>
              <a:gd name="connsiteX9" fmla="*/ 449942 w 5331558"/>
              <a:gd name="connsiteY9" fmla="*/ 4977005 h 5844473"/>
              <a:gd name="connsiteX10" fmla="*/ 1704584 w 5331558"/>
              <a:gd name="connsiteY10" fmla="*/ 5039972 h 5844473"/>
              <a:gd name="connsiteX11" fmla="*/ 1989838 w 5331558"/>
              <a:gd name="connsiteY11" fmla="*/ 5844473 h 5844473"/>
              <a:gd name="connsiteX12" fmla="*/ 4283535 w 5331558"/>
              <a:gd name="connsiteY12" fmla="*/ 5821504 h 5844473"/>
              <a:gd name="connsiteX13" fmla="*/ 4841189 w 5331558"/>
              <a:gd name="connsiteY13" fmla="*/ 3520345 h 5844473"/>
              <a:gd name="connsiteX14" fmla="*/ 2980491 w 5331558"/>
              <a:gd name="connsiteY14" fmla="*/ 968 h 5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44473">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989838" y="5844473"/>
                </a:lnTo>
                <a:lnTo>
                  <a:pt x="4283535" y="5821504"/>
                </a:lnTo>
                <a:cubicBezTo>
                  <a:pt x="4313876" y="4595595"/>
                  <a:pt x="4211774" y="4021794"/>
                  <a:pt x="4841189" y="3520345"/>
                </a:cubicBezTo>
                <a:cubicBezTo>
                  <a:pt x="6117095" y="1964448"/>
                  <a:pt x="4692333" y="36409"/>
                  <a:pt x="2980491" y="96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smtClean="0"/>
              <a:t>BILAN COLLECTIF</a:t>
            </a:r>
            <a:endParaRPr lang="ko-KR" altLang="en-US" dirty="0"/>
          </a:p>
        </p:txBody>
      </p:sp>
      <p:sp>
        <p:nvSpPr>
          <p:cNvPr id="4" name="Oval 3"/>
          <p:cNvSpPr/>
          <p:nvPr/>
        </p:nvSpPr>
        <p:spPr>
          <a:xfrm>
            <a:off x="5996070" y="1869819"/>
            <a:ext cx="1856986" cy="18569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p:nvGrpSpPr>
        <p:grpSpPr>
          <a:xfrm>
            <a:off x="6537208" y="1655507"/>
            <a:ext cx="789089" cy="789088"/>
            <a:chOff x="3702138" y="1297355"/>
            <a:chExt cx="570067" cy="570066"/>
          </a:xfrm>
        </p:grpSpPr>
        <p:sp>
          <p:nvSpPr>
            <p:cNvPr id="8" name="AutoShape 92"/>
            <p:cNvSpPr>
              <a:spLocks noChangeAspect="1" noChangeArrowheads="1"/>
            </p:cNvSpPr>
            <p:nvPr/>
          </p:nvSpPr>
          <p:spPr bwMode="auto">
            <a:xfrm rot="16200000" flipH="1">
              <a:off x="3702139" y="1297354"/>
              <a:ext cx="570066" cy="570067"/>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9" name="AutoShape 92"/>
            <p:cNvSpPr>
              <a:spLocks noChangeAspect="1" noChangeArrowheads="1"/>
            </p:cNvSpPr>
            <p:nvPr/>
          </p:nvSpPr>
          <p:spPr bwMode="auto">
            <a:xfrm rot="16200000" flipH="1">
              <a:off x="3748987" y="1345517"/>
              <a:ext cx="475055" cy="475056"/>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grpSp>
      <p:grpSp>
        <p:nvGrpSpPr>
          <p:cNvPr id="11" name="Group 10"/>
          <p:cNvGrpSpPr/>
          <p:nvPr/>
        </p:nvGrpSpPr>
        <p:grpSpPr>
          <a:xfrm>
            <a:off x="5796136" y="2122140"/>
            <a:ext cx="789089" cy="789088"/>
            <a:chOff x="3702138" y="1297355"/>
            <a:chExt cx="570067" cy="570066"/>
          </a:xfrm>
        </p:grpSpPr>
        <p:sp>
          <p:nvSpPr>
            <p:cNvPr id="12" name="AutoShape 92"/>
            <p:cNvSpPr>
              <a:spLocks noChangeAspect="1" noChangeArrowheads="1"/>
            </p:cNvSpPr>
            <p:nvPr/>
          </p:nvSpPr>
          <p:spPr bwMode="auto">
            <a:xfrm rot="16200000" flipH="1">
              <a:off x="3702139" y="1297354"/>
              <a:ext cx="570066" cy="570067"/>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13" name="AutoShape 92"/>
            <p:cNvSpPr>
              <a:spLocks noChangeAspect="1" noChangeArrowheads="1"/>
            </p:cNvSpPr>
            <p:nvPr/>
          </p:nvSpPr>
          <p:spPr bwMode="auto">
            <a:xfrm rot="16200000" flipH="1">
              <a:off x="3748987" y="1345517"/>
              <a:ext cx="475055" cy="475056"/>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grpSp>
      <p:grpSp>
        <p:nvGrpSpPr>
          <p:cNvPr id="14" name="Group 13"/>
          <p:cNvGrpSpPr/>
          <p:nvPr/>
        </p:nvGrpSpPr>
        <p:grpSpPr>
          <a:xfrm>
            <a:off x="6068078" y="2965918"/>
            <a:ext cx="789089" cy="789088"/>
            <a:chOff x="3702138" y="1297355"/>
            <a:chExt cx="570067" cy="570066"/>
          </a:xfrm>
        </p:grpSpPr>
        <p:sp>
          <p:nvSpPr>
            <p:cNvPr id="15" name="AutoShape 92"/>
            <p:cNvSpPr>
              <a:spLocks noChangeAspect="1" noChangeArrowheads="1"/>
            </p:cNvSpPr>
            <p:nvPr/>
          </p:nvSpPr>
          <p:spPr bwMode="auto">
            <a:xfrm rot="16200000" flipH="1">
              <a:off x="3702139" y="1297354"/>
              <a:ext cx="570066" cy="570067"/>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16" name="AutoShape 92"/>
            <p:cNvSpPr>
              <a:spLocks noChangeAspect="1" noChangeArrowheads="1"/>
            </p:cNvSpPr>
            <p:nvPr/>
          </p:nvSpPr>
          <p:spPr bwMode="auto">
            <a:xfrm rot="16200000" flipH="1">
              <a:off x="3748989" y="1345517"/>
              <a:ext cx="475055" cy="475056"/>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grpSp>
      <p:grpSp>
        <p:nvGrpSpPr>
          <p:cNvPr id="17" name="Group 16"/>
          <p:cNvGrpSpPr/>
          <p:nvPr/>
        </p:nvGrpSpPr>
        <p:grpSpPr>
          <a:xfrm>
            <a:off x="7002159" y="2965918"/>
            <a:ext cx="789089" cy="789088"/>
            <a:chOff x="3702138" y="1297355"/>
            <a:chExt cx="570067" cy="570066"/>
          </a:xfrm>
        </p:grpSpPr>
        <p:sp>
          <p:nvSpPr>
            <p:cNvPr id="18" name="AutoShape 92"/>
            <p:cNvSpPr>
              <a:spLocks noChangeAspect="1" noChangeArrowheads="1"/>
            </p:cNvSpPr>
            <p:nvPr/>
          </p:nvSpPr>
          <p:spPr bwMode="auto">
            <a:xfrm rot="16200000" flipH="1">
              <a:off x="3702139" y="1297354"/>
              <a:ext cx="570066" cy="570067"/>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19" name="AutoShape 92"/>
            <p:cNvSpPr>
              <a:spLocks noChangeAspect="1" noChangeArrowheads="1"/>
            </p:cNvSpPr>
            <p:nvPr/>
          </p:nvSpPr>
          <p:spPr bwMode="auto">
            <a:xfrm rot="16200000" flipH="1">
              <a:off x="3748987" y="1345517"/>
              <a:ext cx="475055" cy="475056"/>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grpSp>
      <p:grpSp>
        <p:nvGrpSpPr>
          <p:cNvPr id="20" name="Group 19"/>
          <p:cNvGrpSpPr/>
          <p:nvPr/>
        </p:nvGrpSpPr>
        <p:grpSpPr>
          <a:xfrm>
            <a:off x="7259630" y="2162549"/>
            <a:ext cx="789089" cy="789088"/>
            <a:chOff x="3702138" y="1297355"/>
            <a:chExt cx="570067" cy="570066"/>
          </a:xfrm>
        </p:grpSpPr>
        <p:sp>
          <p:nvSpPr>
            <p:cNvPr id="21" name="AutoShape 92"/>
            <p:cNvSpPr>
              <a:spLocks noChangeAspect="1" noChangeArrowheads="1"/>
            </p:cNvSpPr>
            <p:nvPr/>
          </p:nvSpPr>
          <p:spPr bwMode="auto">
            <a:xfrm rot="16200000" flipH="1">
              <a:off x="3702139" y="1297354"/>
              <a:ext cx="570066" cy="570067"/>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22" name="AutoShape 92"/>
            <p:cNvSpPr>
              <a:spLocks noChangeAspect="1" noChangeArrowheads="1"/>
            </p:cNvSpPr>
            <p:nvPr/>
          </p:nvSpPr>
          <p:spPr bwMode="auto">
            <a:xfrm rot="16200000" flipH="1">
              <a:off x="3748987" y="1345517"/>
              <a:ext cx="475055" cy="475056"/>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grpSp>
      <p:sp>
        <p:nvSpPr>
          <p:cNvPr id="35" name="TextBox 34"/>
          <p:cNvSpPr txBox="1"/>
          <p:nvPr/>
        </p:nvSpPr>
        <p:spPr>
          <a:xfrm>
            <a:off x="517866" y="1385979"/>
            <a:ext cx="4014649" cy="3293209"/>
          </a:xfrm>
          <a:prstGeom prst="rect">
            <a:avLst/>
          </a:prstGeom>
          <a:noFill/>
        </p:spPr>
        <p:txBody>
          <a:bodyPr wrap="square" rtlCol="0" anchor="ctr">
            <a:spAutoFit/>
          </a:bodyPr>
          <a:lstStyle/>
          <a:p>
            <a:r>
              <a:rPr lang="fr-FR" altLang="ko-KR" sz="1400" dirty="0" smtClean="0">
                <a:solidFill>
                  <a:schemeClr val="tx1">
                    <a:lumMod val="75000"/>
                    <a:lumOff val="25000"/>
                  </a:schemeClr>
                </a:solidFill>
                <a:cs typeface="Arial" pitchFamily="34" charset="0"/>
              </a:rPr>
              <a:t>Dans l’ensemble nous avons mené à bien ce projet sans  grosses difficultés. Nous avons pu être efficace car l’équipe se connaissait bien et avait eu l’occasion de travailler ultérieurement ensemble. Nous avons su être polyvalent de manière à accomplir étape par étape ce projet.</a:t>
            </a:r>
          </a:p>
          <a:p>
            <a:r>
              <a:rPr lang="fr-FR" altLang="ko-KR" sz="1400" dirty="0" smtClean="0">
                <a:solidFill>
                  <a:schemeClr val="tx1">
                    <a:lumMod val="75000"/>
                    <a:lumOff val="25000"/>
                  </a:schemeClr>
                </a:solidFill>
                <a:cs typeface="Arial" pitchFamily="34" charset="0"/>
              </a:rPr>
              <a:t>La modularité a été </a:t>
            </a:r>
            <a:r>
              <a:rPr lang="fr-FR" altLang="ko-KR" sz="1400" dirty="0">
                <a:solidFill>
                  <a:schemeClr val="tx1">
                    <a:lumMod val="75000"/>
                    <a:lumOff val="25000"/>
                  </a:schemeClr>
                </a:solidFill>
                <a:cs typeface="Arial" pitchFamily="34" charset="0"/>
              </a:rPr>
              <a:t>selon nous </a:t>
            </a:r>
            <a:r>
              <a:rPr lang="fr-FR" altLang="ko-KR" sz="1400" dirty="0" smtClean="0">
                <a:solidFill>
                  <a:schemeClr val="tx1">
                    <a:lumMod val="75000"/>
                    <a:lumOff val="25000"/>
                  </a:schemeClr>
                </a:solidFill>
                <a:cs typeface="Arial" pitchFamily="34" charset="0"/>
              </a:rPr>
              <a:t>la partie du projet la plus difficile à coder avec l’affichage des requêtes. Et la partie que nous avons exécuté le plus rapidement a été le graphisme. </a:t>
            </a:r>
          </a:p>
          <a:p>
            <a:r>
              <a:rPr lang="fr-FR" altLang="ko-KR" sz="1400" dirty="0" smtClean="0">
                <a:solidFill>
                  <a:schemeClr val="tx1">
                    <a:lumMod val="75000"/>
                    <a:lumOff val="25000"/>
                  </a:schemeClr>
                </a:solidFill>
                <a:cs typeface="Arial" pitchFamily="34" charset="0"/>
              </a:rPr>
              <a:t>Nous sommes tous d’accord pour dire que ce projet nous a été bénéfique car il nous a permis d’approfondir nos connaissances en Java. </a:t>
            </a:r>
          </a:p>
          <a:p>
            <a:r>
              <a:rPr lang="fr-FR" altLang="ko-KR" sz="1400" dirty="0" smtClean="0">
                <a:solidFill>
                  <a:schemeClr val="tx1">
                    <a:lumMod val="75000"/>
                    <a:lumOff val="25000"/>
                  </a:schemeClr>
                </a:solidFill>
                <a:cs typeface="Arial" pitchFamily="34" charset="0"/>
              </a:rPr>
              <a:t>  </a:t>
            </a:r>
          </a:p>
          <a:p>
            <a:endParaRPr lang="fr-FR" altLang="ko-KR" sz="1200" dirty="0">
              <a:solidFill>
                <a:schemeClr val="tx1">
                  <a:lumMod val="75000"/>
                  <a:lumOff val="25000"/>
                </a:schemeClr>
              </a:solidFill>
              <a:cs typeface="Arial" pitchFamily="34" charset="0"/>
            </a:endParaRPr>
          </a:p>
        </p:txBody>
      </p:sp>
      <p:sp>
        <p:nvSpPr>
          <p:cNvPr id="31" name="Freeform 32">
            <a:extLst>
              <a:ext uri="{FF2B5EF4-FFF2-40B4-BE49-F238E27FC236}">
                <a16:creationId xmlns:a16="http://schemas.microsoft.com/office/drawing/2014/main" xmlns="" id="{70E222F0-BBDA-4A93-98C5-DB8E7A512B5F}"/>
              </a:ext>
            </a:extLst>
          </p:cNvPr>
          <p:cNvSpPr/>
          <p:nvPr/>
        </p:nvSpPr>
        <p:spPr>
          <a:xfrm>
            <a:off x="6715108" y="1841618"/>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9">
            <a:extLst>
              <a:ext uri="{FF2B5EF4-FFF2-40B4-BE49-F238E27FC236}">
                <a16:creationId xmlns:a16="http://schemas.microsoft.com/office/drawing/2014/main" xmlns="" id="{3EEAEA40-B972-4621-AD73-3E158900B60F}"/>
              </a:ext>
            </a:extLst>
          </p:cNvPr>
          <p:cNvSpPr/>
          <p:nvPr/>
        </p:nvSpPr>
        <p:spPr>
          <a:xfrm>
            <a:off x="7215297" y="318218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Donut 24">
            <a:extLst>
              <a:ext uri="{FF2B5EF4-FFF2-40B4-BE49-F238E27FC236}">
                <a16:creationId xmlns:a16="http://schemas.microsoft.com/office/drawing/2014/main" xmlns="" id="{0B56F8D7-2C66-416D-8112-9156C536170E}"/>
              </a:ext>
            </a:extLst>
          </p:cNvPr>
          <p:cNvSpPr/>
          <p:nvPr/>
        </p:nvSpPr>
        <p:spPr>
          <a:xfrm>
            <a:off x="5973879" y="2279650"/>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9" name="Oval 21">
            <a:extLst>
              <a:ext uri="{FF2B5EF4-FFF2-40B4-BE49-F238E27FC236}">
                <a16:creationId xmlns:a16="http://schemas.microsoft.com/office/drawing/2014/main" xmlns="" id="{DE70138A-37DA-49B8-B67A-F15F622E6F62}"/>
              </a:ext>
            </a:extLst>
          </p:cNvPr>
          <p:cNvSpPr>
            <a:spLocks noChangeAspect="1"/>
          </p:cNvSpPr>
          <p:nvPr/>
        </p:nvSpPr>
        <p:spPr>
          <a:xfrm>
            <a:off x="7485870" y="2379747"/>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Parallelogram 30">
            <a:extLst>
              <a:ext uri="{FF2B5EF4-FFF2-40B4-BE49-F238E27FC236}">
                <a16:creationId xmlns:a16="http://schemas.microsoft.com/office/drawing/2014/main" xmlns="" id="{450B9A32-2899-452A-8D82-9EC7E46FE648}"/>
              </a:ext>
            </a:extLst>
          </p:cNvPr>
          <p:cNvSpPr/>
          <p:nvPr/>
        </p:nvSpPr>
        <p:spPr>
          <a:xfrm flipH="1">
            <a:off x="6266790" y="3191180"/>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89851032"/>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B150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TotalTime>
  <Words>447</Words>
  <Application>Microsoft Macintosh PowerPoint</Application>
  <PresentationFormat>Présentation à l'écran (16:9)</PresentationFormat>
  <Paragraphs>62</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15</vt:i4>
      </vt:variant>
    </vt:vector>
  </HeadingPairs>
  <TitlesOfParts>
    <vt:vector size="22" baseType="lpstr">
      <vt:lpstr>Arial Black</vt:lpstr>
      <vt:lpstr>Arial Unicode MS</vt:lpstr>
      <vt:lpstr>맑은 고딕</vt:lpstr>
      <vt:lpstr>Arial</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Like DMJ</cp:lastModifiedBy>
  <cp:revision>113</cp:revision>
  <dcterms:created xsi:type="dcterms:W3CDTF">2016-12-05T23:26:54Z</dcterms:created>
  <dcterms:modified xsi:type="dcterms:W3CDTF">2018-04-21T17:17:04Z</dcterms:modified>
</cp:coreProperties>
</file>