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69B8-B7A8-4DF6-8948-9C27DFFA01F6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8034-B153-401A-8991-A70AA2A532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1553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69B8-B7A8-4DF6-8948-9C27DFFA01F6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8034-B153-401A-8991-A70AA2A532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4664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69B8-B7A8-4DF6-8948-9C27DFFA01F6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8034-B153-401A-8991-A70AA2A532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751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69B8-B7A8-4DF6-8948-9C27DFFA01F6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8034-B153-401A-8991-A70AA2A53278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8168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69B8-B7A8-4DF6-8948-9C27DFFA01F6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8034-B153-401A-8991-A70AA2A532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5623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69B8-B7A8-4DF6-8948-9C27DFFA01F6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8034-B153-401A-8991-A70AA2A532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160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69B8-B7A8-4DF6-8948-9C27DFFA01F6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8034-B153-401A-8991-A70AA2A532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803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69B8-B7A8-4DF6-8948-9C27DFFA01F6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8034-B153-401A-8991-A70AA2A532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3839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69B8-B7A8-4DF6-8948-9C27DFFA01F6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8034-B153-401A-8991-A70AA2A532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549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69B8-B7A8-4DF6-8948-9C27DFFA01F6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8034-B153-401A-8991-A70AA2A532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2006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69B8-B7A8-4DF6-8948-9C27DFFA01F6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8034-B153-401A-8991-A70AA2A532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873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69B8-B7A8-4DF6-8948-9C27DFFA01F6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8034-B153-401A-8991-A70AA2A532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8681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69B8-B7A8-4DF6-8948-9C27DFFA01F6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8034-B153-401A-8991-A70AA2A532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3582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69B8-B7A8-4DF6-8948-9C27DFFA01F6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8034-B153-401A-8991-A70AA2A532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5099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69B8-B7A8-4DF6-8948-9C27DFFA01F6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8034-B153-401A-8991-A70AA2A532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818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69B8-B7A8-4DF6-8948-9C27DFFA01F6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8034-B153-401A-8991-A70AA2A532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2549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69B8-B7A8-4DF6-8948-9C27DFFA01F6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8034-B153-401A-8991-A70AA2A532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10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64E69B8-B7A8-4DF6-8948-9C27DFFA01F6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7048034-B153-401A-8991-A70AA2A532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198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22400" y="4030663"/>
            <a:ext cx="9144000" cy="2387600"/>
          </a:xfrm>
        </p:spPr>
        <p:txBody>
          <a:bodyPr/>
          <a:lstStyle/>
          <a:p>
            <a:r>
              <a:rPr lang="pt-BR" dirty="0" err="1" smtClean="0"/>
              <a:t>Kivia</a:t>
            </a:r>
            <a:r>
              <a:rPr lang="pt-BR" dirty="0" smtClean="0"/>
              <a:t> Araújo </a:t>
            </a:r>
            <a:br>
              <a:rPr lang="pt-BR" dirty="0" smtClean="0"/>
            </a:br>
            <a:r>
              <a:rPr lang="pt-BR" dirty="0" smtClean="0"/>
              <a:t>Wellington Macena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013200" y="2565400"/>
            <a:ext cx="36958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 err="1" smtClean="0"/>
              <a:t>ArqComp</a:t>
            </a:r>
            <a:endParaRPr lang="pt-BR" sz="7200" dirty="0"/>
          </a:p>
        </p:txBody>
      </p:sp>
    </p:spTree>
    <p:extLst>
      <p:ext uri="{BB962C8B-B14F-4D97-AF65-F5344CB8AC3E}">
        <p14:creationId xmlns:p14="http://schemas.microsoft.com/office/powerpoint/2010/main" val="103743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Imagem 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951" y="577556"/>
            <a:ext cx="1196205" cy="1196205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213361" y="2422616"/>
            <a:ext cx="2508068" cy="16589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235441" y="2416628"/>
            <a:ext cx="2508068" cy="16589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9912530" y="3061453"/>
            <a:ext cx="772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Saída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139329" y="3061453"/>
            <a:ext cx="1243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Entrada</a:t>
            </a:r>
            <a:endParaRPr lang="pt-BR" dirty="0"/>
          </a:p>
        </p:txBody>
      </p:sp>
      <p:grpSp>
        <p:nvGrpSpPr>
          <p:cNvPr id="35" name="Agrupar 34"/>
          <p:cNvGrpSpPr/>
          <p:nvPr/>
        </p:nvGrpSpPr>
        <p:grpSpPr>
          <a:xfrm>
            <a:off x="3648075" y="754930"/>
            <a:ext cx="1771107" cy="633546"/>
            <a:chOff x="3752848" y="979840"/>
            <a:chExt cx="1771107" cy="633546"/>
          </a:xfrm>
        </p:grpSpPr>
        <p:sp>
          <p:nvSpPr>
            <p:cNvPr id="5" name="Retângulo 4"/>
            <p:cNvSpPr/>
            <p:nvPr/>
          </p:nvSpPr>
          <p:spPr>
            <a:xfrm>
              <a:off x="3752848" y="979840"/>
              <a:ext cx="1771107" cy="6335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Me</a:t>
              </a:r>
              <a:endParaRPr lang="pt-BR" dirty="0"/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3752848" y="1111947"/>
              <a:ext cx="1728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Memória RAM</a:t>
              </a:r>
              <a:endParaRPr lang="pt-BR" dirty="0"/>
            </a:p>
          </p:txBody>
        </p:sp>
      </p:grpSp>
      <p:grpSp>
        <p:nvGrpSpPr>
          <p:cNvPr id="36" name="Agrupar 35"/>
          <p:cNvGrpSpPr/>
          <p:nvPr/>
        </p:nvGrpSpPr>
        <p:grpSpPr>
          <a:xfrm>
            <a:off x="6115593" y="746494"/>
            <a:ext cx="1514204" cy="633546"/>
            <a:chOff x="6115593" y="943799"/>
            <a:chExt cx="1514204" cy="633546"/>
          </a:xfrm>
        </p:grpSpPr>
        <p:sp>
          <p:nvSpPr>
            <p:cNvPr id="14" name="Retângulo 13"/>
            <p:cNvSpPr/>
            <p:nvPr/>
          </p:nvSpPr>
          <p:spPr>
            <a:xfrm>
              <a:off x="6115593" y="943799"/>
              <a:ext cx="1442358" cy="6335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6115593" y="1091295"/>
              <a:ext cx="15142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 smtClean="0"/>
                <a:t>Memória ROM</a:t>
              </a:r>
              <a:endParaRPr lang="pt-BR" sz="1600" dirty="0"/>
            </a:p>
          </p:txBody>
        </p:sp>
      </p:grpSp>
      <p:grpSp>
        <p:nvGrpSpPr>
          <p:cNvPr id="33" name="Agrupar 32"/>
          <p:cNvGrpSpPr/>
          <p:nvPr/>
        </p:nvGrpSpPr>
        <p:grpSpPr>
          <a:xfrm>
            <a:off x="3880485" y="4899658"/>
            <a:ext cx="3501933" cy="529044"/>
            <a:chOff x="3772989" y="4789018"/>
            <a:chExt cx="3501933" cy="529044"/>
          </a:xfrm>
        </p:grpSpPr>
        <p:sp>
          <p:nvSpPr>
            <p:cNvPr id="8" name="Retângulo 7"/>
            <p:cNvSpPr/>
            <p:nvPr/>
          </p:nvSpPr>
          <p:spPr>
            <a:xfrm>
              <a:off x="3772989" y="4789018"/>
              <a:ext cx="3501933" cy="529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3927566" y="4906582"/>
              <a:ext cx="3215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Dispositivos de armazenamento</a:t>
              </a:r>
              <a:endParaRPr lang="pt-BR" dirty="0"/>
            </a:p>
          </p:txBody>
        </p:sp>
      </p:grpSp>
      <p:grpSp>
        <p:nvGrpSpPr>
          <p:cNvPr id="34" name="Agrupar 33"/>
          <p:cNvGrpSpPr/>
          <p:nvPr/>
        </p:nvGrpSpPr>
        <p:grpSpPr>
          <a:xfrm>
            <a:off x="3418115" y="2005149"/>
            <a:ext cx="4423954" cy="2481942"/>
            <a:chOff x="3418115" y="2005149"/>
            <a:chExt cx="4423954" cy="2481942"/>
          </a:xfrm>
        </p:grpSpPr>
        <p:sp>
          <p:nvSpPr>
            <p:cNvPr id="6" name="Retângulo 5"/>
            <p:cNvSpPr/>
            <p:nvPr/>
          </p:nvSpPr>
          <p:spPr>
            <a:xfrm>
              <a:off x="3418115" y="2005149"/>
              <a:ext cx="4423954" cy="24819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5700848" y="3178627"/>
              <a:ext cx="1928949" cy="11212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3595007" y="3187335"/>
              <a:ext cx="1928949" cy="11212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991644" y="2218202"/>
              <a:ext cx="1418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Processador</a:t>
              </a:r>
              <a:endParaRPr lang="pt-BR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964010" y="3674600"/>
              <a:ext cx="14184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Unidade de Controle</a:t>
              </a:r>
              <a:endParaRPr lang="pt-BR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3648075" y="3606858"/>
              <a:ext cx="19289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Unidade Lógica Aritmética</a:t>
              </a:r>
              <a:endParaRPr lang="pt-BR" dirty="0"/>
            </a:p>
          </p:txBody>
        </p:sp>
      </p:grpSp>
      <p:cxnSp>
        <p:nvCxnSpPr>
          <p:cNvPr id="22" name="Conector de Seta Reta 21"/>
          <p:cNvCxnSpPr>
            <a:stCxn id="4" idx="3"/>
            <a:endCxn id="6" idx="1"/>
          </p:cNvCxnSpPr>
          <p:nvPr/>
        </p:nvCxnSpPr>
        <p:spPr>
          <a:xfrm flipV="1">
            <a:off x="2721429" y="3246120"/>
            <a:ext cx="696686" cy="5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stCxn id="7" idx="1"/>
            <a:endCxn id="6" idx="3"/>
          </p:cNvCxnSpPr>
          <p:nvPr/>
        </p:nvCxnSpPr>
        <p:spPr>
          <a:xfrm flipH="1">
            <a:off x="7842069" y="3246120"/>
            <a:ext cx="1393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5" idx="2"/>
          </p:cNvCxnSpPr>
          <p:nvPr/>
        </p:nvCxnSpPr>
        <p:spPr>
          <a:xfrm flipH="1">
            <a:off x="4533628" y="1388476"/>
            <a:ext cx="1" cy="702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>
            <a:stCxn id="14" idx="2"/>
          </p:cNvCxnSpPr>
          <p:nvPr/>
        </p:nvCxnSpPr>
        <p:spPr>
          <a:xfrm>
            <a:off x="6836772" y="1380040"/>
            <a:ext cx="0" cy="582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>
            <a:stCxn id="8" idx="0"/>
            <a:endCxn id="6" idx="2"/>
          </p:cNvCxnSpPr>
          <p:nvPr/>
        </p:nvCxnSpPr>
        <p:spPr>
          <a:xfrm flipH="1" flipV="1">
            <a:off x="5630092" y="4487091"/>
            <a:ext cx="1360" cy="412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Imagem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12496" y="4278750"/>
            <a:ext cx="738472" cy="738472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61753" y="4180780"/>
            <a:ext cx="738472" cy="738472"/>
          </a:xfrm>
          <a:prstGeom prst="rect">
            <a:avLst/>
          </a:prstGeom>
        </p:spPr>
      </p:pic>
      <p:pic>
        <p:nvPicPr>
          <p:cNvPr id="43" name="Imagem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5605" y="4299857"/>
            <a:ext cx="738472" cy="738472"/>
          </a:xfrm>
          <a:prstGeom prst="rect">
            <a:avLst/>
          </a:prstGeom>
        </p:spPr>
      </p:pic>
      <p:pic>
        <p:nvPicPr>
          <p:cNvPr id="44" name="Imagem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55566" y="4253189"/>
            <a:ext cx="738472" cy="738472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562" y="128190"/>
            <a:ext cx="785675" cy="785675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519" y="5504118"/>
            <a:ext cx="721179" cy="721179"/>
          </a:xfrm>
          <a:prstGeom prst="rect">
            <a:avLst/>
          </a:prstGeom>
        </p:spPr>
      </p:pic>
      <p:pic>
        <p:nvPicPr>
          <p:cNvPr id="50" name="Imagem 4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736" y="2553349"/>
            <a:ext cx="1010711" cy="1010711"/>
          </a:xfrm>
          <a:prstGeom prst="rect">
            <a:avLst/>
          </a:prstGeom>
        </p:spPr>
      </p:pic>
      <p:pic>
        <p:nvPicPr>
          <p:cNvPr id="49" name="Imagem 4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399" y="5490751"/>
            <a:ext cx="753925" cy="753925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1233" y="441758"/>
            <a:ext cx="2391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1)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1812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66456" y="3502458"/>
            <a:ext cx="6548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3)  ULA – Unidade Lógica Aritmética</a:t>
            </a:r>
            <a:endParaRPr lang="pt-BR" sz="32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862" y="594733"/>
            <a:ext cx="2724150" cy="16764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423633" y="1000558"/>
            <a:ext cx="6548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2</a:t>
            </a:r>
            <a:r>
              <a:rPr lang="pt-BR" sz="3200" dirty="0" smtClean="0"/>
              <a:t>)  CPU – Central </a:t>
            </a:r>
            <a:r>
              <a:rPr lang="pt-BR" sz="3200" dirty="0" err="1" smtClean="0"/>
              <a:t>Processing</a:t>
            </a:r>
            <a:r>
              <a:rPr lang="pt-BR" sz="3200" dirty="0" smtClean="0"/>
              <a:t> Unit</a:t>
            </a:r>
            <a:endParaRPr lang="pt-BR" sz="32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238118" y="5318558"/>
            <a:ext cx="6548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4</a:t>
            </a:r>
            <a:r>
              <a:rPr lang="pt-BR" sz="3200" dirty="0" smtClean="0"/>
              <a:t>) Registradores;</a:t>
            </a:r>
            <a:endParaRPr lang="pt-BR" sz="32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112" y="4160258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9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75379" y="2741813"/>
            <a:ext cx="1598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ROM;</a:t>
            </a:r>
            <a:endParaRPr lang="pt-BR" sz="3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141055" y="848158"/>
            <a:ext cx="2767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5)  Memoria:</a:t>
            </a:r>
            <a:endParaRPr lang="pt-BR" sz="32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775379" y="5466183"/>
            <a:ext cx="3529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Memória de Massa;</a:t>
            </a:r>
            <a:endParaRPr lang="pt-BR" sz="32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725255" y="3754507"/>
            <a:ext cx="1598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EPROM;</a:t>
            </a:r>
            <a:endParaRPr lang="pt-BR" sz="32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788757" y="4610345"/>
            <a:ext cx="1598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Flash;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788757" y="1718578"/>
            <a:ext cx="1598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RAM;</a:t>
            </a:r>
            <a:endParaRPr lang="pt-BR" sz="32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900" y="916311"/>
            <a:ext cx="3048000" cy="150495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800" y="3199169"/>
            <a:ext cx="27051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54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552" y="602372"/>
            <a:ext cx="4595169" cy="2648828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34755" y="632258"/>
            <a:ext cx="55485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6</a:t>
            </a:r>
            <a:r>
              <a:rPr lang="pt-BR" sz="3200" dirty="0" smtClean="0"/>
              <a:t>)  DMA – Acesso de memória Direta</a:t>
            </a:r>
            <a:endParaRPr lang="pt-BR" sz="3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534754" y="2834649"/>
            <a:ext cx="3656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 startAt="7"/>
            </a:pPr>
            <a:r>
              <a:rPr lang="pt-BR" sz="3200" dirty="0" smtClean="0"/>
              <a:t>Chip </a:t>
            </a:r>
            <a:r>
              <a:rPr lang="pt-BR" sz="3200" dirty="0" err="1" smtClean="0"/>
              <a:t>Select</a:t>
            </a:r>
            <a:r>
              <a:rPr lang="pt-BR" sz="3200" dirty="0" smtClean="0"/>
              <a:t> (CS) 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534754" y="4544597"/>
            <a:ext cx="5548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8)  </a:t>
            </a:r>
            <a:r>
              <a:rPr lang="pt-BR" sz="3200" dirty="0" err="1" smtClean="0"/>
              <a:t>Adress</a:t>
            </a:r>
            <a:r>
              <a:rPr lang="pt-BR" sz="3200" dirty="0" smtClean="0"/>
              <a:t> Bus - Barramento</a:t>
            </a:r>
            <a:endParaRPr lang="pt-BR" sz="32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1131655" y="5548804"/>
            <a:ext cx="2462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Data Bus</a:t>
            </a:r>
            <a:endParaRPr lang="pt-BR" sz="3200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999" y="3728543"/>
            <a:ext cx="3898901" cy="264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46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81778" y="3091011"/>
            <a:ext cx="14233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/>
              <a:t>9)  i5</a:t>
            </a:r>
            <a:endParaRPr lang="pt-BR" sz="2000" dirty="0"/>
          </a:p>
        </p:txBody>
      </p:sp>
      <p:sp>
        <p:nvSpPr>
          <p:cNvPr id="8" name="Retângulo 7"/>
          <p:cNvSpPr/>
          <p:nvPr/>
        </p:nvSpPr>
        <p:spPr>
          <a:xfrm>
            <a:off x="8673181" y="3217321"/>
            <a:ext cx="9502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/>
              <a:t> i7 </a:t>
            </a:r>
            <a:endParaRPr lang="pt-BR" sz="2000" dirty="0"/>
          </a:p>
        </p:txBody>
      </p:sp>
      <p:sp>
        <p:nvSpPr>
          <p:cNvPr id="11" name="Retângulo 10"/>
          <p:cNvSpPr/>
          <p:nvPr/>
        </p:nvSpPr>
        <p:spPr>
          <a:xfrm>
            <a:off x="705766" y="3678204"/>
            <a:ext cx="4432300" cy="3514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Produzido em : 2009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Fabricante</a:t>
            </a:r>
            <a:r>
              <a:rPr lang="pt-BR" sz="1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Intel </a:t>
            </a:r>
            <a:endParaRPr lang="pt-B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2700020" algn="ctr"/>
              </a:tabLst>
            </a:pPr>
            <a:r>
              <a:rPr lang="pt-BR" sz="1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Processador: 2660 MHz  a 3467 MHz</a:t>
            </a:r>
            <a:endParaRPr lang="pt-B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2700020" algn="ctr"/>
              </a:tabLst>
            </a:pPr>
            <a:r>
              <a:rPr lang="pt-BR" sz="14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Modelo considerado da </a:t>
            </a:r>
            <a:r>
              <a:rPr lang="pt-BR" sz="1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nova geração, que apresenta </a:t>
            </a:r>
            <a:r>
              <a:rPr lang="pt-BR" sz="1400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 frequência de </a:t>
            </a:r>
            <a:r>
              <a:rPr lang="pt-BR" sz="1400" dirty="0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3.90 </a:t>
            </a:r>
            <a:r>
              <a:rPr lang="pt-BR" sz="1400" dirty="0" err="1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GHzO</a:t>
            </a:r>
            <a:r>
              <a:rPr lang="pt-BR" sz="1400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(oscilações, vibrações por segundo) aplicado em </a:t>
            </a:r>
            <a:r>
              <a:rPr lang="pt-BR" sz="1400" dirty="0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pt-BR" sz="1400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núcleos. </a:t>
            </a:r>
            <a:endParaRPr lang="pt-BR" sz="1400" dirty="0" smtClean="0">
              <a:solidFill>
                <a:srgbClr val="222222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2700020" algn="ctr"/>
              </a:tabLst>
            </a:pPr>
            <a:r>
              <a:rPr lang="pt-BR" sz="14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8 segmentos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2700020" algn="ctr"/>
              </a:tabLst>
            </a:pPr>
            <a:r>
              <a:rPr lang="pt-BR" sz="1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6MB </a:t>
            </a:r>
            <a:r>
              <a:rPr lang="pt-BR" sz="14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Smart</a:t>
            </a:r>
            <a:r>
              <a:rPr lang="pt-BR" sz="1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Cache </a:t>
            </a:r>
            <a:r>
              <a:rPr lang="pt-BR" sz="14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Cache</a:t>
            </a:r>
            <a:r>
              <a:rPr lang="pt-BR" sz="1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2700020" algn="ctr"/>
              </a:tabLst>
            </a:pPr>
            <a:r>
              <a:rPr lang="pt-BR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Dual Core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2700020" algn="ctr"/>
              </a:tabLst>
            </a:pPr>
            <a:endParaRPr lang="pt-BR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2700020" algn="ctr"/>
              </a:tabLst>
            </a:pP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6733394" y="3685556"/>
            <a:ext cx="4658507" cy="3316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2700020" algn="ctr"/>
              </a:tabLst>
            </a:pPr>
            <a:r>
              <a:rPr lang="pt-BR" sz="1400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Produzido em: 2008</a:t>
            </a:r>
            <a:endParaRPr lang="pt-BR" sz="1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2700020" algn="ctr"/>
              </a:tabLst>
            </a:pPr>
            <a:r>
              <a:rPr lang="pt-BR" sz="1400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Fabricante: Intel </a:t>
            </a:r>
            <a:endParaRPr lang="pt-BR" sz="1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2700020" algn="ctr"/>
              </a:tabLst>
            </a:pPr>
            <a:r>
              <a:rPr lang="pt-BR" sz="1400" dirty="0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Funciona </a:t>
            </a:r>
            <a:r>
              <a:rPr lang="pt-BR" sz="1400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como alta velocidade de frequência. Cada processador possui seu controlador de memória. </a:t>
            </a:r>
            <a:endParaRPr lang="pt-BR" sz="1400" dirty="0" smtClean="0">
              <a:solidFill>
                <a:srgbClr val="222222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2700020" algn="ctr"/>
              </a:tabLst>
            </a:pPr>
            <a:r>
              <a:rPr lang="pt-BR" sz="1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 núcleos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2700020" algn="ctr"/>
              </a:tabLst>
            </a:pPr>
            <a:r>
              <a:rPr lang="pt-BR" sz="140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8 segmentos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2700020" algn="ctr"/>
              </a:tabLst>
            </a:pPr>
            <a:r>
              <a:rPr lang="pt-BR" sz="1400" dirty="0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4.90 GHz </a:t>
            </a:r>
            <a:r>
              <a:rPr lang="pt-BR" sz="1400" dirty="0" err="1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frerquencia</a:t>
            </a:r>
            <a:r>
              <a:rPr lang="pt-BR" sz="1400" dirty="0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Turbo Max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2700020" algn="ctr"/>
              </a:tabLst>
            </a:pPr>
            <a:r>
              <a:rPr lang="pt-BR" sz="140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 – </a:t>
            </a:r>
            <a:r>
              <a:rPr lang="pt-BR" sz="140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Ultra-low</a:t>
            </a:r>
            <a:r>
              <a:rPr lang="pt-BR" sz="140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Power 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2700020" algn="ctr"/>
              </a:tabLst>
            </a:pPr>
            <a:r>
              <a:rPr lang="pt-BR" dirty="0" err="1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Quad</a:t>
            </a:r>
            <a:r>
              <a:rPr lang="pt-BR" dirty="0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Core </a:t>
            </a:r>
            <a:endParaRPr lang="pt-BR" dirty="0" smtClean="0">
              <a:solidFill>
                <a:srgbClr val="222222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2700020" algn="ctr"/>
              </a:tabLst>
            </a:pPr>
            <a:endParaRPr lang="pt-BR" sz="1600" dirty="0">
              <a:solidFill>
                <a:srgbClr val="222222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65" y="562886"/>
            <a:ext cx="2143125" cy="2143125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53" y="562886"/>
            <a:ext cx="2133600" cy="2133600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083" y="890004"/>
            <a:ext cx="1858113" cy="1858113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501" y="559648"/>
            <a:ext cx="2311400" cy="2060841"/>
          </a:xfrm>
          <a:prstGeom prst="rect">
            <a:avLst/>
          </a:prstGeom>
        </p:spPr>
      </p:pic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4299226" y="5922794"/>
            <a:ext cx="10174288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555555"/>
                </a:solidFill>
                <a:effectLst/>
                <a:latin typeface="intel-clear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555555"/>
                </a:solidFill>
                <a:effectLst/>
                <a:latin typeface="intel-clear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44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tícula">
  <a:themeElements>
    <a:clrScheme name="Gotícul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ícul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ícul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TM04033925[[fn=Gotícula]]</Template>
  <TotalTime>138</TotalTime>
  <Words>165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intel-clear</vt:lpstr>
      <vt:lpstr>Times New Roman</vt:lpstr>
      <vt:lpstr>Tw Cen MT</vt:lpstr>
      <vt:lpstr>Gotícula</vt:lpstr>
      <vt:lpstr>Kivia Araújo  Wellington Macena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15</cp:revision>
  <dcterms:created xsi:type="dcterms:W3CDTF">2019-10-23T20:59:10Z</dcterms:created>
  <dcterms:modified xsi:type="dcterms:W3CDTF">2019-10-23T23:47:25Z</dcterms:modified>
</cp:coreProperties>
</file>