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12"/>
  </p:notesMasterIdLst>
  <p:sldIdLst>
    <p:sldId id="256" r:id="rId2"/>
    <p:sldId id="266" r:id="rId3"/>
    <p:sldId id="262" r:id="rId4"/>
    <p:sldId id="257" r:id="rId5"/>
    <p:sldId id="260" r:id="rId6"/>
    <p:sldId id="261" r:id="rId7"/>
    <p:sldId id="258" r:id="rId8"/>
    <p:sldId id="259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26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164" autoAdjust="0"/>
  </p:normalViewPr>
  <p:slideViewPr>
    <p:cSldViewPr snapToGrid="0">
      <p:cViewPr varScale="1">
        <p:scale>
          <a:sx n="82" d="100"/>
          <a:sy n="82" d="100"/>
        </p:scale>
        <p:origin x="1674" y="6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4E1BB-E678-4A63-A8EF-1B6C793373EE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6F5BC-8976-41AB-BDEA-A3B45BA4F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57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6F5BC-8976-41AB-BDEA-A3B45BA4F50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061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6F5BC-8976-41AB-BDEA-A3B45BA4F50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116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6F5BC-8976-41AB-BDEA-A3B45BA4F50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141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6F5BC-8976-41AB-BDEA-A3B45BA4F50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480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6F5BC-8976-41AB-BDEA-A3B45BA4F50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354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6F5BC-8976-41AB-BDEA-A3B45BA4F50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951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6F5BC-8976-41AB-BDEA-A3B45BA4F50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549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fr-FR" dirty="0">
              <a:sym typeface="Wingdings" panose="05000000000000000000" pitchFamily="2" charset="2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6F5BC-8976-41AB-BDEA-A3B45BA4F50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444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6F5BC-8976-41AB-BDEA-A3B45BA4F50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628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6F5BC-8976-41AB-BDEA-A3B45BA4F50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707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56E3-8CB5-4636-99AA-7B6882652986}" type="datetime1">
              <a:rPr lang="fr-FR" smtClean="0"/>
              <a:t>15/12/2022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8E4ABA5-5C5B-4D06-825F-667C9A35AF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38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59D9-6A97-47AD-9FC7-6B6947F5002C}" type="datetime1">
              <a:rPr lang="fr-FR" smtClean="0"/>
              <a:t>15/12/2022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BA5-5C5B-4D06-825F-667C9A35AF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97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DBA0-1E96-4DD1-876A-22A671FBD023}" type="datetime1">
              <a:rPr lang="fr-FR" smtClean="0"/>
              <a:t>15/12/2022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BA5-5C5B-4D06-825F-667C9A35AF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12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3A09-EDA4-4DF4-9E46-FA79A53099CF}" type="datetime1">
              <a:rPr lang="fr-FR" smtClean="0"/>
              <a:t>15/12/2022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BA5-5C5B-4D06-825F-667C9A35AF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62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4CF7C7C-DC5D-4841-BC3C-8F14E713B3B1}" type="datetime1">
              <a:rPr lang="fr-FR" smtClean="0"/>
              <a:t>15/12/2022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8E4ABA5-5C5B-4D06-825F-667C9A35AF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3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9124-56CF-4421-8F0C-D38E6FE2D92B}" type="datetime1">
              <a:rPr lang="fr-FR" smtClean="0"/>
              <a:t>15/12/2022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BA5-5C5B-4D06-825F-667C9A35AF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01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7DA4-1E24-4E15-A1F7-D7D1499900D1}" type="datetime1">
              <a:rPr lang="fr-FR" smtClean="0"/>
              <a:t>15/12/2022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BA5-5C5B-4D06-825F-667C9A35AF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57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A362-77EF-440C-A4FC-BA055F651944}" type="datetime1">
              <a:rPr lang="fr-FR" smtClean="0"/>
              <a:t>15/12/2022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BA5-5C5B-4D06-825F-667C9A35AF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20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DA874-3D79-4D2E-8A00-B2D49026986B}" type="datetime1">
              <a:rPr lang="fr-FR" smtClean="0"/>
              <a:t>15/12/2022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BA5-5C5B-4D06-825F-667C9A35AF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06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FC04-238A-4A84-BE42-0EF80D1D761F}" type="datetime1">
              <a:rPr lang="fr-FR" smtClean="0"/>
              <a:t>15/12/2022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BA5-5C5B-4D06-825F-667C9A35AF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3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027B-A3E8-491C-8AEE-B18DFC592124}" type="datetime1">
              <a:rPr lang="fr-FR" smtClean="0"/>
              <a:t>15/12/2022</a:t>
            </a:fld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BA5-5C5B-4D06-825F-667C9A35AF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73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9E08412-5151-44A1-AB9C-770CFA869045}" type="datetime1">
              <a:rPr lang="fr-FR" smtClean="0"/>
              <a:t>15/12/2022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8E4ABA5-5C5B-4D06-825F-667C9A35AF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65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BA3EC4-B334-7C08-1A6C-8C2C0144A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771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Gill Sans MT" panose="020B0502020104020203" pitchFamily="34" charset="0"/>
              </a:rPr>
              <a:t>Rapport mensuel des actions marketing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B6449F-A3A8-F815-92CB-50F62DF4D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8783"/>
            <a:ext cx="9144000" cy="1655762"/>
          </a:xfrm>
        </p:spPr>
        <p:txBody>
          <a:bodyPr>
            <a:normAutofit/>
          </a:bodyPr>
          <a:lstStyle/>
          <a:p>
            <a:r>
              <a:rPr lang="fr-FR" sz="3600" dirty="0">
                <a:latin typeface="Gill Sans MT" panose="020B0502020104020203" pitchFamily="34" charset="0"/>
                <a:cs typeface="Arial" panose="020B0604020202020204" pitchFamily="34" charset="0"/>
              </a:rPr>
              <a:t>Les chiffres clés généraux de février</a:t>
            </a:r>
            <a:endParaRPr lang="fr-FR" sz="36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A118634-D3E8-154F-E4F6-C3EF54A58E5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7564" y="5135880"/>
            <a:ext cx="6876279" cy="2577331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8DE7F8-799E-F887-775E-8C06D1D3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BA5-5C5B-4D06-825F-667C9A35AFD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795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B2DE91-DD30-FE07-C61B-6255C7A58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Gill Sans MT" panose="020B0502020104020203" pitchFamily="34" charset="0"/>
              </a:rPr>
              <a:t>Merci pour votre attention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CDF7B11-E706-4572-176B-893A4787DFD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704" y="3916583"/>
            <a:ext cx="8858470" cy="332028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7F5AE7-EDA9-66DA-4837-DE237D5F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BA5-5C5B-4D06-825F-667C9A35AFD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68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3B9B19-C541-80A4-02C7-8D420401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F1053701-2835-92EF-CC11-7C0B30510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8525" y="2093976"/>
            <a:ext cx="2583063" cy="382524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F410B76-4131-8E45-CBC4-5BB462AFFB51}"/>
              </a:ext>
            </a:extLst>
          </p:cNvPr>
          <p:cNvSpPr txBox="1"/>
          <p:nvPr/>
        </p:nvSpPr>
        <p:spPr>
          <a:xfrm>
            <a:off x="3568700" y="2132076"/>
            <a:ext cx="627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:  Entreprise de e-commerce de la grande distribution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B1C288C-AE4E-45D3-E467-E833D6AEEA0A}"/>
              </a:ext>
            </a:extLst>
          </p:cNvPr>
          <p:cNvSpPr txBox="1"/>
          <p:nvPr/>
        </p:nvSpPr>
        <p:spPr>
          <a:xfrm>
            <a:off x="898525" y="5736955"/>
            <a:ext cx="1022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Problème : Baisse du CA pour le mois de février, quelle en est la raison ?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CFE7906F-9323-CD8C-B914-898F91638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588" y="2624423"/>
            <a:ext cx="4543425" cy="270510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985D501-2558-837F-5CD5-2A61C27A3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BA5-5C5B-4D06-825F-667C9A35AFD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94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B75C0-63DC-299A-0FCB-DEB93F71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283464"/>
            <a:ext cx="10058400" cy="1609344"/>
          </a:xfrm>
        </p:spPr>
        <p:txBody>
          <a:bodyPr/>
          <a:lstStyle/>
          <a:p>
            <a:r>
              <a:rPr lang="fr-FR" dirty="0">
                <a:latin typeface="Gill Sans MT" panose="020B0502020104020203" pitchFamily="34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8283A1-B2E3-AAFE-D185-4FE0271B3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892808"/>
            <a:ext cx="10058400" cy="4050792"/>
          </a:xfrm>
        </p:spPr>
        <p:txBody>
          <a:bodyPr>
            <a:normAutofit lnSpcReduction="10000"/>
          </a:bodyPr>
          <a:lstStyle/>
          <a:p>
            <a:r>
              <a:rPr lang="fr-FR" sz="2800" dirty="0">
                <a:latin typeface="Gill Sans MT" panose="020B0502020104020203" pitchFamily="34" charset="0"/>
                <a:cs typeface="Arial" panose="020B0604020202020204" pitchFamily="34" charset="0"/>
              </a:rPr>
              <a:t>Proportion des ventes par catégorie de produit et évolution du chiffre d'affaires</a:t>
            </a:r>
          </a:p>
          <a:p>
            <a:r>
              <a:rPr lang="fr-FR" sz="2800" dirty="0">
                <a:latin typeface="Gill Sans MT" panose="020B0502020104020203" pitchFamily="34" charset="0"/>
                <a:cs typeface="Arial" panose="020B0604020202020204" pitchFamily="34" charset="0"/>
              </a:rPr>
              <a:t>Evolution du nombre d'achats des clients et l’évolution du nombre de visites sur le site web au cours du temps</a:t>
            </a:r>
          </a:p>
          <a:p>
            <a:r>
              <a:rPr lang="fr-FR" sz="2800" dirty="0">
                <a:latin typeface="Gill Sans MT" panose="020B0502020104020203" pitchFamily="34" charset="0"/>
                <a:cs typeface="Arial" panose="020B0604020202020204" pitchFamily="34" charset="0"/>
              </a:rPr>
              <a:t>Evolution du ratio au cours du temps</a:t>
            </a:r>
          </a:p>
          <a:p>
            <a:r>
              <a:rPr lang="fr-FR" sz="2800" dirty="0">
                <a:latin typeface="Gill Sans MT" panose="020B0502020104020203" pitchFamily="34" charset="0"/>
                <a:cs typeface="Arial" panose="020B0604020202020204" pitchFamily="34" charset="0"/>
              </a:rPr>
              <a:t>Montant des achats des clients et le temps passé par les visiteurs sur le site web (pour les sessions ayant abouti à un achat)</a:t>
            </a:r>
          </a:p>
          <a:p>
            <a:r>
              <a:rPr lang="fr-FR" sz="2800" dirty="0">
                <a:latin typeface="Gill Sans MT" panose="020B0502020104020203" pitchFamily="34" charset="0"/>
                <a:cs typeface="Arial" panose="020B0604020202020204" pitchFamily="34" charset="0"/>
              </a:rPr>
              <a:t>Evolution de la variabilité du temps passé par les visiteurs sur le site web (pour les sessions ayant abouti à un achat)</a:t>
            </a:r>
          </a:p>
          <a:p>
            <a:endParaRPr lang="fr-FR" dirty="0">
              <a:latin typeface="Gill Sans MT" panose="020B0502020104020203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684A971-B299-F654-715B-CF2C2C9108B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9004" y="5212080"/>
            <a:ext cx="6876279" cy="2577331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63486E-3B35-FE46-DD73-F2F8307B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BA5-5C5B-4D06-825F-667C9A35AFD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23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F81C3-7225-B9C2-46A0-4903A7DF9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8"/>
            <a:ext cx="10515600" cy="1062620"/>
          </a:xfrm>
        </p:spPr>
        <p:txBody>
          <a:bodyPr>
            <a:noAutofit/>
          </a:bodyPr>
          <a:lstStyle/>
          <a:p>
            <a:pPr algn="ctr"/>
            <a:r>
              <a:rPr lang="fr-FR" sz="2800" dirty="0">
                <a:latin typeface="Gill Sans MT" panose="020B0502020104020203" pitchFamily="34" charset="0"/>
              </a:rPr>
              <a:t>Une nouvelle stratégie qui payera dès le mois prochain</a:t>
            </a:r>
          </a:p>
        </p:txBody>
      </p:sp>
      <p:pic>
        <p:nvPicPr>
          <p:cNvPr id="15" name="Espace réservé du contenu 14">
            <a:extLst>
              <a:ext uri="{FF2B5EF4-FFF2-40B4-BE49-F238E27FC236}">
                <a16:creationId xmlns:a16="http://schemas.microsoft.com/office/drawing/2014/main" id="{C05C62C7-0634-68B3-DF43-68B31D5A1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67" y="377815"/>
            <a:ext cx="8562865" cy="6660000"/>
          </a:xfr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9F73791-A0ED-A2F2-9D6D-87AC8A78B65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7563" y="5561293"/>
            <a:ext cx="5741284" cy="21519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B46D461-4E1C-C116-4CE9-106295FE213F}"/>
              </a:ext>
            </a:extLst>
          </p:cNvPr>
          <p:cNvSpPr/>
          <p:nvPr/>
        </p:nvSpPr>
        <p:spPr>
          <a:xfrm>
            <a:off x="10149840" y="2118360"/>
            <a:ext cx="243840" cy="40538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055B45-D1F2-DE00-EE41-DC58BCB5A1C0}"/>
              </a:ext>
            </a:extLst>
          </p:cNvPr>
          <p:cNvSpPr/>
          <p:nvPr/>
        </p:nvSpPr>
        <p:spPr>
          <a:xfrm>
            <a:off x="10149840" y="822960"/>
            <a:ext cx="243840" cy="1295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9D67F76B-0418-9F4A-BE66-090D97066256}"/>
              </a:ext>
            </a:extLst>
          </p:cNvPr>
          <p:cNvSpPr/>
          <p:nvPr/>
        </p:nvSpPr>
        <p:spPr>
          <a:xfrm>
            <a:off x="9293902" y="3342806"/>
            <a:ext cx="769578" cy="187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F3939DF-3F2B-79F0-4000-11A7AC476715}"/>
              </a:ext>
            </a:extLst>
          </p:cNvPr>
          <p:cNvSpPr txBox="1"/>
          <p:nvPr/>
        </p:nvSpPr>
        <p:spPr>
          <a:xfrm>
            <a:off x="9263422" y="3145536"/>
            <a:ext cx="769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Prévision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B1CEB18-005B-727C-BBB4-2E3B103C3714}"/>
              </a:ext>
            </a:extLst>
          </p:cNvPr>
          <p:cNvSpPr txBox="1"/>
          <p:nvPr/>
        </p:nvSpPr>
        <p:spPr>
          <a:xfrm>
            <a:off x="10393680" y="822960"/>
            <a:ext cx="102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75/80K de CA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DFA990A-9271-A6F2-3F75-2F51371B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BA5-5C5B-4D06-825F-667C9A35AFD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99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50AF5D-66A9-3DF8-EA24-149D1544F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37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fr-FR" sz="2800" dirty="0">
                <a:latin typeface="Gill Sans MT" panose="020B0502020104020203" pitchFamily="34" charset="0"/>
              </a:rPr>
              <a:t>Des ventes qui augmentent, et des visites qui explosent 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2D8737E4-ECEE-89CF-B794-5A8A8AEED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73" y="416976"/>
            <a:ext cx="8562854" cy="6660000"/>
          </a:xfrm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8E6CBD9F-1C71-AB8C-F930-658C66C499BC}"/>
              </a:ext>
            </a:extLst>
          </p:cNvPr>
          <p:cNvSpPr/>
          <p:nvPr/>
        </p:nvSpPr>
        <p:spPr>
          <a:xfrm rot="16200000">
            <a:off x="9590865" y="5770966"/>
            <a:ext cx="322780" cy="233897"/>
          </a:xfrm>
          <a:prstGeom prst="rightArrow">
            <a:avLst>
              <a:gd name="adj1" fmla="val 18821"/>
              <a:gd name="adj2" fmla="val 32928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89B4B34E-73F2-BF77-CBC4-EDB7CAFEA2E0}"/>
              </a:ext>
            </a:extLst>
          </p:cNvPr>
          <p:cNvSpPr/>
          <p:nvPr/>
        </p:nvSpPr>
        <p:spPr>
          <a:xfrm rot="16200000">
            <a:off x="7683304" y="3383235"/>
            <a:ext cx="4137903" cy="233899"/>
          </a:xfrm>
          <a:prstGeom prst="rightArrow">
            <a:avLst>
              <a:gd name="adj1" fmla="val 18821"/>
              <a:gd name="adj2" fmla="val 32928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EE697C3-B85A-03A8-0B9A-323CB7766DC0}"/>
              </a:ext>
            </a:extLst>
          </p:cNvPr>
          <p:cNvSpPr txBox="1"/>
          <p:nvPr/>
        </p:nvSpPr>
        <p:spPr>
          <a:xfrm>
            <a:off x="9886122" y="3483660"/>
            <a:ext cx="74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Gill Sans MT" panose="020B0502020104020203" pitchFamily="34" charset="0"/>
              </a:rPr>
              <a:t>x30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E743753-5C5E-3344-2EE3-D52416133926}"/>
              </a:ext>
            </a:extLst>
          </p:cNvPr>
          <p:cNvSpPr txBox="1"/>
          <p:nvPr/>
        </p:nvSpPr>
        <p:spPr>
          <a:xfrm>
            <a:off x="9886122" y="5569137"/>
            <a:ext cx="74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Gill Sans MT" panose="020B0502020104020203" pitchFamily="34" charset="0"/>
              </a:rPr>
              <a:t>x15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4091D13-5592-9BBD-64C6-1981E58A38E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7563" y="5561293"/>
            <a:ext cx="5741284" cy="2151918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30C4AFF-9A2F-0BB9-6B75-86BC92DF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BA5-5C5B-4D06-825F-667C9A35AFD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09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B93A2E-C1DD-29BA-BE68-D29121D2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132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latin typeface="Gill Sans MT" panose="020B0502020104020203" pitchFamily="34" charset="0"/>
              </a:rPr>
              <a:t>Un ratio toujours en baisse mais des ventes en progrès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BB3E8717-25EB-215C-A482-794F6C035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28" y="374938"/>
            <a:ext cx="8562857" cy="6660000"/>
          </a:xfr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7F7AC76-EE8F-0E1C-BF35-E21969C7DFA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7563" y="5561293"/>
            <a:ext cx="5741284" cy="2151918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680EB2BD-946A-4A9E-A365-E3DC7785896F}"/>
              </a:ext>
            </a:extLst>
          </p:cNvPr>
          <p:cNvSpPr/>
          <p:nvPr/>
        </p:nvSpPr>
        <p:spPr>
          <a:xfrm>
            <a:off x="3083172" y="1243624"/>
            <a:ext cx="363416" cy="3749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2B97D84-4FBF-898B-D893-12AA499DC1B5}"/>
              </a:ext>
            </a:extLst>
          </p:cNvPr>
          <p:cNvSpPr/>
          <p:nvPr/>
        </p:nvSpPr>
        <p:spPr>
          <a:xfrm>
            <a:off x="8534403" y="5803901"/>
            <a:ext cx="363416" cy="3749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446AB92-FE37-208E-49CA-B4D1E9FF867B}"/>
              </a:ext>
            </a:extLst>
          </p:cNvPr>
          <p:cNvSpPr txBox="1"/>
          <p:nvPr/>
        </p:nvSpPr>
        <p:spPr>
          <a:xfrm>
            <a:off x="3366585" y="1060900"/>
            <a:ext cx="656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11%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2649AA-14AC-AF60-F0B5-AF5C1C406A0B}"/>
              </a:ext>
            </a:extLst>
          </p:cNvPr>
          <p:cNvSpPr txBox="1"/>
          <p:nvPr/>
        </p:nvSpPr>
        <p:spPr>
          <a:xfrm>
            <a:off x="8387864" y="5392016"/>
            <a:ext cx="656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5%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233B452-C57A-F7BB-C9B5-0B000E65366B}"/>
              </a:ext>
            </a:extLst>
          </p:cNvPr>
          <p:cNvGrpSpPr/>
          <p:nvPr/>
        </p:nvGrpSpPr>
        <p:grpSpPr>
          <a:xfrm>
            <a:off x="9310818" y="2063691"/>
            <a:ext cx="2024363" cy="4385816"/>
            <a:chOff x="9636369" y="2110582"/>
            <a:chExt cx="2024363" cy="4385816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57259E4F-6964-5C79-9264-E0AD6A358177}"/>
                </a:ext>
              </a:extLst>
            </p:cNvPr>
            <p:cNvSpPr txBox="1"/>
            <p:nvPr/>
          </p:nvSpPr>
          <p:spPr>
            <a:xfrm>
              <a:off x="9636369" y="2110582"/>
              <a:ext cx="2024363" cy="43858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dirty="0"/>
                <a:t>Ventes </a:t>
              </a:r>
            </a:p>
            <a:p>
              <a:endParaRPr lang="fr-FR" dirty="0"/>
            </a:p>
            <a:p>
              <a:r>
                <a:rPr lang="fr-FR" sz="1800" dirty="0"/>
                <a:t>taux de conversion =</a:t>
              </a:r>
              <a:endParaRPr lang="fr-FR" dirty="0"/>
            </a:p>
            <a:p>
              <a:r>
                <a:rPr lang="fr-FR" sz="1800" dirty="0"/>
                <a:t>(nombre d’achats des clients)/(nombre de visites) </a:t>
              </a:r>
            </a:p>
            <a:p>
              <a:endParaRPr lang="fr-FR" sz="1800" dirty="0"/>
            </a:p>
            <a:p>
              <a:r>
                <a:rPr lang="fr-FR" dirty="0"/>
                <a:t>Ratio moyen e-commerce à 3%</a:t>
              </a:r>
            </a:p>
            <a:p>
              <a:r>
                <a:rPr lang="fr-FR" sz="900" i="1" dirty="0"/>
                <a:t>Source : https://www.blogdumoderateur.com/chiffres-cles-e-commerce-2022-taux-conversion-panier-moyen-pages-vues-session/</a:t>
              </a:r>
              <a:endParaRPr lang="fr-FR" sz="800" i="1" dirty="0"/>
            </a:p>
            <a:p>
              <a:endParaRPr lang="fr-FR" dirty="0"/>
            </a:p>
            <a:p>
              <a:endParaRPr lang="fr-FR" dirty="0"/>
            </a:p>
          </p:txBody>
        </p:sp>
        <p:sp>
          <p:nvSpPr>
            <p:cNvPr id="10" name="Flèche : droite 9">
              <a:extLst>
                <a:ext uri="{FF2B5EF4-FFF2-40B4-BE49-F238E27FC236}">
                  <a16:creationId xmlns:a16="http://schemas.microsoft.com/office/drawing/2014/main" id="{0F80DD07-AA4D-9C04-6E20-6DB5D6071937}"/>
                </a:ext>
              </a:extLst>
            </p:cNvPr>
            <p:cNvSpPr/>
            <p:nvPr/>
          </p:nvSpPr>
          <p:spPr>
            <a:xfrm rot="18997579">
              <a:off x="10536692" y="2158155"/>
              <a:ext cx="386026" cy="292999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E72CACBC-23BC-3268-AC26-F2C76B96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BA5-5C5B-4D06-825F-667C9A35AFD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45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50BAEE-A938-4FF4-1E53-717D4856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4968"/>
            <a:ext cx="12311270" cy="1325563"/>
          </a:xfrm>
        </p:spPr>
        <p:txBody>
          <a:bodyPr>
            <a:noAutofit/>
          </a:bodyPr>
          <a:lstStyle/>
          <a:p>
            <a:pPr algn="ctr"/>
            <a:r>
              <a:rPr lang="fr-FR" sz="2800" dirty="0">
                <a:latin typeface="Gill Sans MT" panose="020B0502020104020203" pitchFamily="34" charset="0"/>
              </a:rPr>
              <a:t> Corrélation entre le Montant des achats des clients et</a:t>
            </a:r>
            <a:br>
              <a:rPr lang="fr-FR" sz="2800" dirty="0">
                <a:latin typeface="Gill Sans MT" panose="020B0502020104020203" pitchFamily="34" charset="0"/>
              </a:rPr>
            </a:br>
            <a:r>
              <a:rPr lang="fr-FR" sz="2800" dirty="0">
                <a:latin typeface="Gill Sans MT" panose="020B0502020104020203" pitchFamily="34" charset="0"/>
              </a:rPr>
              <a:t>Temps passé par les</a:t>
            </a:r>
            <a:r>
              <a:rPr lang="fr-FR" sz="3600" dirty="0">
                <a:latin typeface="Gill Sans MT" panose="020B0502020104020203" pitchFamily="34" charset="0"/>
              </a:rPr>
              <a:t> </a:t>
            </a:r>
            <a:r>
              <a:rPr lang="fr-FR" sz="2800" dirty="0">
                <a:latin typeface="Gill Sans MT" panose="020B0502020104020203" pitchFamily="34" charset="0"/>
              </a:rPr>
              <a:t>visiteurs sur le site web (pour les sessions ayant abouti à un achat)</a:t>
            </a:r>
            <a:br>
              <a:rPr lang="fr-FR" sz="3600" dirty="0">
                <a:latin typeface="Gill Sans MT" panose="020B0502020104020203" pitchFamily="34" charset="0"/>
              </a:rPr>
            </a:br>
            <a:endParaRPr lang="fr-FR" sz="3600" dirty="0">
              <a:latin typeface="Gill Sans MT" panose="020B0502020104020203" pitchFamily="34" charset="0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BE3D29B-7894-94CC-D083-07CC3A5D1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73" y="503680"/>
            <a:ext cx="8562854" cy="6660000"/>
          </a:xfrm>
        </p:spPr>
      </p:pic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3B9CCFF-4F6E-960F-DA14-7819A58CB4F5}"/>
              </a:ext>
            </a:extLst>
          </p:cNvPr>
          <p:cNvCxnSpPr/>
          <p:nvPr/>
        </p:nvCxnSpPr>
        <p:spPr>
          <a:xfrm>
            <a:off x="5943600" y="4312920"/>
            <a:ext cx="0" cy="201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5BAE5B9D-E3F7-5248-E153-0924B2BD60E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7563" y="5561293"/>
            <a:ext cx="5741284" cy="2151918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E487678-FD54-88A1-FDD7-8D20C4376098}"/>
              </a:ext>
            </a:extLst>
          </p:cNvPr>
          <p:cNvCxnSpPr/>
          <p:nvPr/>
        </p:nvCxnSpPr>
        <p:spPr>
          <a:xfrm flipH="1">
            <a:off x="2895600" y="4312920"/>
            <a:ext cx="30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CB152C6D-4E4D-6334-5B7E-A7AAA0F825E6}"/>
              </a:ext>
            </a:extLst>
          </p:cNvPr>
          <p:cNvSpPr txBox="1"/>
          <p:nvPr/>
        </p:nvSpPr>
        <p:spPr>
          <a:xfrm>
            <a:off x="5803234" y="6331181"/>
            <a:ext cx="487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7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4C78058-9161-3726-BA5F-03B7EEB73332}"/>
              </a:ext>
            </a:extLst>
          </p:cNvPr>
          <p:cNvSpPr txBox="1"/>
          <p:nvPr/>
        </p:nvSpPr>
        <p:spPr>
          <a:xfrm>
            <a:off x="2566004" y="4189809"/>
            <a:ext cx="487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38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BF5D568-D05B-8803-FDBC-CAC873D4BD31}"/>
              </a:ext>
            </a:extLst>
          </p:cNvPr>
          <p:cNvSpPr/>
          <p:nvPr/>
        </p:nvSpPr>
        <p:spPr>
          <a:xfrm rot="19510755">
            <a:off x="3428368" y="3514185"/>
            <a:ext cx="5335263" cy="12898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E57621-E52C-1633-9A10-522C2F3E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BA5-5C5B-4D06-825F-667C9A35AFD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2173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7AB960-0207-70D0-95EF-0A5987E0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626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fr-FR" sz="2800" dirty="0">
                <a:latin typeface="Gill Sans MT" panose="020B0502020104020203" pitchFamily="34" charset="0"/>
              </a:rPr>
              <a:t>Une variabilité du temps passé par les visiteurs sur le site web (pour les sessions ayant abouti à un achat) en augmentation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58E14DB-1E24-CA3A-50B6-50E13AB23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73" y="392936"/>
            <a:ext cx="8562854" cy="6660000"/>
          </a:xfr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E4EF260-56A6-725E-C3B7-3013E540D0D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7563" y="5561293"/>
            <a:ext cx="5741284" cy="2151918"/>
          </a:xfrm>
          <a:prstGeom prst="rect">
            <a:avLst/>
          </a:prstGeom>
        </p:spPr>
      </p:pic>
      <p:sp>
        <p:nvSpPr>
          <p:cNvPr id="16" name="Flèche : courbe vers le haut 15">
            <a:extLst>
              <a:ext uri="{FF2B5EF4-FFF2-40B4-BE49-F238E27FC236}">
                <a16:creationId xmlns:a16="http://schemas.microsoft.com/office/drawing/2014/main" id="{78E85B44-5415-C6E2-0CAB-BB51D31DA06F}"/>
              </a:ext>
            </a:extLst>
          </p:cNvPr>
          <p:cNvSpPr/>
          <p:nvPr/>
        </p:nvSpPr>
        <p:spPr>
          <a:xfrm>
            <a:off x="3177915" y="4886028"/>
            <a:ext cx="6225165" cy="644577"/>
          </a:xfrm>
          <a:prstGeom prst="curvedUpArrow">
            <a:avLst>
              <a:gd name="adj1" fmla="val 9872"/>
              <a:gd name="adj2" fmla="val 39949"/>
              <a:gd name="adj3" fmla="val 143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2A1E933-B969-E277-DE74-1D5E165FF2D7}"/>
              </a:ext>
            </a:extLst>
          </p:cNvPr>
          <p:cNvSpPr txBox="1"/>
          <p:nvPr/>
        </p:nvSpPr>
        <p:spPr>
          <a:xfrm>
            <a:off x="5437305" y="5208316"/>
            <a:ext cx="191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Dispersion x9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A25C2D-CB92-DBB1-C9D4-801171CEAA5C}"/>
              </a:ext>
            </a:extLst>
          </p:cNvPr>
          <p:cNvSpPr txBox="1"/>
          <p:nvPr/>
        </p:nvSpPr>
        <p:spPr>
          <a:xfrm>
            <a:off x="2776165" y="3244334"/>
            <a:ext cx="140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IQR = 12s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A8EAFC-BC83-49E7-D737-55D7104A12D9}"/>
              </a:ext>
            </a:extLst>
          </p:cNvPr>
          <p:cNvSpPr txBox="1"/>
          <p:nvPr/>
        </p:nvSpPr>
        <p:spPr>
          <a:xfrm>
            <a:off x="9550424" y="4322857"/>
            <a:ext cx="1408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IQR = 1min 45s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A1B483-1490-1DB4-C9F3-B07F28A3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BA5-5C5B-4D06-825F-667C9A35AFD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919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37C042-2378-88F3-BA7A-9DDC152C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C93382-CCD7-7E3F-8528-9EB839F18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437931"/>
            <a:ext cx="10058400" cy="4050792"/>
          </a:xfrm>
        </p:spPr>
        <p:txBody>
          <a:bodyPr/>
          <a:lstStyle/>
          <a:p>
            <a:r>
              <a:rPr lang="fr-FR" dirty="0"/>
              <a:t>Une baisse du CA conjoncturel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Un taux de conversion presque 2x supérieur à la moyenne du marché</a:t>
            </a:r>
          </a:p>
          <a:p>
            <a:endParaRPr lang="fr-FR" dirty="0"/>
          </a:p>
          <a:p>
            <a:r>
              <a:rPr lang="fr-FR" dirty="0"/>
              <a:t>Une dispersion multiplié par 9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620B7A7-D486-7D51-3DA7-621B1C2C373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7563" y="5561293"/>
            <a:ext cx="5741284" cy="2151918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74B8A2-958C-EDFC-D63B-FCFEA33C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BA5-5C5B-4D06-825F-667C9A35AFD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378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Type de boi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e de bois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1333</TotalTime>
  <Words>312</Words>
  <Application>Microsoft Office PowerPoint</Application>
  <PresentationFormat>Grand écran</PresentationFormat>
  <Paragraphs>61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Calibri</vt:lpstr>
      <vt:lpstr>Gill Sans MT</vt:lpstr>
      <vt:lpstr>Rockwell</vt:lpstr>
      <vt:lpstr>Rockwell Condensed</vt:lpstr>
      <vt:lpstr>Wingdings</vt:lpstr>
      <vt:lpstr>Type de bois</vt:lpstr>
      <vt:lpstr>Rapport mensuel des actions marketing</vt:lpstr>
      <vt:lpstr>Contexte</vt:lpstr>
      <vt:lpstr>Sommaire</vt:lpstr>
      <vt:lpstr>Une nouvelle stratégie qui payera dès le mois prochain</vt:lpstr>
      <vt:lpstr>Des ventes qui augmentent, et des visites qui explosent </vt:lpstr>
      <vt:lpstr>Un ratio toujours en baisse mais des ventes en progrès</vt:lpstr>
      <vt:lpstr> Corrélation entre le Montant des achats des clients et Temps passé par les visiteurs sur le site web (pour les sessions ayant abouti à un achat) </vt:lpstr>
      <vt:lpstr>Une variabilité du temps passé par les visiteurs sur le site web (pour les sessions ayant abouti à un achat) en augmentation</vt:lpstr>
      <vt:lpstr>Conclusion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chiffres clés généraux février</dc:title>
  <dc:creator>raphael belleil</dc:creator>
  <cp:lastModifiedBy>raphael belleil</cp:lastModifiedBy>
  <cp:revision>115</cp:revision>
  <dcterms:created xsi:type="dcterms:W3CDTF">2022-12-05T07:28:06Z</dcterms:created>
  <dcterms:modified xsi:type="dcterms:W3CDTF">2022-12-15T10:16:37Z</dcterms:modified>
</cp:coreProperties>
</file>