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sldIdLst>
    <p:sldId id="256" r:id="rId2"/>
    <p:sldId id="266" r:id="rId3"/>
    <p:sldId id="262" r:id="rId4"/>
    <p:sldId id="257" r:id="rId5"/>
    <p:sldId id="260" r:id="rId6"/>
    <p:sldId id="261" r:id="rId7"/>
    <p:sldId id="258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64" autoAdjust="0"/>
  </p:normalViewPr>
  <p:slideViewPr>
    <p:cSldViewPr snapToGrid="0">
      <p:cViewPr varScale="1">
        <p:scale>
          <a:sx n="82" d="100"/>
          <a:sy n="82" d="100"/>
        </p:scale>
        <p:origin x="1674" y="-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E1BB-E678-4A63-A8EF-1B6C793373EE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F5BC-8976-41AB-BDEA-A3B45BA4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7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Bonjour Frederic et bienvenue au rapport mensuel des actions marketing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61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1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Pour contextualiser </a:t>
            </a:r>
          </a:p>
          <a:p>
            <a:endParaRPr lang="fr-FR" b="1" dirty="0"/>
          </a:p>
          <a:p>
            <a:r>
              <a:rPr lang="fr-FR" b="1" dirty="0"/>
              <a:t>Grand Marché est une entreprise de grande distribution qui livre à domicile les commandes effectuées par les clients sur son site Internet</a:t>
            </a:r>
          </a:p>
          <a:p>
            <a:endParaRPr lang="fr-FR" b="1" dirty="0"/>
          </a:p>
          <a:p>
            <a:r>
              <a:rPr lang="fr-FR" b="1" dirty="0"/>
              <a:t>Les 3 secteurs de grand marché sont : la nourriture, les biens de consommation et la high tech</a:t>
            </a:r>
          </a:p>
          <a:p>
            <a:endParaRPr lang="fr-FR" b="1" dirty="0"/>
          </a:p>
          <a:p>
            <a:endParaRPr lang="fr-F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Problème : Baisse du CA pour le mois de février, quel en est la raison ? </a:t>
            </a:r>
          </a:p>
          <a:p>
            <a:r>
              <a:rPr lang="fr-FR" b="1" dirty="0"/>
              <a:t>C’est ce que nous allons voir dans ce rapport des chiffres clés du mois de février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4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8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Sur cet histogramme empilé</a:t>
            </a:r>
          </a:p>
          <a:p>
            <a:r>
              <a:rPr lang="fr-FR" b="1" dirty="0"/>
              <a:t>Evolution CA / secteurs d’activités</a:t>
            </a:r>
          </a:p>
          <a:p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12 mois  </a:t>
            </a:r>
            <a:r>
              <a:rPr lang="fr-FR" b="1" dirty="0"/>
              <a:t>CA du high tech la + importante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suivi les biens de conso et la nourriture (45%, 33%, 22%)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Nouvelle stratégie entreprise  abandon high tech  ++ nourriture  = bien de conso,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(70%, 30%) sur le mois de février </a:t>
            </a:r>
          </a:p>
          <a:p>
            <a:endParaRPr lang="fr-FR" b="1" dirty="0"/>
          </a:p>
          <a:p>
            <a:r>
              <a:rPr lang="fr-FR" b="1" dirty="0">
                <a:sym typeface="Wingdings" panose="05000000000000000000" pitchFamily="2" charset="2"/>
              </a:rPr>
              <a:t> Baisse CA sur février  conjoncturel pas structurel</a:t>
            </a:r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Si tendance </a:t>
            </a:r>
            <a:r>
              <a:rPr lang="fr-FR" b="1" dirty="0"/>
              <a:t>(hausse de la part CA nourriture d’environ 30%/mois)</a:t>
            </a:r>
            <a:r>
              <a:rPr lang="fr-FR" b="1" dirty="0">
                <a:sym typeface="Wingdings" panose="05000000000000000000" pitchFamily="2" charset="2"/>
              </a:rPr>
              <a:t> ==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prochain CA global </a:t>
            </a:r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/>
              <a:t> 75/80k le mois prochain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(Chiffre d’affaires qui baisse le dernier mois alors que le nombre de vente augmente (voir graph suivant)</a:t>
            </a:r>
          </a:p>
          <a:p>
            <a:r>
              <a:rPr lang="fr-FR" dirty="0">
                <a:sym typeface="Wingdings" panose="05000000000000000000" pitchFamily="2" charset="2"/>
              </a:rPr>
              <a:t> Dû au fait que la moyenne des prix des achats de nourriture (environ 40€) &lt; moyenne des prix de la catégorie high tech (environ 3000€))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sym typeface="Wingdings" panose="05000000000000000000" pitchFamily="2" charset="2"/>
              </a:rPr>
              <a:t> graph</a:t>
            </a:r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2 courbes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Évolution nb achat clients</a:t>
            </a:r>
            <a:endParaRPr lang="fr-FR" sz="1200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Evolution nb de visite sur l’année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1" dirty="0">
                <a:sym typeface="Wingdings" panose="05000000000000000000" pitchFamily="2" charset="2"/>
              </a:rPr>
              <a:t> nb de visites  explosion </a:t>
            </a:r>
            <a:r>
              <a:rPr lang="fr-FR" b="1" dirty="0"/>
              <a:t> 20 000 à 550 000 visites/mois </a:t>
            </a:r>
            <a:r>
              <a:rPr lang="fr-FR" b="1" dirty="0">
                <a:sym typeface="Wingdings" panose="05000000000000000000" pitchFamily="2" charset="2"/>
              </a:rPr>
              <a:t> presque </a:t>
            </a:r>
            <a:r>
              <a:rPr lang="fr-FR" b="1" dirty="0"/>
              <a:t>x30 en une année (+160 000 rien que ce dernier mois)</a:t>
            </a:r>
          </a:p>
          <a:p>
            <a:r>
              <a:rPr lang="fr-FR" b="1">
                <a:sym typeface="Wingdings" panose="05000000000000000000" pitchFamily="2" charset="2"/>
              </a:rPr>
              <a:t> Nb achat client  grosse augmentation  </a:t>
            </a:r>
            <a:r>
              <a:rPr lang="fr-FR" b="1"/>
              <a:t>2000 </a:t>
            </a:r>
            <a:r>
              <a:rPr lang="fr-FR" b="1" dirty="0"/>
              <a:t>à 27 500 ventes/mois </a:t>
            </a:r>
            <a:r>
              <a:rPr lang="fr-FR" b="1" dirty="0">
                <a:sym typeface="Wingdings" panose="05000000000000000000" pitchFamily="2" charset="2"/>
              </a:rPr>
              <a:t> presque </a:t>
            </a:r>
            <a:r>
              <a:rPr lang="fr-FR" b="1" dirty="0"/>
              <a:t>x15 en une année (+ 7500 ventes par rapport au mois dernier)</a:t>
            </a:r>
          </a:p>
          <a:p>
            <a:endParaRPr lang="fr-FR" b="1" dirty="0"/>
          </a:p>
          <a:p>
            <a:r>
              <a:rPr lang="fr-FR" b="1" dirty="0"/>
              <a:t>Au vue de la progression de ces visites et de ces ventes, on peut être rassurer sur le CA du mois prochain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Sur cette Courbe, on peut voir</a:t>
            </a:r>
          </a:p>
          <a:p>
            <a:r>
              <a:rPr lang="fr-FR" b="1" dirty="0"/>
              <a:t>L’évolution du </a:t>
            </a:r>
            <a:r>
              <a:rPr lang="fr-FR" sz="1200" b="1" dirty="0"/>
              <a:t>taux de conversion (nombre d’achats des clients)/(nombre de visites) au cours de cette année</a:t>
            </a:r>
          </a:p>
          <a:p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Ratio en baisse (de 11% à 5%)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Visites qui explosent (ventes aussi visites 2x plus)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1" dirty="0">
                <a:sym typeface="Wingdings" panose="05000000000000000000" pitchFamily="2" charset="2"/>
              </a:rPr>
              <a:t> un écart qui se creuse entre le nb de vente et les visites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ratio à 5% très bon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ratio moyen des sites de e commerce à 3%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Pas inquiétude à avoir comme on l’a vu sur le graph précédent, les ventes augmentent</a:t>
            </a:r>
          </a:p>
          <a:p>
            <a:endParaRPr lang="fr-FR" dirty="0"/>
          </a:p>
          <a:p>
            <a:r>
              <a:rPr lang="fr-FR" dirty="0"/>
              <a:t>Mais on peut imaginer que les gens viennent sur le site sans forcement acheter à chaque fois </a:t>
            </a:r>
            <a:r>
              <a:rPr lang="fr-FR" dirty="0">
                <a:sym typeface="Wingdings" panose="05000000000000000000" pitchFamily="2" charset="2"/>
              </a:rPr>
              <a:t> comment faire pour qu’il achète plus quand ils viennent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Publicité ciblée pour les clients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On va parler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montant des achats des clients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temps qu’ils ont passé sur le site pour aboutir a cet achat</a:t>
            </a:r>
          </a:p>
          <a:p>
            <a:r>
              <a:rPr lang="fr-FR" b="1" dirty="0"/>
              <a:t>A travers ce nuage de point</a:t>
            </a:r>
          </a:p>
          <a:p>
            <a:endParaRPr lang="fr-FR" b="1" dirty="0"/>
          </a:p>
          <a:p>
            <a:r>
              <a:rPr lang="fr-FR" b="1" dirty="0"/>
              <a:t>Le montant du panier 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dispersé entre 20 et 65€ avec environ 80% des montants entre 30 et 50€</a:t>
            </a:r>
          </a:p>
          <a:p>
            <a:r>
              <a:rPr lang="fr-FR" b="1" dirty="0"/>
              <a:t>Panier moyen(et médian)  </a:t>
            </a:r>
            <a:r>
              <a:rPr lang="fr-FR" b="1" dirty="0">
                <a:sym typeface="Wingdings" panose="05000000000000000000" pitchFamily="2" charset="2"/>
              </a:rPr>
              <a:t> loi normal 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est d’environ 38€</a:t>
            </a:r>
          </a:p>
          <a:p>
            <a:endParaRPr lang="fr-FR" b="1" dirty="0"/>
          </a:p>
          <a:p>
            <a:r>
              <a:rPr lang="fr-FR" b="1" dirty="0"/>
              <a:t>Le temps que les clients ont passé sur le site web pour leur achat</a:t>
            </a:r>
          </a:p>
          <a:p>
            <a:r>
              <a:rPr lang="fr-FR" b="1" dirty="0"/>
              <a:t>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compris entre 0 et 14min avec environ 95% des temps entre 2 et 12min</a:t>
            </a:r>
          </a:p>
          <a:p>
            <a:r>
              <a:rPr lang="fr-FR" b="1" dirty="0"/>
              <a:t>temps moyen (et médian) passé sur la site pour un achat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 est d’environ 7min</a:t>
            </a:r>
          </a:p>
          <a:p>
            <a:endParaRPr lang="fr-FR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b="1" dirty="0">
                <a:sym typeface="Wingdings" panose="05000000000000000000" pitchFamily="2" charset="2"/>
              </a:rPr>
              <a:t>Corrélation </a:t>
            </a:r>
            <a:r>
              <a:rPr lang="fr-FR" b="1" dirty="0"/>
              <a:t>entre les 2,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b="1" dirty="0"/>
              <a:t>Tendance dans le nuage de point,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b="1" dirty="0"/>
              <a:t>Ellipse plutôt que cercle </a:t>
            </a:r>
            <a:r>
              <a:rPr lang="fr-FR" b="1" dirty="0">
                <a:sym typeface="Wingdings" panose="05000000000000000000" pitchFamily="2" charset="2"/>
              </a:rPr>
              <a:t> corrélation</a:t>
            </a:r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Analyse : + les clients ont fait un achat important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>
                <a:sym typeface="Wingdings" panose="05000000000000000000" pitchFamily="2" charset="2"/>
              </a:rPr>
              <a:t>+ ils ont passé de temps sur le site et inversement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b="1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44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On va voir maintenant 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l’évolution de la variabilité du temps passé par les visiteurs sur le site web (pour les sessions ayant abouti à un achat)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À travers ces boites à moustaches </a:t>
            </a:r>
          </a:p>
          <a:p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médiane (mesure de tendance centrale) diminue (7,1 à 6,2 ce mois ci)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dispersion augmente (écart interquartile qui augmente) x9 depuis 1 an </a:t>
            </a:r>
          </a:p>
          <a:p>
            <a:endParaRPr lang="fr-FR" b="1" dirty="0"/>
          </a:p>
          <a:p>
            <a:r>
              <a:rPr lang="fr-FR" b="1" dirty="0">
                <a:sym typeface="Wingdings" panose="05000000000000000000" pitchFamily="2" charset="2"/>
              </a:rPr>
              <a:t> MAIS </a:t>
            </a:r>
            <a:r>
              <a:rPr lang="fr-FR" b="1" dirty="0"/>
              <a:t>temps moyen d’une session sur le site qui abouti à un achat reste identique</a:t>
            </a:r>
          </a:p>
          <a:p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Mais la dispersion est environ multipliée par 9</a:t>
            </a:r>
          </a:p>
          <a:p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/>
              <a:t> DONC variabilité du temps passé par les visiteurs sur le site web (pour les sessions ayant abouti à un achat) est de + en + importante</a:t>
            </a:r>
          </a:p>
          <a:p>
            <a:endParaRPr lang="fr-FR" b="1" dirty="0"/>
          </a:p>
          <a:p>
            <a:r>
              <a:rPr lang="fr-FR" b="1" dirty="0"/>
              <a:t>Cela est peut </a:t>
            </a:r>
            <a:r>
              <a:rPr lang="fr-FR" b="1" dirty="0" err="1"/>
              <a:t>etre</a:t>
            </a:r>
            <a:r>
              <a:rPr lang="fr-FR" b="1" dirty="0"/>
              <a:t> du à l’augmentation du nb de visites,  avec un échantillon plus grand, plus de chance d’avoir des cas extrêmes</a:t>
            </a:r>
          </a:p>
          <a:p>
            <a:endParaRPr lang="fr-FR" dirty="0"/>
          </a:p>
          <a:p>
            <a:r>
              <a:rPr lang="fr-FR" dirty="0"/>
              <a:t>(Plusieurs types clients, </a:t>
            </a:r>
          </a:p>
          <a:p>
            <a:r>
              <a:rPr lang="fr-FR" dirty="0"/>
              <a:t>Certains achètent très vite, d'autres plutôt lentement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peut être intéressant de faire des groupes voir si la catégorie de produits influent sur la vitesse d’achat)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2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Pour conclure ce rapport mensuel, </a:t>
            </a:r>
          </a:p>
          <a:p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baisse CA pour le mois de février conjoncturel,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du au changement de stratégie (abandon du secteur high tech)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CA va remonter dès le mois prochain selon les prévisions et les progressions du nb de visites et de ventes </a:t>
            </a:r>
          </a:p>
          <a:p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taux de conversion en baisse mais les ventes continue d’augmenter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il reste cependant bon par rapport à la moyenne du marché (presque 2x supérieur)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Piste : programme de fidélité, publicité ciblée pour convertir + de visites</a:t>
            </a:r>
          </a:p>
          <a:p>
            <a:endParaRPr lang="fr-FR" b="1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dispersion multiplié par 9 (écart interquartile)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cela peut être du au grand nombre de visite, en effet,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="1" dirty="0"/>
              <a:t>plus l’échantillon augmente, plus il y a de chances qu’il y est des valeurs extrêmes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0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EB08-73D4-406B-BD91-B69C589CDF07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6874-3323-4ADF-9578-8B45BDA8E862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DC49-E073-4A79-A470-851D7DD0800F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7E46-1D87-4695-8BB1-44D8A9B49516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E5D5C5-D269-4F89-B589-745FDD2F9256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03D2-D3C0-42C8-BE10-E93FD26C7803}" type="datetime1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3448-2D41-442D-9C70-CD63BA113DD4}" type="datetime1">
              <a:rPr lang="fr-FR" smtClean="0"/>
              <a:t>17/12/2022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7A35-89AA-40F9-A78D-3C8314C6C4AE}" type="datetime1">
              <a:rPr lang="fr-FR" smtClean="0"/>
              <a:t>17/12/2022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6BA4-4E97-43F4-8B1F-5F224453D5FB}" type="datetime1">
              <a:rPr lang="fr-FR" smtClean="0"/>
              <a:t>17/12/2022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04EF-C84D-4B24-A5F4-BBD9C4FC2EC9}" type="datetime1">
              <a:rPr lang="fr-FR" smtClean="0"/>
              <a:t>17/12/2022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4745-E5F8-48F0-BCC7-98B4AEA09DCD}" type="datetime1">
              <a:rPr lang="fr-FR" smtClean="0"/>
              <a:t>17/12/2022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3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B87466E-5D37-46EC-BFD7-680A8397915D}" type="datetime1">
              <a:rPr lang="fr-FR" smtClean="0"/>
              <a:t>17/12/2022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A3EC4-B334-7C08-1A6C-8C2C0144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7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Rapport mensuel des actions marketing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6449F-A3A8-F815-92CB-50F62DF4D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783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  <a:cs typeface="Arial" panose="020B0604020202020204" pitchFamily="34" charset="0"/>
              </a:rPr>
              <a:t>Les chiffres clés généraux de février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118634-D3E8-154F-E4F6-C3EF54A5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4" y="5135880"/>
            <a:ext cx="6876279" cy="25773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BADC44-E891-8FA8-A0E9-09C137D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9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2DE91-DD30-FE07-C61B-6255C7A5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Merci pour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DF7B11-E706-4572-176B-893A4787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04" y="3916583"/>
            <a:ext cx="8858470" cy="332028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C7699D-D3A0-231F-96B5-44DE541F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B9B19-C541-80A4-02C7-8D42040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053701-2835-92EF-CC11-7C0B30510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8525" y="2093976"/>
            <a:ext cx="2583063" cy="38252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410B76-4131-8E45-CBC4-5BB462AFFB51}"/>
              </a:ext>
            </a:extLst>
          </p:cNvPr>
          <p:cNvSpPr txBox="1"/>
          <p:nvPr/>
        </p:nvSpPr>
        <p:spPr>
          <a:xfrm>
            <a:off x="3568700" y="2132076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 Entreprise de e-commerce de la grande distribution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1C288C-AE4E-45D3-E467-E833D6AEEA0A}"/>
              </a:ext>
            </a:extLst>
          </p:cNvPr>
          <p:cNvSpPr txBox="1"/>
          <p:nvPr/>
        </p:nvSpPr>
        <p:spPr>
          <a:xfrm>
            <a:off x="898525" y="5736955"/>
            <a:ext cx="102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: Baisse du CA pour le mois de février, quel en est la raison ?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FE7906F-9323-CD8C-B914-898F91638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88" y="2624423"/>
            <a:ext cx="4543425" cy="2705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716DDA-FE81-B915-C974-F650C01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94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B75C0-63DC-299A-0FCB-DEB93F71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83464"/>
            <a:ext cx="10058400" cy="1609344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83A1-B2E3-AAFE-D185-4FE0271B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28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Proportion des ventes par catégorie de produit et évolution du chiffre d'affaires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du nombre d'achats des clients et l’évolution du nombre de visites sur le site web au cours du temps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du ratio au cours du temps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Montant des achats des clients et le temps passé par les visiteurs sur le site web (pour les sessions ayant abouti à un achat)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de la variabilité du temps passé par les visiteurs sur le site web (pour les sessions ayant abouti à un achat)</a:t>
            </a:r>
          </a:p>
          <a:p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4A971-B299-F654-715B-CF2C2C91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9004" y="5212080"/>
            <a:ext cx="6876279" cy="25773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11929-ABD6-D60A-4F94-AD958B72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23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F81C3-7225-B9C2-46A0-4903A7DF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8"/>
            <a:ext cx="10515600" cy="1062620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Une nouvelle stratégie qui payera dès le mois prochain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C05C62C7-0634-68B3-DF43-68B31D5A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7" y="377815"/>
            <a:ext cx="8562865" cy="666000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F73791-A0ED-A2F2-9D6D-87AC8A78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46D461-4E1C-C116-4CE9-106295FE213F}"/>
              </a:ext>
            </a:extLst>
          </p:cNvPr>
          <p:cNvSpPr/>
          <p:nvPr/>
        </p:nvSpPr>
        <p:spPr>
          <a:xfrm>
            <a:off x="10149840" y="2118360"/>
            <a:ext cx="243840" cy="4053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55B45-D1F2-DE00-EE41-DC58BCB5A1C0}"/>
              </a:ext>
            </a:extLst>
          </p:cNvPr>
          <p:cNvSpPr/>
          <p:nvPr/>
        </p:nvSpPr>
        <p:spPr>
          <a:xfrm>
            <a:off x="10149840" y="822960"/>
            <a:ext cx="24384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D67F76B-0418-9F4A-BE66-090D97066256}"/>
              </a:ext>
            </a:extLst>
          </p:cNvPr>
          <p:cNvSpPr/>
          <p:nvPr/>
        </p:nvSpPr>
        <p:spPr>
          <a:xfrm>
            <a:off x="9293902" y="3342806"/>
            <a:ext cx="769578" cy="18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3939DF-3F2B-79F0-4000-11A7AC476715}"/>
              </a:ext>
            </a:extLst>
          </p:cNvPr>
          <p:cNvSpPr txBox="1"/>
          <p:nvPr/>
        </p:nvSpPr>
        <p:spPr>
          <a:xfrm>
            <a:off x="9263422" y="3145536"/>
            <a:ext cx="769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Prévision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1CEB18-005B-727C-BBB4-2E3B103C3714}"/>
              </a:ext>
            </a:extLst>
          </p:cNvPr>
          <p:cNvSpPr txBox="1"/>
          <p:nvPr/>
        </p:nvSpPr>
        <p:spPr>
          <a:xfrm>
            <a:off x="10393680" y="822960"/>
            <a:ext cx="138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75/80K de CA en mars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DFC189-45F5-F7A0-13B3-3A2184E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9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0AF5D-66A9-3DF8-EA24-149D1544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Des ventes qui augmentent, et des visites qui explosent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D8737E4-ECEE-89CF-B794-5A8A8AEE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416976"/>
            <a:ext cx="8562854" cy="6660000"/>
          </a:xfr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E6CBD9F-1C71-AB8C-F930-658C66C499BC}"/>
              </a:ext>
            </a:extLst>
          </p:cNvPr>
          <p:cNvSpPr/>
          <p:nvPr/>
        </p:nvSpPr>
        <p:spPr>
          <a:xfrm rot="16200000">
            <a:off x="9590865" y="5770966"/>
            <a:ext cx="322780" cy="233897"/>
          </a:xfrm>
          <a:prstGeom prst="rightArrow">
            <a:avLst>
              <a:gd name="adj1" fmla="val 18821"/>
              <a:gd name="adj2" fmla="val 3292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9B4B34E-73F2-BF77-CBC4-EDB7CAFEA2E0}"/>
              </a:ext>
            </a:extLst>
          </p:cNvPr>
          <p:cNvSpPr/>
          <p:nvPr/>
        </p:nvSpPr>
        <p:spPr>
          <a:xfrm rot="16200000">
            <a:off x="7683304" y="3383235"/>
            <a:ext cx="4137903" cy="233899"/>
          </a:xfrm>
          <a:prstGeom prst="rightArrow">
            <a:avLst>
              <a:gd name="adj1" fmla="val 18821"/>
              <a:gd name="adj2" fmla="val 3292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E697C3-B85A-03A8-0B9A-323CB7766DC0}"/>
              </a:ext>
            </a:extLst>
          </p:cNvPr>
          <p:cNvSpPr txBox="1"/>
          <p:nvPr/>
        </p:nvSpPr>
        <p:spPr>
          <a:xfrm>
            <a:off x="9886122" y="3483660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x30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743753-5C5E-3344-2EE3-D52416133926}"/>
              </a:ext>
            </a:extLst>
          </p:cNvPr>
          <p:cNvSpPr txBox="1"/>
          <p:nvPr/>
        </p:nvSpPr>
        <p:spPr>
          <a:xfrm>
            <a:off x="9886122" y="5569137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x15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4091D13-5592-9BBD-64C6-1981E58A38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33B68C-CB65-D889-7D63-01C8C41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93A2E-C1DD-29BA-BE68-D29121D2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 ratio toujours en baisse mais des ventes en progrès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B3E8717-25EB-215C-A482-794F6C03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28" y="374938"/>
            <a:ext cx="8562857" cy="66600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F7AC76-EE8F-0E1C-BF35-E21969C7DF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80EB2BD-946A-4A9E-A365-E3DC7785896F}"/>
              </a:ext>
            </a:extLst>
          </p:cNvPr>
          <p:cNvSpPr/>
          <p:nvPr/>
        </p:nvSpPr>
        <p:spPr>
          <a:xfrm>
            <a:off x="3083172" y="1243624"/>
            <a:ext cx="363416" cy="37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2B97D84-4FBF-898B-D893-12AA499DC1B5}"/>
              </a:ext>
            </a:extLst>
          </p:cNvPr>
          <p:cNvSpPr/>
          <p:nvPr/>
        </p:nvSpPr>
        <p:spPr>
          <a:xfrm>
            <a:off x="8534403" y="5803901"/>
            <a:ext cx="363416" cy="37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46AB92-FE37-208E-49CA-B4D1E9FF867B}"/>
              </a:ext>
            </a:extLst>
          </p:cNvPr>
          <p:cNvSpPr txBox="1"/>
          <p:nvPr/>
        </p:nvSpPr>
        <p:spPr>
          <a:xfrm>
            <a:off x="3366585" y="1060900"/>
            <a:ext cx="65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11%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2649AA-14AC-AF60-F0B5-AF5C1C406A0B}"/>
              </a:ext>
            </a:extLst>
          </p:cNvPr>
          <p:cNvSpPr txBox="1"/>
          <p:nvPr/>
        </p:nvSpPr>
        <p:spPr>
          <a:xfrm>
            <a:off x="8387864" y="5392016"/>
            <a:ext cx="65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5%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33B452-C57A-F7BB-C9B5-0B000E65366B}"/>
              </a:ext>
            </a:extLst>
          </p:cNvPr>
          <p:cNvGrpSpPr/>
          <p:nvPr/>
        </p:nvGrpSpPr>
        <p:grpSpPr>
          <a:xfrm>
            <a:off x="9310818" y="2063691"/>
            <a:ext cx="2024363" cy="4385816"/>
            <a:chOff x="9636369" y="2110582"/>
            <a:chExt cx="2024363" cy="438581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7259E4F-6964-5C79-9264-E0AD6A358177}"/>
                </a:ext>
              </a:extLst>
            </p:cNvPr>
            <p:cNvSpPr txBox="1"/>
            <p:nvPr/>
          </p:nvSpPr>
          <p:spPr>
            <a:xfrm>
              <a:off x="9636369" y="2110582"/>
              <a:ext cx="2024363" cy="4385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Ventes </a:t>
              </a:r>
            </a:p>
            <a:p>
              <a:endParaRPr lang="fr-FR" dirty="0"/>
            </a:p>
            <a:p>
              <a:r>
                <a:rPr lang="fr-FR" sz="1800" dirty="0"/>
                <a:t>taux de conversion =</a:t>
              </a:r>
              <a:endParaRPr lang="fr-FR" dirty="0"/>
            </a:p>
            <a:p>
              <a:r>
                <a:rPr lang="fr-FR" sz="1800" dirty="0"/>
                <a:t>(nombre d’achats des clients)/(nombre de visites) </a:t>
              </a:r>
            </a:p>
            <a:p>
              <a:endParaRPr lang="fr-FR" sz="1800" dirty="0"/>
            </a:p>
            <a:p>
              <a:r>
                <a:rPr lang="fr-FR" dirty="0"/>
                <a:t>Ratio moyen e-commerce à 3%</a:t>
              </a:r>
            </a:p>
            <a:p>
              <a:r>
                <a:rPr lang="fr-FR" sz="900" i="1" dirty="0"/>
                <a:t>Source : https://www.blogdumoderateur.com/chiffres-cles-e-commerce-2022-taux-conversion-panier-moyen-pages-vues-session/</a:t>
              </a:r>
              <a:endParaRPr lang="fr-FR" sz="800" i="1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0F80DD07-AA4D-9C04-6E20-6DB5D6071937}"/>
                </a:ext>
              </a:extLst>
            </p:cNvPr>
            <p:cNvSpPr/>
            <p:nvPr/>
          </p:nvSpPr>
          <p:spPr>
            <a:xfrm rot="18997579">
              <a:off x="10536692" y="2158155"/>
              <a:ext cx="386026" cy="29299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051805B-7D2B-ADB4-CA74-3BFBCDB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0BAEE-A938-4FF4-1E53-717D485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68"/>
            <a:ext cx="1231127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 Corrélation entre le Montant des achats des clients et</a:t>
            </a:r>
            <a:br>
              <a:rPr lang="fr-FR" sz="2800" dirty="0">
                <a:latin typeface="Gill Sans MT" panose="020B0502020104020203" pitchFamily="34" charset="0"/>
              </a:rPr>
            </a:br>
            <a:r>
              <a:rPr lang="fr-FR" sz="2800" dirty="0">
                <a:latin typeface="Gill Sans MT" panose="020B0502020104020203" pitchFamily="34" charset="0"/>
              </a:rPr>
              <a:t>Temps passé par les</a:t>
            </a:r>
            <a:r>
              <a:rPr lang="fr-FR" sz="3600" dirty="0">
                <a:latin typeface="Gill Sans MT" panose="020B0502020104020203" pitchFamily="34" charset="0"/>
              </a:rPr>
              <a:t> </a:t>
            </a:r>
            <a:r>
              <a:rPr lang="fr-FR" sz="2800" dirty="0">
                <a:latin typeface="Gill Sans MT" panose="020B0502020104020203" pitchFamily="34" charset="0"/>
              </a:rPr>
              <a:t>visiteurs sur le site web (pour les sessions ayant abouti à un achat)</a:t>
            </a:r>
            <a:br>
              <a:rPr lang="fr-FR" sz="3600" dirty="0">
                <a:latin typeface="Gill Sans MT" panose="020B0502020104020203" pitchFamily="34" charset="0"/>
              </a:rPr>
            </a:b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E3D29B-7894-94CC-D083-07CC3A5D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503680"/>
            <a:ext cx="8562854" cy="6660000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3B9CCFF-4F6E-960F-DA14-7819A58CB4F5}"/>
              </a:ext>
            </a:extLst>
          </p:cNvPr>
          <p:cNvCxnSpPr/>
          <p:nvPr/>
        </p:nvCxnSpPr>
        <p:spPr>
          <a:xfrm>
            <a:off x="5943600" y="4312920"/>
            <a:ext cx="0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AE5B9D-E3F7-5248-E153-0924B2BD60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487678-FD54-88A1-FDD7-8D20C4376098}"/>
              </a:ext>
            </a:extLst>
          </p:cNvPr>
          <p:cNvCxnSpPr/>
          <p:nvPr/>
        </p:nvCxnSpPr>
        <p:spPr>
          <a:xfrm flipH="1">
            <a:off x="2895600" y="431292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B152C6D-4E4D-6334-5B7E-A7AAA0F825E6}"/>
              </a:ext>
            </a:extLst>
          </p:cNvPr>
          <p:cNvSpPr txBox="1"/>
          <p:nvPr/>
        </p:nvSpPr>
        <p:spPr>
          <a:xfrm>
            <a:off x="5803234" y="6331181"/>
            <a:ext cx="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C78058-9161-3726-BA5F-03B7EEB73332}"/>
              </a:ext>
            </a:extLst>
          </p:cNvPr>
          <p:cNvSpPr txBox="1"/>
          <p:nvPr/>
        </p:nvSpPr>
        <p:spPr>
          <a:xfrm>
            <a:off x="2566004" y="4189809"/>
            <a:ext cx="48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38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BF5D568-D05B-8803-FDBC-CAC873D4BD31}"/>
              </a:ext>
            </a:extLst>
          </p:cNvPr>
          <p:cNvSpPr/>
          <p:nvPr/>
        </p:nvSpPr>
        <p:spPr>
          <a:xfrm rot="19510755">
            <a:off x="3428368" y="3514185"/>
            <a:ext cx="5335263" cy="1289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33E8FC-D592-2623-F91F-B68C7D72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1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B960-0207-70D0-95EF-0A5987E0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2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Une variabilité du temps passé par les visiteurs sur le site web (pour les sessions ayant abouti à un achat) en augmentation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8E14DB-1E24-CA3A-50B6-50E13AB2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392936"/>
            <a:ext cx="8562854" cy="66600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E4EF260-56A6-725E-C3B7-3013E540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78E85B44-5415-C6E2-0CAB-BB51D31DA06F}"/>
              </a:ext>
            </a:extLst>
          </p:cNvPr>
          <p:cNvSpPr/>
          <p:nvPr/>
        </p:nvSpPr>
        <p:spPr>
          <a:xfrm>
            <a:off x="3177915" y="4886028"/>
            <a:ext cx="6225165" cy="644577"/>
          </a:xfrm>
          <a:prstGeom prst="curvedUpArrow">
            <a:avLst>
              <a:gd name="adj1" fmla="val 9872"/>
              <a:gd name="adj2" fmla="val 39949"/>
              <a:gd name="adj3" fmla="val 1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A1E933-B969-E277-DE74-1D5E165FF2D7}"/>
              </a:ext>
            </a:extLst>
          </p:cNvPr>
          <p:cNvSpPr txBox="1"/>
          <p:nvPr/>
        </p:nvSpPr>
        <p:spPr>
          <a:xfrm>
            <a:off x="5437305" y="5208316"/>
            <a:ext cx="19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Dispersion x9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A25C2D-CB92-DBB1-C9D4-801171CEAA5C}"/>
              </a:ext>
            </a:extLst>
          </p:cNvPr>
          <p:cNvSpPr txBox="1"/>
          <p:nvPr/>
        </p:nvSpPr>
        <p:spPr>
          <a:xfrm>
            <a:off x="2776165" y="3244334"/>
            <a:ext cx="140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IQR = 12s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A8EAFC-BC83-49E7-D737-55D7104A12D9}"/>
              </a:ext>
            </a:extLst>
          </p:cNvPr>
          <p:cNvSpPr txBox="1"/>
          <p:nvPr/>
        </p:nvSpPr>
        <p:spPr>
          <a:xfrm>
            <a:off x="9550424" y="4322857"/>
            <a:ext cx="140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IQR = 1min 45s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AD8F79-2CAC-47BA-87E3-8E943E77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1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7C042-2378-88F3-BA7A-9DDC152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93382-CCD7-7E3F-8528-9EB839F1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37931"/>
            <a:ext cx="10058400" cy="4050792"/>
          </a:xfrm>
        </p:spPr>
        <p:txBody>
          <a:bodyPr/>
          <a:lstStyle/>
          <a:p>
            <a:r>
              <a:rPr lang="fr-FR" dirty="0"/>
              <a:t>Une baisse du CA conjoncturel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taux de conversion presque 2x supérieur à la moyenne du marché</a:t>
            </a:r>
          </a:p>
          <a:p>
            <a:endParaRPr lang="fr-FR" dirty="0"/>
          </a:p>
          <a:p>
            <a:r>
              <a:rPr lang="fr-FR" dirty="0"/>
              <a:t>Une dispersion multiplié par 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20B7A7-D486-7D51-3DA7-621B1C2C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A80F84-F3A7-3983-3836-697E841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7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1552</TotalTime>
  <Words>1216</Words>
  <Application>Microsoft Office PowerPoint</Application>
  <PresentationFormat>Grand écran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Rockwell</vt:lpstr>
      <vt:lpstr>Rockwell Condensed</vt:lpstr>
      <vt:lpstr>Wingdings</vt:lpstr>
      <vt:lpstr>Type de bois</vt:lpstr>
      <vt:lpstr>Rapport mensuel des actions marketing</vt:lpstr>
      <vt:lpstr>Contexte</vt:lpstr>
      <vt:lpstr>Sommaire</vt:lpstr>
      <vt:lpstr>Une nouvelle stratégie qui payera dès le mois prochain</vt:lpstr>
      <vt:lpstr>Des ventes qui augmentent, et des visites qui explosent </vt:lpstr>
      <vt:lpstr>Un ratio toujours en baisse mais des ventes en progrès</vt:lpstr>
      <vt:lpstr> Corrélation entre le Montant des achats des clients et Temps passé par les visiteurs sur le site web (pour les sessions ayant abouti à un achat) </vt:lpstr>
      <vt:lpstr>Une variabilité du temps passé par les visiteurs sur le site web (pour les sessions ayant abouti à un achat) en augmentation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chiffres clés généraux février</dc:title>
  <dc:creator>raphael belleil</dc:creator>
  <cp:lastModifiedBy>raphael belleil</cp:lastModifiedBy>
  <cp:revision>155</cp:revision>
  <dcterms:created xsi:type="dcterms:W3CDTF">2022-12-05T07:28:06Z</dcterms:created>
  <dcterms:modified xsi:type="dcterms:W3CDTF">2022-12-17T08:50:38Z</dcterms:modified>
</cp:coreProperties>
</file>