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2"/>
  </p:notesMasterIdLst>
  <p:sldIdLst>
    <p:sldId id="256" r:id="rId2"/>
    <p:sldId id="266" r:id="rId3"/>
    <p:sldId id="262" r:id="rId4"/>
    <p:sldId id="257" r:id="rId5"/>
    <p:sldId id="260" r:id="rId6"/>
    <p:sldId id="261" r:id="rId7"/>
    <p:sldId id="258" r:id="rId8"/>
    <p:sldId id="259"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6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64" autoAdjust="0"/>
  </p:normalViewPr>
  <p:slideViewPr>
    <p:cSldViewPr snapToGrid="0">
      <p:cViewPr varScale="1">
        <p:scale>
          <a:sx n="62" d="100"/>
          <a:sy n="62" d="100"/>
        </p:scale>
        <p:origin x="1459" y="5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4E1BB-E678-4A63-A8EF-1B6C793373EE}" type="datetimeFigureOut">
              <a:rPr lang="fr-FR" smtClean="0"/>
              <a:t>04/01/2023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6F5BC-8976-41AB-BDEA-A3B45BA4F50E}" type="slidenum">
              <a:rPr lang="fr-FR" smtClean="0"/>
              <a:t>‹N°›</a:t>
            </a:fld>
            <a:endParaRPr lang="fr-FR"/>
          </a:p>
        </p:txBody>
      </p:sp>
    </p:spTree>
    <p:extLst>
      <p:ext uri="{BB962C8B-B14F-4D97-AF65-F5344CB8AC3E}">
        <p14:creationId xmlns:p14="http://schemas.microsoft.com/office/powerpoint/2010/main" val="428357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Bonjour Frederic et bienvenue au rapport mensuel des actions marketing </a:t>
            </a:r>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1</a:t>
            </a:fld>
            <a:endParaRPr lang="fr-FR"/>
          </a:p>
        </p:txBody>
      </p:sp>
    </p:spTree>
    <p:extLst>
      <p:ext uri="{BB962C8B-B14F-4D97-AF65-F5344CB8AC3E}">
        <p14:creationId xmlns:p14="http://schemas.microsoft.com/office/powerpoint/2010/main" val="1351061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10</a:t>
            </a:fld>
            <a:endParaRPr lang="fr-FR"/>
          </a:p>
        </p:txBody>
      </p:sp>
    </p:spTree>
    <p:extLst>
      <p:ext uri="{BB962C8B-B14F-4D97-AF65-F5344CB8AC3E}">
        <p14:creationId xmlns:p14="http://schemas.microsoft.com/office/powerpoint/2010/main" val="266611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Pour contextualiser </a:t>
            </a:r>
          </a:p>
          <a:p>
            <a:endParaRPr lang="fr-FR" b="1" dirty="0"/>
          </a:p>
          <a:p>
            <a:r>
              <a:rPr lang="fr-FR" b="1" dirty="0"/>
              <a:t>Grand Marché est une entreprise de grande distribution qui livre à domicile les commandes effectuées par les clients sur son site Internet</a:t>
            </a:r>
          </a:p>
          <a:p>
            <a:endParaRPr lang="fr-FR" b="1" dirty="0"/>
          </a:p>
          <a:p>
            <a:r>
              <a:rPr lang="fr-FR" b="1" dirty="0"/>
              <a:t>Les 3 secteurs de grand marché sont : la nourriture, les biens de consommation et la high tech</a:t>
            </a:r>
          </a:p>
          <a:p>
            <a:endParaRPr lang="fr-FR" b="1" dirty="0"/>
          </a:p>
          <a:p>
            <a:endParaRPr lang="fr-F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Problème : Baisse du CA pour le mois de février, quel en est la raison ? </a:t>
            </a:r>
          </a:p>
          <a:p>
            <a:r>
              <a:rPr lang="fr-FR" b="1" dirty="0"/>
              <a:t>C’est ce que nous allons voir dans ce rapport des chiffres clés du mois de février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2</a:t>
            </a:fld>
            <a:endParaRPr lang="fr-FR"/>
          </a:p>
        </p:txBody>
      </p:sp>
    </p:spTree>
    <p:extLst>
      <p:ext uri="{BB962C8B-B14F-4D97-AF65-F5344CB8AC3E}">
        <p14:creationId xmlns:p14="http://schemas.microsoft.com/office/powerpoint/2010/main" val="105714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3</a:t>
            </a:fld>
            <a:endParaRPr lang="fr-FR"/>
          </a:p>
        </p:txBody>
      </p:sp>
    </p:spTree>
    <p:extLst>
      <p:ext uri="{BB962C8B-B14F-4D97-AF65-F5344CB8AC3E}">
        <p14:creationId xmlns:p14="http://schemas.microsoft.com/office/powerpoint/2010/main" val="1828480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Sur cet histogramme empilé</a:t>
            </a:r>
          </a:p>
          <a:p>
            <a:r>
              <a:rPr lang="fr-FR" b="1" dirty="0"/>
              <a:t>On peut voir l’évolution du chiffre d'affaires dans le temps avec répartition par secteur d’activités</a:t>
            </a:r>
          </a:p>
          <a:p>
            <a:endParaRPr lang="fr-FR" b="1" dirty="0"/>
          </a:p>
          <a:p>
            <a:r>
              <a:rPr lang="fr-FR" b="1" dirty="0"/>
              <a:t>Sur les 12 mois, la part CA du high tech est la + importante, suivi les biens de conso et la nourriture (45%, 33%, 22%)</a:t>
            </a:r>
          </a:p>
          <a:p>
            <a:r>
              <a:rPr lang="fr-FR" b="1" dirty="0"/>
              <a:t>Cependant avec la nouvelle stratégie de l’entreprise, on a décidé de progressivement abandonner la high tech pour se concentrer sur la nourriture</a:t>
            </a:r>
          </a:p>
          <a:p>
            <a:r>
              <a:rPr lang="fr-FR" b="1" dirty="0"/>
              <a:t>En conservant une part égale des biens de conso (70%, 30%) sur le mois de février </a:t>
            </a:r>
          </a:p>
          <a:p>
            <a:endParaRPr lang="fr-FR" b="1" dirty="0"/>
          </a:p>
          <a:p>
            <a:r>
              <a:rPr lang="fr-FR" b="1" dirty="0"/>
              <a:t>Ce qui entraine une baisse du chiffre d’affaires pour ce mois ci mais qui est conjoncturel pas structurel</a:t>
            </a:r>
          </a:p>
          <a:p>
            <a:r>
              <a:rPr lang="fr-FR" b="1" dirty="0"/>
              <a:t>En effet Si la tendance se maintient (hausse de la part CA nourriture d’environ 30%/mois), le prochain CA global sera entre 75/80k le mois prochain</a:t>
            </a:r>
          </a:p>
          <a:p>
            <a:endParaRPr lang="fr-FR" dirty="0"/>
          </a:p>
          <a:p>
            <a:endParaRPr lang="fr-FR" dirty="0"/>
          </a:p>
          <a:p>
            <a:endParaRPr lang="fr-FR" dirty="0"/>
          </a:p>
          <a:p>
            <a:r>
              <a:rPr lang="fr-FR" dirty="0"/>
              <a:t>(Chiffre d’affaires qui baisse le dernier mois alors que le nombre de vente augmente (voir graph suivant)</a:t>
            </a:r>
          </a:p>
          <a:p>
            <a:r>
              <a:rPr lang="fr-FR" dirty="0">
                <a:sym typeface="Wingdings" panose="05000000000000000000" pitchFamily="2" charset="2"/>
              </a:rPr>
              <a:t> Dû au fait que la moyenne des prix des achats de nourriture (environ 40€) &lt; moyenne des prix de la catégorie high tech (environ 3000€))</a:t>
            </a:r>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4</a:t>
            </a:fld>
            <a:endParaRPr lang="fr-FR"/>
          </a:p>
        </p:txBody>
      </p:sp>
    </p:spTree>
    <p:extLst>
      <p:ext uri="{BB962C8B-B14F-4D97-AF65-F5344CB8AC3E}">
        <p14:creationId xmlns:p14="http://schemas.microsoft.com/office/powerpoint/2010/main" val="165435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Sur ce graphique on voit :</a:t>
            </a:r>
          </a:p>
          <a:p>
            <a:r>
              <a:rPr lang="fr-FR" b="1" dirty="0"/>
              <a:t>Sur ces 2 courbes représentant </a:t>
            </a:r>
          </a:p>
          <a:p>
            <a:r>
              <a:rPr lang="fr-FR" b="1" dirty="0"/>
              <a:t>L’</a:t>
            </a:r>
            <a:r>
              <a:rPr lang="fr-FR" sz="1200" b="1" dirty="0"/>
              <a:t>évolution du nombre d'achats des clients et</a:t>
            </a:r>
          </a:p>
          <a:p>
            <a:r>
              <a:rPr lang="fr-FR" sz="1200" b="1" dirty="0"/>
              <a:t>L’ évolution du nombre de visites sur le site web au cours de cette année</a:t>
            </a:r>
            <a:endParaRPr lang="fr-FR" b="1" dirty="0"/>
          </a:p>
          <a:p>
            <a:endParaRPr lang="fr-FR" b="1" dirty="0"/>
          </a:p>
          <a:p>
            <a:r>
              <a:rPr lang="fr-FR" b="1" dirty="0"/>
              <a:t>On peut voir que le nombre de visites sur le site a explosé : 20 000 à 550 000 visites/mois </a:t>
            </a:r>
            <a:r>
              <a:rPr lang="fr-FR" b="1" dirty="0">
                <a:sym typeface="Wingdings" panose="05000000000000000000" pitchFamily="2" charset="2"/>
              </a:rPr>
              <a:t> presque </a:t>
            </a:r>
            <a:r>
              <a:rPr lang="fr-FR" b="1" dirty="0"/>
              <a:t>x30 en une année (+160 000 rien que ce dernier mois)</a:t>
            </a:r>
          </a:p>
          <a:p>
            <a:r>
              <a:rPr lang="fr-FR" b="1" dirty="0"/>
              <a:t>Le nombre d’achats des clients grandement augmenté 2000 à 27 500 ventes/mois </a:t>
            </a:r>
            <a:r>
              <a:rPr lang="fr-FR" b="1" dirty="0">
                <a:sym typeface="Wingdings" panose="05000000000000000000" pitchFamily="2" charset="2"/>
              </a:rPr>
              <a:t> presque </a:t>
            </a:r>
            <a:r>
              <a:rPr lang="fr-FR" b="1" dirty="0"/>
              <a:t>x15 en une année (+ 7500 ventes par rapport au mois dernier)</a:t>
            </a:r>
          </a:p>
          <a:p>
            <a:endParaRPr lang="fr-FR" b="1" dirty="0"/>
          </a:p>
          <a:p>
            <a:r>
              <a:rPr lang="fr-FR" b="1" dirty="0"/>
              <a:t>Au vue de la progression de ces visites et de ces ventes, on peut être rassurer sur le CA du mois prochain</a:t>
            </a:r>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5</a:t>
            </a:fld>
            <a:endParaRPr lang="fr-FR"/>
          </a:p>
        </p:txBody>
      </p:sp>
    </p:spTree>
    <p:extLst>
      <p:ext uri="{BB962C8B-B14F-4D97-AF65-F5344CB8AC3E}">
        <p14:creationId xmlns:p14="http://schemas.microsoft.com/office/powerpoint/2010/main" val="2029951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a:p>
            <a:r>
              <a:rPr lang="fr-FR" b="1" dirty="0"/>
              <a:t>Sur cette Courbe, on peut voir</a:t>
            </a:r>
          </a:p>
          <a:p>
            <a:r>
              <a:rPr lang="fr-FR" b="1" dirty="0"/>
              <a:t>L’évolution du </a:t>
            </a:r>
            <a:r>
              <a:rPr lang="fr-FR" sz="1200" b="1" dirty="0"/>
              <a:t>taux de conversion (nombre d’achats des clients)/(nombre de visites) au cours de cette année</a:t>
            </a:r>
          </a:p>
          <a:p>
            <a:endParaRPr lang="fr-FR" b="1" dirty="0"/>
          </a:p>
          <a:p>
            <a:r>
              <a:rPr lang="fr-FR" b="1" dirty="0"/>
              <a:t>Ratio en baisse (de 11% à 5%) du au fait que les visites sur le site explosent (ainsi que les ventes mais les visites 2x plus) </a:t>
            </a:r>
            <a:r>
              <a:rPr lang="fr-FR" b="1" dirty="0">
                <a:sym typeface="Wingdings" panose="05000000000000000000" pitchFamily="2" charset="2"/>
              </a:rPr>
              <a:t> un écart qui se creuse entre le nb de vente et les visites</a:t>
            </a:r>
          </a:p>
          <a:p>
            <a:endParaRPr lang="fr-FR" b="1" dirty="0">
              <a:sym typeface="Wingdings" panose="05000000000000000000" pitchFamily="2" charset="2"/>
            </a:endParaRPr>
          </a:p>
          <a:p>
            <a:r>
              <a:rPr lang="fr-FR" b="1" dirty="0">
                <a:sym typeface="Wingdings" panose="05000000000000000000" pitchFamily="2" charset="2"/>
              </a:rPr>
              <a:t>Ce ratio à 5% reste très bon, le ratio moyen des sites de e commerce est de 3%</a:t>
            </a:r>
            <a:endParaRPr lang="fr-FR" b="1" dirty="0"/>
          </a:p>
          <a:p>
            <a:endParaRPr lang="fr-FR" b="1" dirty="0"/>
          </a:p>
          <a:p>
            <a:r>
              <a:rPr lang="fr-FR" b="1" dirty="0"/>
              <a:t>Pas inquiétude à avoir comme on l’a vu sur le graph précédent, les ventes augmentent</a:t>
            </a:r>
          </a:p>
          <a:p>
            <a:endParaRPr lang="fr-FR" dirty="0"/>
          </a:p>
          <a:p>
            <a:r>
              <a:rPr lang="fr-FR" dirty="0"/>
              <a:t>Mais on peut imaginer que les gens viennent sur le site sans forcement acheter à chaque fois </a:t>
            </a:r>
            <a:r>
              <a:rPr lang="fr-FR" dirty="0">
                <a:sym typeface="Wingdings" panose="05000000000000000000" pitchFamily="2" charset="2"/>
              </a:rPr>
              <a:t> comment faire pour qu’il achète plus quand ils viennent ?</a:t>
            </a:r>
          </a:p>
          <a:p>
            <a:endParaRPr lang="fr-FR" dirty="0">
              <a:sym typeface="Wingdings" panose="05000000000000000000" pitchFamily="2" charset="2"/>
            </a:endParaRPr>
          </a:p>
          <a:p>
            <a:r>
              <a:rPr lang="fr-FR" dirty="0">
                <a:sym typeface="Wingdings" panose="05000000000000000000" pitchFamily="2" charset="2"/>
              </a:rPr>
              <a:t>Encercler les chiffres et mettre une référence par rapport à d’autres sites de e commerce </a:t>
            </a:r>
          </a:p>
          <a:p>
            <a:endParaRPr lang="fr-FR" dirty="0">
              <a:sym typeface="Wingdings" panose="05000000000000000000" pitchFamily="2" charset="2"/>
            </a:endParaRPr>
          </a:p>
          <a:p>
            <a:r>
              <a:rPr lang="fr-FR" dirty="0">
                <a:sym typeface="Wingdings" panose="05000000000000000000" pitchFamily="2" charset="2"/>
              </a:rPr>
              <a:t>Publicité ciblée pour les clients </a:t>
            </a:r>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6</a:t>
            </a:fld>
            <a:endParaRPr lang="fr-FR"/>
          </a:p>
        </p:txBody>
      </p:sp>
    </p:spTree>
    <p:extLst>
      <p:ext uri="{BB962C8B-B14F-4D97-AF65-F5344CB8AC3E}">
        <p14:creationId xmlns:p14="http://schemas.microsoft.com/office/powerpoint/2010/main" val="2774549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On va maintenant parler du montant des achats des clients et du temps qu’ils ont passé sur le site pour aboutir a cet achat</a:t>
            </a:r>
          </a:p>
          <a:p>
            <a:r>
              <a:rPr lang="fr-FR" b="1" dirty="0"/>
              <a:t>A travers ce nuage de point</a:t>
            </a:r>
          </a:p>
          <a:p>
            <a:endParaRPr lang="fr-FR" b="1" dirty="0"/>
          </a:p>
          <a:p>
            <a:r>
              <a:rPr lang="fr-FR" b="1" dirty="0"/>
              <a:t>Le montant du panier dispersé entre 20 et 65€ avec environ 80% des montants entre 30 et 50€</a:t>
            </a:r>
          </a:p>
          <a:p>
            <a:r>
              <a:rPr lang="fr-FR" b="1" dirty="0"/>
              <a:t>Le montant du panier moyen(et médian car suit une loi normale) est d’environ 38€</a:t>
            </a:r>
          </a:p>
          <a:p>
            <a:endParaRPr lang="fr-FR" b="1" dirty="0"/>
          </a:p>
          <a:p>
            <a:r>
              <a:rPr lang="fr-FR" b="1" dirty="0"/>
              <a:t>Le temps que les clients ont passé sur le site web pour leur achat est compris entre 0 et 14min avec environ 95% des temps entre 2 et 12min</a:t>
            </a:r>
          </a:p>
          <a:p>
            <a:r>
              <a:rPr lang="fr-FR" b="1" dirty="0"/>
              <a:t>Le temps moyen (et médian) passé sur la site pour un achat est d’environ 7min</a:t>
            </a:r>
          </a:p>
          <a:p>
            <a:endParaRPr lang="fr-F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On peut voir une corrélation entre les 2, il y a une tendance qui se dégage de ces nuages de point, que le nuage de point est plutôt en forme d’ellipse ce qui prouve la corrélation</a:t>
            </a:r>
          </a:p>
          <a:p>
            <a:pPr marL="171450" indent="-171450">
              <a:buFont typeface="Wingdings" panose="05000000000000000000" pitchFamily="2" charset="2"/>
              <a:buChar char="à"/>
            </a:pPr>
            <a:r>
              <a:rPr lang="fr-FR" b="1" dirty="0">
                <a:sym typeface="Wingdings" panose="05000000000000000000" pitchFamily="2" charset="2"/>
              </a:rPr>
              <a:t>+ les clients ont fait un achat important + ils ont passé de temps sur le site et inversement</a:t>
            </a:r>
          </a:p>
          <a:p>
            <a:pPr marL="171450" indent="-171450">
              <a:buFont typeface="Wingdings" panose="05000000000000000000" pitchFamily="2" charset="2"/>
              <a:buChar char="à"/>
            </a:pPr>
            <a:endParaRPr lang="fr-FR" b="1" dirty="0">
              <a:sym typeface="Wingdings" panose="05000000000000000000" pitchFamily="2" charset="2"/>
            </a:endParaRPr>
          </a:p>
          <a:p>
            <a:pPr marL="171450" indent="-171450">
              <a:buFont typeface="Wingdings" panose="05000000000000000000" pitchFamily="2" charset="2"/>
              <a:buChar char="à"/>
            </a:pPr>
            <a:endParaRPr lang="fr-FR" b="1" dirty="0">
              <a:sym typeface="Wingdings" panose="05000000000000000000" pitchFamily="2" charset="2"/>
            </a:endParaRPr>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7</a:t>
            </a:fld>
            <a:endParaRPr lang="fr-FR"/>
          </a:p>
        </p:txBody>
      </p:sp>
    </p:spTree>
    <p:extLst>
      <p:ext uri="{BB962C8B-B14F-4D97-AF65-F5344CB8AC3E}">
        <p14:creationId xmlns:p14="http://schemas.microsoft.com/office/powerpoint/2010/main" val="115844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On va voir maintenant l’évolution de la variabilité du temps passé par les visiteurs sur le site web (pour les sessions ayant abouti à un achat)</a:t>
            </a:r>
          </a:p>
          <a:p>
            <a:r>
              <a:rPr lang="fr-FR" b="1" dirty="0"/>
              <a:t>À travers ces boites à moustaches </a:t>
            </a:r>
          </a:p>
          <a:p>
            <a:endParaRPr lang="fr-FR" dirty="0"/>
          </a:p>
          <a:p>
            <a:r>
              <a:rPr lang="fr-FR" b="1" dirty="0"/>
              <a:t>On peut voir que la médiane (mesure de tendance centrale) diminue (7,1 à 6,2 ce mois ci)</a:t>
            </a:r>
          </a:p>
          <a:p>
            <a:r>
              <a:rPr lang="fr-FR" b="1" dirty="0"/>
              <a:t>Et que la dispersion augmente (écart interquartile qui augmente) x9 depuis 1 an </a:t>
            </a:r>
          </a:p>
          <a:p>
            <a:endParaRPr lang="fr-FR" b="1" dirty="0"/>
          </a:p>
          <a:p>
            <a:r>
              <a:rPr lang="fr-FR" b="1" dirty="0"/>
              <a:t>Cependant le temps moyen d’une session sur le site qui abouti à un achat reste identique</a:t>
            </a:r>
          </a:p>
          <a:p>
            <a:r>
              <a:rPr lang="fr-FR" b="1" dirty="0"/>
              <a:t>Mais la dispersion est environ multipliée par 9</a:t>
            </a:r>
          </a:p>
          <a:p>
            <a:r>
              <a:rPr lang="fr-FR" b="1" dirty="0"/>
              <a:t>Cela signifie que la variabilité du temps passé par les visiteurs sur le site web (pour les sessions ayant abouti à un achat) est de + en + importante</a:t>
            </a:r>
          </a:p>
          <a:p>
            <a:endParaRPr lang="fr-FR" b="1" dirty="0"/>
          </a:p>
          <a:p>
            <a:r>
              <a:rPr lang="fr-FR" b="1" dirty="0"/>
              <a:t>Cela est peut </a:t>
            </a:r>
            <a:r>
              <a:rPr lang="fr-FR" b="1" dirty="0" err="1"/>
              <a:t>etre</a:t>
            </a:r>
            <a:r>
              <a:rPr lang="fr-FR" b="1" dirty="0"/>
              <a:t> du à l’augmentation du nb de visites,  avec un échantillon plus grand, plus de chance d’avoir des cas extrêmes</a:t>
            </a:r>
          </a:p>
          <a:p>
            <a:endParaRPr lang="fr-FR" dirty="0"/>
          </a:p>
          <a:p>
            <a:r>
              <a:rPr lang="fr-FR" dirty="0"/>
              <a:t>(Plusieurs types clients, </a:t>
            </a:r>
          </a:p>
          <a:p>
            <a:r>
              <a:rPr lang="fr-FR" dirty="0"/>
              <a:t>Certains achètent très vite, d'autres plutôt lentement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peut être intéressant de faire des groupes voir si la catégorie de produits influent sur la vitesse d’achat)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8</a:t>
            </a:fld>
            <a:endParaRPr lang="fr-FR"/>
          </a:p>
        </p:txBody>
      </p:sp>
    </p:spTree>
    <p:extLst>
      <p:ext uri="{BB962C8B-B14F-4D97-AF65-F5344CB8AC3E}">
        <p14:creationId xmlns:p14="http://schemas.microsoft.com/office/powerpoint/2010/main" val="44262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Pour conclure ce rapport mensuel, </a:t>
            </a:r>
          </a:p>
          <a:p>
            <a:endParaRPr lang="fr-FR" b="1" dirty="0"/>
          </a:p>
          <a:p>
            <a:r>
              <a:rPr lang="fr-FR" b="1" dirty="0"/>
              <a:t>La baisse du CA pour le mois de février est conjoncturel, elle est du au changement de stratégie (abandon du secteur high tech) et le CA va remonter dès le mois prochain selon les prévisions et les progressions du nb de visites et de ventes </a:t>
            </a:r>
          </a:p>
          <a:p>
            <a:endParaRPr lang="fr-FR" b="1" dirty="0"/>
          </a:p>
          <a:p>
            <a:r>
              <a:rPr lang="fr-FR" b="1" dirty="0"/>
              <a:t>Le taux de conversion est en baisse mais les ventes continue d’augmenter, il reste cependant bon par rapport à la moyenne du marché (presque 2x supérieur)</a:t>
            </a:r>
          </a:p>
          <a:p>
            <a:endParaRPr lang="fr-FR" b="1" dirty="0"/>
          </a:p>
          <a:p>
            <a:r>
              <a:rPr lang="fr-FR" b="1" dirty="0"/>
              <a:t>La dispersion a été multiplié par 9 (écart interquartile), cela peut être du au grand nombre de visite, en effet, plus l’échantillon augmente, plus il y a de chances qu’il y est des valeurs extrêmes</a:t>
            </a:r>
          </a:p>
          <a:p>
            <a:endParaRPr lang="fr-FR" b="1" dirty="0"/>
          </a:p>
          <a:p>
            <a:endParaRPr lang="fr-FR" b="1" dirty="0"/>
          </a:p>
        </p:txBody>
      </p:sp>
      <p:sp>
        <p:nvSpPr>
          <p:cNvPr id="4" name="Espace réservé du numéro de diapositive 3"/>
          <p:cNvSpPr>
            <a:spLocks noGrp="1"/>
          </p:cNvSpPr>
          <p:nvPr>
            <p:ph type="sldNum" sz="quarter" idx="5"/>
          </p:nvPr>
        </p:nvSpPr>
        <p:spPr/>
        <p:txBody>
          <a:bodyPr/>
          <a:lstStyle/>
          <a:p>
            <a:fld id="{0B16F5BC-8976-41AB-BDEA-A3B45BA4F50E}" type="slidenum">
              <a:rPr lang="fr-FR" smtClean="0"/>
              <a:t>9</a:t>
            </a:fld>
            <a:endParaRPr lang="fr-FR"/>
          </a:p>
        </p:txBody>
      </p:sp>
    </p:spTree>
    <p:extLst>
      <p:ext uri="{BB962C8B-B14F-4D97-AF65-F5344CB8AC3E}">
        <p14:creationId xmlns:p14="http://schemas.microsoft.com/office/powerpoint/2010/main" val="18127079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19EB08-73D4-406B-BD91-B69C589CDF07}" type="datetime1">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8E4ABA5-5C5B-4D06-825F-667C9A35AFDF}" type="slidenum">
              <a:rPr lang="fr-FR" smtClean="0"/>
              <a:t>‹N°›</a:t>
            </a:fld>
            <a:endParaRPr lang="fr-FR"/>
          </a:p>
        </p:txBody>
      </p:sp>
    </p:spTree>
    <p:extLst>
      <p:ext uri="{BB962C8B-B14F-4D97-AF65-F5344CB8AC3E}">
        <p14:creationId xmlns:p14="http://schemas.microsoft.com/office/powerpoint/2010/main" val="87438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B9C6874-3323-4ADF-9578-8B45BDA8E862}" type="datetime1">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101097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936DC49-E073-4A79-A470-851D7DD0800F}" type="datetime1">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156012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09E7E46-1D87-4695-8BB1-44D8A9B49516}" type="datetime1">
              <a:rPr lang="fr-FR" smtClean="0"/>
              <a:t>04/01/2023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414762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F6E5D5C5-D269-4F89-B589-745FDD2F9256}" type="datetime1">
              <a:rPr lang="fr-FR" smtClean="0"/>
              <a:t>04/01/2023</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8E4ABA5-5C5B-4D06-825F-667C9A35AFDF}" type="slidenum">
              <a:rPr lang="fr-FR" smtClean="0"/>
              <a:t>‹N°›</a:t>
            </a:fld>
            <a:endParaRPr lang="fr-FR"/>
          </a:p>
        </p:txBody>
      </p:sp>
    </p:spTree>
    <p:extLst>
      <p:ext uri="{BB962C8B-B14F-4D97-AF65-F5344CB8AC3E}">
        <p14:creationId xmlns:p14="http://schemas.microsoft.com/office/powerpoint/2010/main" val="21433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12103D2-D3C0-42C8-BE10-E93FD26C7803}" type="datetime1">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271801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4B63448-2D41-442D-9C70-CD63BA113DD4}" type="datetime1">
              <a:rPr lang="fr-FR" smtClean="0"/>
              <a:t>04/01/2023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98057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2277A35-89AA-40F9-A78D-3C8314C6C4AE}" type="datetime1">
              <a:rPr lang="fr-FR" smtClean="0"/>
              <a:t>04/01/2023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61820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D6BA4-4E97-43F4-8B1F-5F224453D5FB}" type="datetime1">
              <a:rPr lang="fr-FR" smtClean="0"/>
              <a:t>04/01/2023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365406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37C04EF-C84D-4B24-A5F4-BBD9C4FC2EC9}" type="datetime1">
              <a:rPr lang="fr-FR" smtClean="0"/>
              <a:t>04/01/2023</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37143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3D74745-E5F8-48F0-BCC7-98B4AEA09DCD}" type="datetime1">
              <a:rPr lang="fr-FR" smtClean="0"/>
              <a:t>04/01/2023</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E4ABA5-5C5B-4D06-825F-667C9A35AFDF}" type="slidenum">
              <a:rPr lang="fr-FR" smtClean="0"/>
              <a:t>‹N°›</a:t>
            </a:fld>
            <a:endParaRPr lang="fr-FR"/>
          </a:p>
        </p:txBody>
      </p:sp>
    </p:spTree>
    <p:extLst>
      <p:ext uri="{BB962C8B-B14F-4D97-AF65-F5344CB8AC3E}">
        <p14:creationId xmlns:p14="http://schemas.microsoft.com/office/powerpoint/2010/main" val="289573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B87466E-5D37-46EC-BFD7-680A8397915D}" type="datetime1">
              <a:rPr lang="fr-FR" smtClean="0"/>
              <a:t>04/01/2023</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8E4ABA5-5C5B-4D06-825F-667C9A35AFDF}" type="slidenum">
              <a:rPr lang="fr-FR" smtClean="0"/>
              <a:t>‹N°›</a:t>
            </a:fld>
            <a:endParaRPr lang="fr-FR"/>
          </a:p>
        </p:txBody>
      </p:sp>
    </p:spTree>
    <p:extLst>
      <p:ext uri="{BB962C8B-B14F-4D97-AF65-F5344CB8AC3E}">
        <p14:creationId xmlns:p14="http://schemas.microsoft.com/office/powerpoint/2010/main" val="353365329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A3EC4-B334-7C08-1A6C-8C2C0144A034}"/>
              </a:ext>
            </a:extLst>
          </p:cNvPr>
          <p:cNvSpPr>
            <a:spLocks noGrp="1"/>
          </p:cNvSpPr>
          <p:nvPr>
            <p:ph type="ctrTitle"/>
          </p:nvPr>
        </p:nvSpPr>
        <p:spPr>
          <a:xfrm>
            <a:off x="1524000" y="1077714"/>
            <a:ext cx="9144000" cy="2387600"/>
          </a:xfrm>
        </p:spPr>
        <p:txBody>
          <a:bodyPr>
            <a:normAutofit fontScale="90000"/>
          </a:bodyPr>
          <a:lstStyle/>
          <a:p>
            <a:r>
              <a:rPr lang="fr-FR" dirty="0">
                <a:latin typeface="Gill Sans MT" panose="020B0502020104020203" pitchFamily="34" charset="0"/>
              </a:rPr>
              <a:t>Rapport mensuel des actions marketing</a:t>
            </a:r>
          </a:p>
        </p:txBody>
      </p:sp>
      <p:sp>
        <p:nvSpPr>
          <p:cNvPr id="3" name="Sous-titre 2">
            <a:extLst>
              <a:ext uri="{FF2B5EF4-FFF2-40B4-BE49-F238E27FC236}">
                <a16:creationId xmlns:a16="http://schemas.microsoft.com/office/drawing/2014/main" id="{90B6449F-A3A8-F815-92CB-50F62DF4DAE1}"/>
              </a:ext>
            </a:extLst>
          </p:cNvPr>
          <p:cNvSpPr>
            <a:spLocks noGrp="1"/>
          </p:cNvSpPr>
          <p:nvPr>
            <p:ph type="subTitle" idx="1"/>
          </p:nvPr>
        </p:nvSpPr>
        <p:spPr>
          <a:xfrm>
            <a:off x="1524000" y="4768783"/>
            <a:ext cx="9144000" cy="1655762"/>
          </a:xfrm>
        </p:spPr>
        <p:txBody>
          <a:bodyPr>
            <a:normAutofit/>
          </a:bodyPr>
          <a:lstStyle/>
          <a:p>
            <a:r>
              <a:rPr lang="fr-FR" sz="3600" dirty="0">
                <a:latin typeface="Gill Sans MT" panose="020B0502020104020203" pitchFamily="34" charset="0"/>
                <a:cs typeface="Arial" panose="020B0604020202020204" pitchFamily="34" charset="0"/>
              </a:rPr>
              <a:t>Les chiffres clés généraux de février</a:t>
            </a:r>
            <a:endParaRPr lang="fr-FR" sz="3600" dirty="0"/>
          </a:p>
        </p:txBody>
      </p:sp>
      <p:pic>
        <p:nvPicPr>
          <p:cNvPr id="7" name="Image 6">
            <a:extLst>
              <a:ext uri="{FF2B5EF4-FFF2-40B4-BE49-F238E27FC236}">
                <a16:creationId xmlns:a16="http://schemas.microsoft.com/office/drawing/2014/main" id="{0A118634-D3E8-154F-E4F6-C3EF54A58E5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4" y="5135880"/>
            <a:ext cx="6876279" cy="2577331"/>
          </a:xfrm>
          <a:prstGeom prst="rect">
            <a:avLst/>
          </a:prstGeom>
        </p:spPr>
      </p:pic>
      <p:sp>
        <p:nvSpPr>
          <p:cNvPr id="4" name="Espace réservé du numéro de diapositive 3">
            <a:extLst>
              <a:ext uri="{FF2B5EF4-FFF2-40B4-BE49-F238E27FC236}">
                <a16:creationId xmlns:a16="http://schemas.microsoft.com/office/drawing/2014/main" id="{14BADC44-E891-8FA8-A0E9-09C137D36BE6}"/>
              </a:ext>
            </a:extLst>
          </p:cNvPr>
          <p:cNvSpPr>
            <a:spLocks noGrp="1"/>
          </p:cNvSpPr>
          <p:nvPr>
            <p:ph type="sldNum" sz="quarter" idx="12"/>
          </p:nvPr>
        </p:nvSpPr>
        <p:spPr/>
        <p:txBody>
          <a:bodyPr/>
          <a:lstStyle/>
          <a:p>
            <a:fld id="{58E4ABA5-5C5B-4D06-825F-667C9A35AFDF}" type="slidenum">
              <a:rPr lang="fr-FR" smtClean="0"/>
              <a:t>1</a:t>
            </a:fld>
            <a:endParaRPr lang="fr-FR"/>
          </a:p>
        </p:txBody>
      </p:sp>
    </p:spTree>
    <p:extLst>
      <p:ext uri="{BB962C8B-B14F-4D97-AF65-F5344CB8AC3E}">
        <p14:creationId xmlns:p14="http://schemas.microsoft.com/office/powerpoint/2010/main" val="3004795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2DE91-DD30-FE07-C61B-6255C7A58A64}"/>
              </a:ext>
            </a:extLst>
          </p:cNvPr>
          <p:cNvSpPr>
            <a:spLocks noGrp="1"/>
          </p:cNvSpPr>
          <p:nvPr>
            <p:ph type="ctrTitle"/>
          </p:nvPr>
        </p:nvSpPr>
        <p:spPr/>
        <p:txBody>
          <a:bodyPr/>
          <a:lstStyle/>
          <a:p>
            <a:r>
              <a:rPr lang="fr-FR" dirty="0">
                <a:latin typeface="Gill Sans MT" panose="020B0502020104020203" pitchFamily="34" charset="0"/>
              </a:rPr>
              <a:t>Merci pour votre attention</a:t>
            </a:r>
          </a:p>
        </p:txBody>
      </p:sp>
      <p:pic>
        <p:nvPicPr>
          <p:cNvPr id="4" name="Image 3">
            <a:extLst>
              <a:ext uri="{FF2B5EF4-FFF2-40B4-BE49-F238E27FC236}">
                <a16:creationId xmlns:a16="http://schemas.microsoft.com/office/drawing/2014/main" id="{ACDF7B11-E706-4572-176B-893A4787DFD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95704" y="3916583"/>
            <a:ext cx="8858470" cy="3320285"/>
          </a:xfrm>
          <a:prstGeom prst="rect">
            <a:avLst/>
          </a:prstGeom>
        </p:spPr>
      </p:pic>
      <p:sp>
        <p:nvSpPr>
          <p:cNvPr id="3" name="Espace réservé du numéro de diapositive 2">
            <a:extLst>
              <a:ext uri="{FF2B5EF4-FFF2-40B4-BE49-F238E27FC236}">
                <a16:creationId xmlns:a16="http://schemas.microsoft.com/office/drawing/2014/main" id="{F3C7699D-D3A0-231F-96B5-44DE541FF6ED}"/>
              </a:ext>
            </a:extLst>
          </p:cNvPr>
          <p:cNvSpPr>
            <a:spLocks noGrp="1"/>
          </p:cNvSpPr>
          <p:nvPr>
            <p:ph type="sldNum" sz="quarter" idx="12"/>
          </p:nvPr>
        </p:nvSpPr>
        <p:spPr/>
        <p:txBody>
          <a:bodyPr/>
          <a:lstStyle/>
          <a:p>
            <a:fld id="{58E4ABA5-5C5B-4D06-825F-667C9A35AFDF}" type="slidenum">
              <a:rPr lang="fr-FR" smtClean="0"/>
              <a:t>10</a:t>
            </a:fld>
            <a:endParaRPr lang="fr-FR"/>
          </a:p>
        </p:txBody>
      </p:sp>
    </p:spTree>
    <p:extLst>
      <p:ext uri="{BB962C8B-B14F-4D97-AF65-F5344CB8AC3E}">
        <p14:creationId xmlns:p14="http://schemas.microsoft.com/office/powerpoint/2010/main" val="281868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B9B19-C541-80A4-02C7-8D420401FC7B}"/>
              </a:ext>
            </a:extLst>
          </p:cNvPr>
          <p:cNvSpPr>
            <a:spLocks noGrp="1"/>
          </p:cNvSpPr>
          <p:nvPr>
            <p:ph type="title"/>
          </p:nvPr>
        </p:nvSpPr>
        <p:spPr/>
        <p:txBody>
          <a:bodyPr/>
          <a:lstStyle/>
          <a:p>
            <a:r>
              <a:rPr lang="fr-FR" dirty="0"/>
              <a:t>Contexte</a:t>
            </a:r>
          </a:p>
        </p:txBody>
      </p:sp>
      <p:pic>
        <p:nvPicPr>
          <p:cNvPr id="8" name="Espace réservé du contenu 7">
            <a:extLst>
              <a:ext uri="{FF2B5EF4-FFF2-40B4-BE49-F238E27FC236}">
                <a16:creationId xmlns:a16="http://schemas.microsoft.com/office/drawing/2014/main" id="{F1053701-2835-92EF-CC11-7C0B30510B5B}"/>
              </a:ext>
            </a:extLst>
          </p:cNvPr>
          <p:cNvPicPr>
            <a:picLocks noGrp="1" noChangeAspect="1"/>
          </p:cNvPicPr>
          <p:nvPr>
            <p:ph idx="1"/>
          </p:nvPr>
        </p:nvPicPr>
        <p:blipFill>
          <a:blip r:embed="rId3"/>
          <a:stretch>
            <a:fillRect/>
          </a:stretch>
        </p:blipFill>
        <p:spPr>
          <a:xfrm>
            <a:off x="120049" y="6322457"/>
            <a:ext cx="2583063" cy="382524"/>
          </a:xfrm>
        </p:spPr>
      </p:pic>
      <p:sp>
        <p:nvSpPr>
          <p:cNvPr id="9" name="ZoneTexte 8">
            <a:extLst>
              <a:ext uri="{FF2B5EF4-FFF2-40B4-BE49-F238E27FC236}">
                <a16:creationId xmlns:a16="http://schemas.microsoft.com/office/drawing/2014/main" id="{FF410B76-4131-8E45-CBC4-5BB462AFFB51}"/>
              </a:ext>
            </a:extLst>
          </p:cNvPr>
          <p:cNvSpPr txBox="1"/>
          <p:nvPr/>
        </p:nvSpPr>
        <p:spPr>
          <a:xfrm>
            <a:off x="3568700" y="2132076"/>
            <a:ext cx="6273800" cy="369332"/>
          </a:xfrm>
          <a:prstGeom prst="rect">
            <a:avLst/>
          </a:prstGeom>
          <a:noFill/>
        </p:spPr>
        <p:txBody>
          <a:bodyPr wrap="square" rtlCol="0">
            <a:spAutoFit/>
          </a:bodyPr>
          <a:lstStyle/>
          <a:p>
            <a:r>
              <a:rPr lang="fr-FR" dirty="0"/>
              <a:t>:  Entreprise de e-commerce de la grande distribution</a:t>
            </a:r>
          </a:p>
        </p:txBody>
      </p:sp>
      <p:sp>
        <p:nvSpPr>
          <p:cNvPr id="13" name="ZoneTexte 12">
            <a:extLst>
              <a:ext uri="{FF2B5EF4-FFF2-40B4-BE49-F238E27FC236}">
                <a16:creationId xmlns:a16="http://schemas.microsoft.com/office/drawing/2014/main" id="{9B1C288C-AE4E-45D3-E467-E833D6AEEA0A}"/>
              </a:ext>
            </a:extLst>
          </p:cNvPr>
          <p:cNvSpPr txBox="1"/>
          <p:nvPr/>
        </p:nvSpPr>
        <p:spPr>
          <a:xfrm>
            <a:off x="898525" y="5736955"/>
            <a:ext cx="10229723" cy="369332"/>
          </a:xfrm>
          <a:prstGeom prst="rect">
            <a:avLst/>
          </a:prstGeom>
          <a:noFill/>
        </p:spPr>
        <p:txBody>
          <a:bodyPr wrap="square" rtlCol="0">
            <a:spAutoFit/>
          </a:bodyPr>
          <a:lstStyle/>
          <a:p>
            <a:r>
              <a:rPr lang="fr-FR" dirty="0"/>
              <a:t>Problème : Baisse du CA pour le mois de février, quel en est la raison ? </a:t>
            </a:r>
          </a:p>
        </p:txBody>
      </p:sp>
      <p:pic>
        <p:nvPicPr>
          <p:cNvPr id="16" name="Image 15">
            <a:extLst>
              <a:ext uri="{FF2B5EF4-FFF2-40B4-BE49-F238E27FC236}">
                <a16:creationId xmlns:a16="http://schemas.microsoft.com/office/drawing/2014/main" id="{CFE7906F-9323-CD8C-B914-898F91638D00}"/>
              </a:ext>
            </a:extLst>
          </p:cNvPr>
          <p:cNvPicPr>
            <a:picLocks noChangeAspect="1"/>
          </p:cNvPicPr>
          <p:nvPr/>
        </p:nvPicPr>
        <p:blipFill>
          <a:blip r:embed="rId4"/>
          <a:stretch>
            <a:fillRect/>
          </a:stretch>
        </p:blipFill>
        <p:spPr>
          <a:xfrm>
            <a:off x="3481588" y="2624423"/>
            <a:ext cx="4543425" cy="2705100"/>
          </a:xfrm>
          <a:prstGeom prst="rect">
            <a:avLst/>
          </a:prstGeom>
        </p:spPr>
      </p:pic>
      <p:sp>
        <p:nvSpPr>
          <p:cNvPr id="3" name="Espace réservé du numéro de diapositive 2">
            <a:extLst>
              <a:ext uri="{FF2B5EF4-FFF2-40B4-BE49-F238E27FC236}">
                <a16:creationId xmlns:a16="http://schemas.microsoft.com/office/drawing/2014/main" id="{12716DDA-FE81-B915-C974-F650C011BB9A}"/>
              </a:ext>
            </a:extLst>
          </p:cNvPr>
          <p:cNvSpPr>
            <a:spLocks noGrp="1"/>
          </p:cNvSpPr>
          <p:nvPr>
            <p:ph type="sldNum" sz="quarter" idx="12"/>
          </p:nvPr>
        </p:nvSpPr>
        <p:spPr/>
        <p:txBody>
          <a:bodyPr/>
          <a:lstStyle/>
          <a:p>
            <a:fld id="{58E4ABA5-5C5B-4D06-825F-667C9A35AFDF}" type="slidenum">
              <a:rPr lang="fr-FR" smtClean="0"/>
              <a:t>2</a:t>
            </a:fld>
            <a:endParaRPr lang="fr-FR"/>
          </a:p>
        </p:txBody>
      </p:sp>
    </p:spTree>
    <p:extLst>
      <p:ext uri="{BB962C8B-B14F-4D97-AF65-F5344CB8AC3E}">
        <p14:creationId xmlns:p14="http://schemas.microsoft.com/office/powerpoint/2010/main" val="423794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7B75C0-63DC-299A-0FCB-DEB93F712BD7}"/>
              </a:ext>
            </a:extLst>
          </p:cNvPr>
          <p:cNvSpPr>
            <a:spLocks noGrp="1"/>
          </p:cNvSpPr>
          <p:nvPr>
            <p:ph type="title"/>
          </p:nvPr>
        </p:nvSpPr>
        <p:spPr>
          <a:xfrm>
            <a:off x="1063752" y="283464"/>
            <a:ext cx="10058400" cy="1609344"/>
          </a:xfrm>
        </p:spPr>
        <p:txBody>
          <a:bodyPr/>
          <a:lstStyle/>
          <a:p>
            <a:r>
              <a:rPr lang="fr-FR" dirty="0">
                <a:latin typeface="Gill Sans MT" panose="020B0502020104020203" pitchFamily="34" charset="0"/>
              </a:rPr>
              <a:t>Sommaire</a:t>
            </a:r>
          </a:p>
        </p:txBody>
      </p:sp>
      <p:sp>
        <p:nvSpPr>
          <p:cNvPr id="3" name="Espace réservé du contenu 2">
            <a:extLst>
              <a:ext uri="{FF2B5EF4-FFF2-40B4-BE49-F238E27FC236}">
                <a16:creationId xmlns:a16="http://schemas.microsoft.com/office/drawing/2014/main" id="{D48283A1-B2E3-AAFE-D185-4FE0271B3A36}"/>
              </a:ext>
            </a:extLst>
          </p:cNvPr>
          <p:cNvSpPr>
            <a:spLocks noGrp="1"/>
          </p:cNvSpPr>
          <p:nvPr>
            <p:ph idx="1"/>
          </p:nvPr>
        </p:nvSpPr>
        <p:spPr>
          <a:xfrm>
            <a:off x="1063752" y="1892808"/>
            <a:ext cx="10058400" cy="4050792"/>
          </a:xfrm>
        </p:spPr>
        <p:txBody>
          <a:bodyPr>
            <a:normAutofit lnSpcReduction="10000"/>
          </a:bodyPr>
          <a:lstStyle/>
          <a:p>
            <a:r>
              <a:rPr lang="fr-FR" sz="2800" dirty="0">
                <a:latin typeface="Gill Sans MT" panose="020B0502020104020203" pitchFamily="34" charset="0"/>
                <a:cs typeface="Arial" panose="020B0604020202020204" pitchFamily="34" charset="0"/>
              </a:rPr>
              <a:t>Proportion des ventes par catégorie de produit et évolution du chiffre d'affaires</a:t>
            </a:r>
          </a:p>
          <a:p>
            <a:r>
              <a:rPr lang="fr-FR" sz="2800" dirty="0">
                <a:latin typeface="Gill Sans MT" panose="020B0502020104020203" pitchFamily="34" charset="0"/>
                <a:cs typeface="Arial" panose="020B0604020202020204" pitchFamily="34" charset="0"/>
              </a:rPr>
              <a:t>Evolution du nombre d'achats des clients et l’évolution du nombre de visites sur le site web au cours du temps</a:t>
            </a:r>
          </a:p>
          <a:p>
            <a:r>
              <a:rPr lang="fr-FR" sz="2800" dirty="0">
                <a:latin typeface="Gill Sans MT" panose="020B0502020104020203" pitchFamily="34" charset="0"/>
                <a:cs typeface="Arial" panose="020B0604020202020204" pitchFamily="34" charset="0"/>
              </a:rPr>
              <a:t>Evolution du ratio au cours du temps</a:t>
            </a:r>
          </a:p>
          <a:p>
            <a:r>
              <a:rPr lang="fr-FR" sz="2800" dirty="0">
                <a:latin typeface="Gill Sans MT" panose="020B0502020104020203" pitchFamily="34" charset="0"/>
                <a:cs typeface="Arial" panose="020B0604020202020204" pitchFamily="34" charset="0"/>
              </a:rPr>
              <a:t>Montant des achats des clients et le temps passé par les visiteurs sur le site web (pour les sessions ayant abouti à un achat)</a:t>
            </a:r>
          </a:p>
          <a:p>
            <a:r>
              <a:rPr lang="fr-FR" sz="2800" dirty="0">
                <a:latin typeface="Gill Sans MT" panose="020B0502020104020203" pitchFamily="34" charset="0"/>
                <a:cs typeface="Arial" panose="020B0604020202020204" pitchFamily="34" charset="0"/>
              </a:rPr>
              <a:t>Evolution de la variabilité du temps passé par les visiteurs sur le site web (pour les sessions ayant abouti à un achat)</a:t>
            </a:r>
          </a:p>
          <a:p>
            <a:endParaRPr lang="fr-FR" dirty="0">
              <a:latin typeface="Gill Sans MT" panose="020B0502020104020203" pitchFamily="34" charset="0"/>
            </a:endParaRPr>
          </a:p>
        </p:txBody>
      </p:sp>
      <p:pic>
        <p:nvPicPr>
          <p:cNvPr id="7" name="Image 6">
            <a:extLst>
              <a:ext uri="{FF2B5EF4-FFF2-40B4-BE49-F238E27FC236}">
                <a16:creationId xmlns:a16="http://schemas.microsoft.com/office/drawing/2014/main" id="{D684A971-B299-F654-715B-CF2C2C9108B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29004" y="5212080"/>
            <a:ext cx="6876279" cy="2577331"/>
          </a:xfrm>
          <a:prstGeom prst="rect">
            <a:avLst/>
          </a:prstGeom>
        </p:spPr>
      </p:pic>
      <p:sp>
        <p:nvSpPr>
          <p:cNvPr id="4" name="Espace réservé du numéro de diapositive 3">
            <a:extLst>
              <a:ext uri="{FF2B5EF4-FFF2-40B4-BE49-F238E27FC236}">
                <a16:creationId xmlns:a16="http://schemas.microsoft.com/office/drawing/2014/main" id="{35711929-ABD6-D60A-4F94-AD958B725BA7}"/>
              </a:ext>
            </a:extLst>
          </p:cNvPr>
          <p:cNvSpPr>
            <a:spLocks noGrp="1"/>
          </p:cNvSpPr>
          <p:nvPr>
            <p:ph type="sldNum" sz="quarter" idx="12"/>
          </p:nvPr>
        </p:nvSpPr>
        <p:spPr/>
        <p:txBody>
          <a:bodyPr/>
          <a:lstStyle/>
          <a:p>
            <a:fld id="{58E4ABA5-5C5B-4D06-825F-667C9A35AFDF}" type="slidenum">
              <a:rPr lang="fr-FR" smtClean="0"/>
              <a:t>3</a:t>
            </a:fld>
            <a:endParaRPr lang="fr-FR"/>
          </a:p>
        </p:txBody>
      </p:sp>
    </p:spTree>
    <p:extLst>
      <p:ext uri="{BB962C8B-B14F-4D97-AF65-F5344CB8AC3E}">
        <p14:creationId xmlns:p14="http://schemas.microsoft.com/office/powerpoint/2010/main" val="315223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F81C3-7225-B9C2-46A0-4903A7DF9304}"/>
              </a:ext>
            </a:extLst>
          </p:cNvPr>
          <p:cNvSpPr>
            <a:spLocks noGrp="1"/>
          </p:cNvSpPr>
          <p:nvPr>
            <p:ph type="title"/>
          </p:nvPr>
        </p:nvSpPr>
        <p:spPr>
          <a:xfrm>
            <a:off x="838200" y="220748"/>
            <a:ext cx="10515600" cy="1062620"/>
          </a:xfrm>
        </p:spPr>
        <p:txBody>
          <a:bodyPr>
            <a:noAutofit/>
          </a:bodyPr>
          <a:lstStyle/>
          <a:p>
            <a:pPr algn="ctr"/>
            <a:r>
              <a:rPr lang="fr-FR" sz="2800" dirty="0">
                <a:latin typeface="Gill Sans MT" panose="020B0502020104020203" pitchFamily="34" charset="0"/>
              </a:rPr>
              <a:t>Une nouvelle stratégie qui payera dès le mois prochain</a:t>
            </a:r>
          </a:p>
        </p:txBody>
      </p:sp>
      <p:pic>
        <p:nvPicPr>
          <p:cNvPr id="15" name="Espace réservé du contenu 14">
            <a:extLst>
              <a:ext uri="{FF2B5EF4-FFF2-40B4-BE49-F238E27FC236}">
                <a16:creationId xmlns:a16="http://schemas.microsoft.com/office/drawing/2014/main" id="{C05C62C7-0634-68B3-DF43-68B31D5A10E5}"/>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4567" y="377815"/>
            <a:ext cx="8562865" cy="6660000"/>
          </a:xfrm>
        </p:spPr>
      </p:pic>
      <p:pic>
        <p:nvPicPr>
          <p:cNvPr id="4" name="Image 3">
            <a:extLst>
              <a:ext uri="{FF2B5EF4-FFF2-40B4-BE49-F238E27FC236}">
                <a16:creationId xmlns:a16="http://schemas.microsoft.com/office/drawing/2014/main" id="{E9F73791-A0ED-A2F2-9D6D-87AC8A78B65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5" name="Rectangle 4">
            <a:extLst>
              <a:ext uri="{FF2B5EF4-FFF2-40B4-BE49-F238E27FC236}">
                <a16:creationId xmlns:a16="http://schemas.microsoft.com/office/drawing/2014/main" id="{0B46D461-4E1C-C116-4CE9-106295FE213F}"/>
              </a:ext>
            </a:extLst>
          </p:cNvPr>
          <p:cNvSpPr/>
          <p:nvPr/>
        </p:nvSpPr>
        <p:spPr>
          <a:xfrm>
            <a:off x="10149840" y="2118360"/>
            <a:ext cx="243840" cy="405384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5055B45-D1F2-DE00-EE41-DC58BCB5A1C0}"/>
              </a:ext>
            </a:extLst>
          </p:cNvPr>
          <p:cNvSpPr/>
          <p:nvPr/>
        </p:nvSpPr>
        <p:spPr>
          <a:xfrm>
            <a:off x="10149840" y="822960"/>
            <a:ext cx="243840" cy="12954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droite 6">
            <a:extLst>
              <a:ext uri="{FF2B5EF4-FFF2-40B4-BE49-F238E27FC236}">
                <a16:creationId xmlns:a16="http://schemas.microsoft.com/office/drawing/2014/main" id="{9D67F76B-0418-9F4A-BE66-090D97066256}"/>
              </a:ext>
            </a:extLst>
          </p:cNvPr>
          <p:cNvSpPr/>
          <p:nvPr/>
        </p:nvSpPr>
        <p:spPr>
          <a:xfrm>
            <a:off x="9293902" y="3342806"/>
            <a:ext cx="769578" cy="187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F3939DF-3F2B-79F0-4000-11A7AC476715}"/>
              </a:ext>
            </a:extLst>
          </p:cNvPr>
          <p:cNvSpPr txBox="1"/>
          <p:nvPr/>
        </p:nvSpPr>
        <p:spPr>
          <a:xfrm>
            <a:off x="9263422" y="3145536"/>
            <a:ext cx="769578" cy="261610"/>
          </a:xfrm>
          <a:prstGeom prst="rect">
            <a:avLst/>
          </a:prstGeom>
          <a:noFill/>
        </p:spPr>
        <p:txBody>
          <a:bodyPr wrap="square" rtlCol="0">
            <a:spAutoFit/>
          </a:bodyPr>
          <a:lstStyle/>
          <a:p>
            <a:r>
              <a:rPr lang="fr-FR" sz="1050" dirty="0"/>
              <a:t>Prévision</a:t>
            </a:r>
          </a:p>
        </p:txBody>
      </p:sp>
      <p:sp>
        <p:nvSpPr>
          <p:cNvPr id="9" name="ZoneTexte 8">
            <a:extLst>
              <a:ext uri="{FF2B5EF4-FFF2-40B4-BE49-F238E27FC236}">
                <a16:creationId xmlns:a16="http://schemas.microsoft.com/office/drawing/2014/main" id="{CB1CEB18-005B-727C-BBB4-2E3B103C3714}"/>
              </a:ext>
            </a:extLst>
          </p:cNvPr>
          <p:cNvSpPr txBox="1"/>
          <p:nvPr/>
        </p:nvSpPr>
        <p:spPr>
          <a:xfrm>
            <a:off x="10393680" y="822960"/>
            <a:ext cx="1388012" cy="923330"/>
          </a:xfrm>
          <a:prstGeom prst="rect">
            <a:avLst/>
          </a:prstGeom>
          <a:noFill/>
        </p:spPr>
        <p:txBody>
          <a:bodyPr wrap="square" rtlCol="0">
            <a:spAutoFit/>
          </a:bodyPr>
          <a:lstStyle/>
          <a:p>
            <a:r>
              <a:rPr lang="fr-FR" dirty="0"/>
              <a:t>75/80K de CA en mars</a:t>
            </a:r>
          </a:p>
        </p:txBody>
      </p:sp>
      <p:sp>
        <p:nvSpPr>
          <p:cNvPr id="3" name="Espace réservé du numéro de diapositive 2">
            <a:extLst>
              <a:ext uri="{FF2B5EF4-FFF2-40B4-BE49-F238E27FC236}">
                <a16:creationId xmlns:a16="http://schemas.microsoft.com/office/drawing/2014/main" id="{15DFC189-45F5-F7A0-13B3-3A2184E35594}"/>
              </a:ext>
            </a:extLst>
          </p:cNvPr>
          <p:cNvSpPr>
            <a:spLocks noGrp="1"/>
          </p:cNvSpPr>
          <p:nvPr>
            <p:ph type="sldNum" sz="quarter" idx="12"/>
          </p:nvPr>
        </p:nvSpPr>
        <p:spPr/>
        <p:txBody>
          <a:bodyPr/>
          <a:lstStyle/>
          <a:p>
            <a:fld id="{58E4ABA5-5C5B-4D06-825F-667C9A35AFDF}" type="slidenum">
              <a:rPr lang="fr-FR" smtClean="0"/>
              <a:t>4</a:t>
            </a:fld>
            <a:endParaRPr lang="fr-FR"/>
          </a:p>
        </p:txBody>
      </p:sp>
    </p:spTree>
    <p:extLst>
      <p:ext uri="{BB962C8B-B14F-4D97-AF65-F5344CB8AC3E}">
        <p14:creationId xmlns:p14="http://schemas.microsoft.com/office/powerpoint/2010/main" val="114699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50AF5D-66A9-3DF8-EA24-149D1544F059}"/>
              </a:ext>
            </a:extLst>
          </p:cNvPr>
          <p:cNvSpPr>
            <a:spLocks noGrp="1"/>
          </p:cNvSpPr>
          <p:nvPr>
            <p:ph type="title"/>
          </p:nvPr>
        </p:nvSpPr>
        <p:spPr>
          <a:xfrm>
            <a:off x="661737" y="0"/>
            <a:ext cx="10515600" cy="1325563"/>
          </a:xfrm>
        </p:spPr>
        <p:txBody>
          <a:bodyPr>
            <a:noAutofit/>
          </a:bodyPr>
          <a:lstStyle/>
          <a:p>
            <a:pPr algn="ctr"/>
            <a:r>
              <a:rPr lang="fr-FR" sz="2800" dirty="0">
                <a:latin typeface="Gill Sans MT" panose="020B0502020104020203" pitchFamily="34" charset="0"/>
              </a:rPr>
              <a:t>Des ventes qui augmentent, et des visites qui explosent </a:t>
            </a:r>
          </a:p>
        </p:txBody>
      </p:sp>
      <p:pic>
        <p:nvPicPr>
          <p:cNvPr id="9" name="Espace réservé du contenu 8">
            <a:extLst>
              <a:ext uri="{FF2B5EF4-FFF2-40B4-BE49-F238E27FC236}">
                <a16:creationId xmlns:a16="http://schemas.microsoft.com/office/drawing/2014/main" id="{2D8737E4-ECEE-89CF-B794-5A8A8AEED91D}"/>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4573" y="416976"/>
            <a:ext cx="8562854" cy="6660000"/>
          </a:xfrm>
        </p:spPr>
      </p:pic>
      <p:sp>
        <p:nvSpPr>
          <p:cNvPr id="7" name="Flèche : droite 6">
            <a:extLst>
              <a:ext uri="{FF2B5EF4-FFF2-40B4-BE49-F238E27FC236}">
                <a16:creationId xmlns:a16="http://schemas.microsoft.com/office/drawing/2014/main" id="{8E6CBD9F-1C71-AB8C-F930-658C66C499BC}"/>
              </a:ext>
            </a:extLst>
          </p:cNvPr>
          <p:cNvSpPr/>
          <p:nvPr/>
        </p:nvSpPr>
        <p:spPr>
          <a:xfrm rot="16200000">
            <a:off x="9590865" y="5770966"/>
            <a:ext cx="322780" cy="233897"/>
          </a:xfrm>
          <a:prstGeom prst="rightArrow">
            <a:avLst>
              <a:gd name="adj1" fmla="val 18821"/>
              <a:gd name="adj2" fmla="val 32928"/>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89B4B34E-73F2-BF77-CBC4-EDB7CAFEA2E0}"/>
              </a:ext>
            </a:extLst>
          </p:cNvPr>
          <p:cNvSpPr/>
          <p:nvPr/>
        </p:nvSpPr>
        <p:spPr>
          <a:xfrm rot="16200000">
            <a:off x="7683304" y="3383235"/>
            <a:ext cx="4137903" cy="233899"/>
          </a:xfrm>
          <a:prstGeom prst="rightArrow">
            <a:avLst>
              <a:gd name="adj1" fmla="val 18821"/>
              <a:gd name="adj2" fmla="val 32928"/>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BEE697C3-B85A-03A8-0B9A-323CB7766DC0}"/>
              </a:ext>
            </a:extLst>
          </p:cNvPr>
          <p:cNvSpPr txBox="1"/>
          <p:nvPr/>
        </p:nvSpPr>
        <p:spPr>
          <a:xfrm>
            <a:off x="9886122" y="3483660"/>
            <a:ext cx="742121" cy="369332"/>
          </a:xfrm>
          <a:prstGeom prst="rect">
            <a:avLst/>
          </a:prstGeom>
          <a:noFill/>
        </p:spPr>
        <p:txBody>
          <a:bodyPr wrap="square" rtlCol="0">
            <a:spAutoFit/>
          </a:bodyPr>
          <a:lstStyle/>
          <a:p>
            <a:r>
              <a:rPr lang="fr-FR" dirty="0">
                <a:latin typeface="Gill Sans MT" panose="020B0502020104020203" pitchFamily="34" charset="0"/>
              </a:rPr>
              <a:t>x30</a:t>
            </a:r>
          </a:p>
        </p:txBody>
      </p:sp>
      <p:sp>
        <p:nvSpPr>
          <p:cNvPr id="11" name="ZoneTexte 10">
            <a:extLst>
              <a:ext uri="{FF2B5EF4-FFF2-40B4-BE49-F238E27FC236}">
                <a16:creationId xmlns:a16="http://schemas.microsoft.com/office/drawing/2014/main" id="{BE743753-5C5E-3344-2EE3-D52416133926}"/>
              </a:ext>
            </a:extLst>
          </p:cNvPr>
          <p:cNvSpPr txBox="1"/>
          <p:nvPr/>
        </p:nvSpPr>
        <p:spPr>
          <a:xfrm>
            <a:off x="9886122" y="5569137"/>
            <a:ext cx="742121" cy="369332"/>
          </a:xfrm>
          <a:prstGeom prst="rect">
            <a:avLst/>
          </a:prstGeom>
          <a:noFill/>
        </p:spPr>
        <p:txBody>
          <a:bodyPr wrap="square" rtlCol="0">
            <a:spAutoFit/>
          </a:bodyPr>
          <a:lstStyle/>
          <a:p>
            <a:r>
              <a:rPr lang="fr-FR" dirty="0">
                <a:latin typeface="Gill Sans MT" panose="020B0502020104020203" pitchFamily="34" charset="0"/>
              </a:rPr>
              <a:t>x15</a:t>
            </a:r>
          </a:p>
        </p:txBody>
      </p:sp>
      <p:pic>
        <p:nvPicPr>
          <p:cNvPr id="13" name="Image 12">
            <a:extLst>
              <a:ext uri="{FF2B5EF4-FFF2-40B4-BE49-F238E27FC236}">
                <a16:creationId xmlns:a16="http://schemas.microsoft.com/office/drawing/2014/main" id="{74091D13-5592-9BBD-64C6-1981E58A38E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3" name="Espace réservé du numéro de diapositive 2">
            <a:extLst>
              <a:ext uri="{FF2B5EF4-FFF2-40B4-BE49-F238E27FC236}">
                <a16:creationId xmlns:a16="http://schemas.microsoft.com/office/drawing/2014/main" id="{2C33B68C-CB65-D889-7D63-01C8C41C34E7}"/>
              </a:ext>
            </a:extLst>
          </p:cNvPr>
          <p:cNvSpPr>
            <a:spLocks noGrp="1"/>
          </p:cNvSpPr>
          <p:nvPr>
            <p:ph type="sldNum" sz="quarter" idx="12"/>
          </p:nvPr>
        </p:nvSpPr>
        <p:spPr/>
        <p:txBody>
          <a:bodyPr/>
          <a:lstStyle/>
          <a:p>
            <a:fld id="{58E4ABA5-5C5B-4D06-825F-667C9A35AFDF}" type="slidenum">
              <a:rPr lang="fr-FR" smtClean="0"/>
              <a:t>5</a:t>
            </a:fld>
            <a:endParaRPr lang="fr-FR"/>
          </a:p>
        </p:txBody>
      </p:sp>
    </p:spTree>
    <p:extLst>
      <p:ext uri="{BB962C8B-B14F-4D97-AF65-F5344CB8AC3E}">
        <p14:creationId xmlns:p14="http://schemas.microsoft.com/office/powerpoint/2010/main" val="427709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93A2E-C1DD-29BA-BE68-D29121D2CBB7}"/>
              </a:ext>
            </a:extLst>
          </p:cNvPr>
          <p:cNvSpPr>
            <a:spLocks noGrp="1"/>
          </p:cNvSpPr>
          <p:nvPr>
            <p:ph type="title"/>
          </p:nvPr>
        </p:nvSpPr>
        <p:spPr>
          <a:xfrm>
            <a:off x="1145132" y="0"/>
            <a:ext cx="10515600" cy="1325563"/>
          </a:xfrm>
        </p:spPr>
        <p:txBody>
          <a:bodyPr>
            <a:normAutofit/>
          </a:bodyPr>
          <a:lstStyle/>
          <a:p>
            <a:pPr algn="ctr"/>
            <a:r>
              <a:rPr lang="fr-FR" sz="2800" dirty="0">
                <a:latin typeface="Gill Sans MT" panose="020B0502020104020203" pitchFamily="34" charset="0"/>
              </a:rPr>
              <a:t>Un ratio toujours en baisse mais des ventes en progrès</a:t>
            </a:r>
          </a:p>
        </p:txBody>
      </p:sp>
      <p:pic>
        <p:nvPicPr>
          <p:cNvPr id="9" name="Espace réservé du contenu 8">
            <a:extLst>
              <a:ext uri="{FF2B5EF4-FFF2-40B4-BE49-F238E27FC236}">
                <a16:creationId xmlns:a16="http://schemas.microsoft.com/office/drawing/2014/main" id="{BB3E8717-25EB-215C-A482-794F6C035904}"/>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33928" y="374938"/>
            <a:ext cx="8562857" cy="6660000"/>
          </a:xfrm>
        </p:spPr>
      </p:pic>
      <p:pic>
        <p:nvPicPr>
          <p:cNvPr id="3" name="Image 2">
            <a:extLst>
              <a:ext uri="{FF2B5EF4-FFF2-40B4-BE49-F238E27FC236}">
                <a16:creationId xmlns:a16="http://schemas.microsoft.com/office/drawing/2014/main" id="{57F7AC76-EE8F-0E1C-BF35-E21969C7DFA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4" name="Ellipse 3">
            <a:extLst>
              <a:ext uri="{FF2B5EF4-FFF2-40B4-BE49-F238E27FC236}">
                <a16:creationId xmlns:a16="http://schemas.microsoft.com/office/drawing/2014/main" id="{680EB2BD-946A-4A9E-A365-E3DC7785896F}"/>
              </a:ext>
            </a:extLst>
          </p:cNvPr>
          <p:cNvSpPr/>
          <p:nvPr/>
        </p:nvSpPr>
        <p:spPr>
          <a:xfrm>
            <a:off x="3083172" y="1243624"/>
            <a:ext cx="363416" cy="3749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id="{12B97D84-4FBF-898B-D893-12AA499DC1B5}"/>
              </a:ext>
            </a:extLst>
          </p:cNvPr>
          <p:cNvSpPr/>
          <p:nvPr/>
        </p:nvSpPr>
        <p:spPr>
          <a:xfrm>
            <a:off x="8534403" y="5803901"/>
            <a:ext cx="363416" cy="3749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6446AB92-FE37-208E-49CA-B4D1E9FF867B}"/>
              </a:ext>
            </a:extLst>
          </p:cNvPr>
          <p:cNvSpPr txBox="1"/>
          <p:nvPr/>
        </p:nvSpPr>
        <p:spPr>
          <a:xfrm>
            <a:off x="3366585" y="1060900"/>
            <a:ext cx="656493" cy="338554"/>
          </a:xfrm>
          <a:prstGeom prst="rect">
            <a:avLst/>
          </a:prstGeom>
          <a:noFill/>
        </p:spPr>
        <p:txBody>
          <a:bodyPr wrap="square" rtlCol="0">
            <a:spAutoFit/>
          </a:bodyPr>
          <a:lstStyle/>
          <a:p>
            <a:r>
              <a:rPr lang="fr-FR" sz="1600" dirty="0"/>
              <a:t>11%</a:t>
            </a:r>
          </a:p>
        </p:txBody>
      </p:sp>
      <p:sp>
        <p:nvSpPr>
          <p:cNvPr id="7" name="ZoneTexte 6">
            <a:extLst>
              <a:ext uri="{FF2B5EF4-FFF2-40B4-BE49-F238E27FC236}">
                <a16:creationId xmlns:a16="http://schemas.microsoft.com/office/drawing/2014/main" id="{422649AA-14AC-AF60-F0B5-AF5C1C406A0B}"/>
              </a:ext>
            </a:extLst>
          </p:cNvPr>
          <p:cNvSpPr txBox="1"/>
          <p:nvPr/>
        </p:nvSpPr>
        <p:spPr>
          <a:xfrm>
            <a:off x="8387864" y="5392016"/>
            <a:ext cx="656493" cy="338554"/>
          </a:xfrm>
          <a:prstGeom prst="rect">
            <a:avLst/>
          </a:prstGeom>
          <a:noFill/>
        </p:spPr>
        <p:txBody>
          <a:bodyPr wrap="square" rtlCol="0">
            <a:spAutoFit/>
          </a:bodyPr>
          <a:lstStyle/>
          <a:p>
            <a:r>
              <a:rPr lang="fr-FR" sz="1600" dirty="0"/>
              <a:t>5%</a:t>
            </a:r>
          </a:p>
        </p:txBody>
      </p:sp>
      <p:grpSp>
        <p:nvGrpSpPr>
          <p:cNvPr id="11" name="Groupe 10">
            <a:extLst>
              <a:ext uri="{FF2B5EF4-FFF2-40B4-BE49-F238E27FC236}">
                <a16:creationId xmlns:a16="http://schemas.microsoft.com/office/drawing/2014/main" id="{B233B452-C57A-F7BB-C9B5-0B000E65366B}"/>
              </a:ext>
            </a:extLst>
          </p:cNvPr>
          <p:cNvGrpSpPr/>
          <p:nvPr/>
        </p:nvGrpSpPr>
        <p:grpSpPr>
          <a:xfrm>
            <a:off x="9310818" y="2063691"/>
            <a:ext cx="2024363" cy="4385816"/>
            <a:chOff x="9636369" y="2110582"/>
            <a:chExt cx="2024363" cy="4385816"/>
          </a:xfrm>
        </p:grpSpPr>
        <p:sp>
          <p:nvSpPr>
            <p:cNvPr id="8" name="ZoneTexte 7">
              <a:extLst>
                <a:ext uri="{FF2B5EF4-FFF2-40B4-BE49-F238E27FC236}">
                  <a16:creationId xmlns:a16="http://schemas.microsoft.com/office/drawing/2014/main" id="{57259E4F-6964-5C79-9264-E0AD6A358177}"/>
                </a:ext>
              </a:extLst>
            </p:cNvPr>
            <p:cNvSpPr txBox="1"/>
            <p:nvPr/>
          </p:nvSpPr>
          <p:spPr>
            <a:xfrm>
              <a:off x="9636369" y="2110582"/>
              <a:ext cx="2024363" cy="4385816"/>
            </a:xfrm>
            <a:prstGeom prst="rect">
              <a:avLst/>
            </a:prstGeom>
            <a:noFill/>
            <a:ln>
              <a:noFill/>
            </a:ln>
          </p:spPr>
          <p:txBody>
            <a:bodyPr wrap="square" rtlCol="0">
              <a:spAutoFit/>
            </a:bodyPr>
            <a:lstStyle/>
            <a:p>
              <a:r>
                <a:rPr lang="fr-FR" dirty="0"/>
                <a:t>Ventes </a:t>
              </a:r>
            </a:p>
            <a:p>
              <a:endParaRPr lang="fr-FR" dirty="0"/>
            </a:p>
            <a:p>
              <a:r>
                <a:rPr lang="fr-FR" sz="1800" dirty="0"/>
                <a:t>taux de conversion =</a:t>
              </a:r>
              <a:endParaRPr lang="fr-FR" dirty="0"/>
            </a:p>
            <a:p>
              <a:r>
                <a:rPr lang="fr-FR" sz="1800" dirty="0"/>
                <a:t>(nombre d’achats des clients)/(nombre de visites) </a:t>
              </a:r>
            </a:p>
            <a:p>
              <a:endParaRPr lang="fr-FR" sz="1800" dirty="0"/>
            </a:p>
            <a:p>
              <a:r>
                <a:rPr lang="fr-FR" dirty="0"/>
                <a:t>Ratio moyen e-commerce à 3%</a:t>
              </a:r>
            </a:p>
            <a:p>
              <a:r>
                <a:rPr lang="fr-FR" sz="900" i="1" dirty="0"/>
                <a:t>Source : https://www.blogdumoderateur.com/chiffres-cles-e-commerce-2022-taux-conversion-panier-moyen-pages-vues-session/</a:t>
              </a:r>
              <a:endParaRPr lang="fr-FR" sz="800" i="1" dirty="0"/>
            </a:p>
            <a:p>
              <a:endParaRPr lang="fr-FR" dirty="0"/>
            </a:p>
            <a:p>
              <a:endParaRPr lang="fr-FR" dirty="0"/>
            </a:p>
          </p:txBody>
        </p:sp>
        <p:sp>
          <p:nvSpPr>
            <p:cNvPr id="10" name="Flèche : droite 9">
              <a:extLst>
                <a:ext uri="{FF2B5EF4-FFF2-40B4-BE49-F238E27FC236}">
                  <a16:creationId xmlns:a16="http://schemas.microsoft.com/office/drawing/2014/main" id="{0F80DD07-AA4D-9C04-6E20-6DB5D6071937}"/>
                </a:ext>
              </a:extLst>
            </p:cNvPr>
            <p:cNvSpPr/>
            <p:nvPr/>
          </p:nvSpPr>
          <p:spPr>
            <a:xfrm rot="18997579">
              <a:off x="10536692" y="2158155"/>
              <a:ext cx="386026" cy="29299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Espace réservé du numéro de diapositive 11">
            <a:extLst>
              <a:ext uri="{FF2B5EF4-FFF2-40B4-BE49-F238E27FC236}">
                <a16:creationId xmlns:a16="http://schemas.microsoft.com/office/drawing/2014/main" id="{4051805B-7D2B-ADB4-CA74-3BFBCDB5DE09}"/>
              </a:ext>
            </a:extLst>
          </p:cNvPr>
          <p:cNvSpPr>
            <a:spLocks noGrp="1"/>
          </p:cNvSpPr>
          <p:nvPr>
            <p:ph type="sldNum" sz="quarter" idx="12"/>
          </p:nvPr>
        </p:nvSpPr>
        <p:spPr/>
        <p:txBody>
          <a:bodyPr/>
          <a:lstStyle/>
          <a:p>
            <a:fld id="{58E4ABA5-5C5B-4D06-825F-667C9A35AFDF}" type="slidenum">
              <a:rPr lang="fr-FR" smtClean="0"/>
              <a:t>6</a:t>
            </a:fld>
            <a:endParaRPr lang="fr-FR"/>
          </a:p>
        </p:txBody>
      </p:sp>
    </p:spTree>
    <p:extLst>
      <p:ext uri="{BB962C8B-B14F-4D97-AF65-F5344CB8AC3E}">
        <p14:creationId xmlns:p14="http://schemas.microsoft.com/office/powerpoint/2010/main" val="421945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50BAEE-A938-4FF4-1E53-717D4856D258}"/>
              </a:ext>
            </a:extLst>
          </p:cNvPr>
          <p:cNvSpPr>
            <a:spLocks noGrp="1"/>
          </p:cNvSpPr>
          <p:nvPr>
            <p:ph type="title"/>
          </p:nvPr>
        </p:nvSpPr>
        <p:spPr>
          <a:xfrm>
            <a:off x="0" y="264968"/>
            <a:ext cx="12311270" cy="1325563"/>
          </a:xfrm>
        </p:spPr>
        <p:txBody>
          <a:bodyPr>
            <a:noAutofit/>
          </a:bodyPr>
          <a:lstStyle/>
          <a:p>
            <a:pPr algn="ctr"/>
            <a:r>
              <a:rPr lang="fr-FR" sz="2800" dirty="0">
                <a:latin typeface="Gill Sans MT" panose="020B0502020104020203" pitchFamily="34" charset="0"/>
              </a:rPr>
              <a:t> Corrélation entre le Montant des achats des clients et</a:t>
            </a:r>
            <a:br>
              <a:rPr lang="fr-FR" sz="2800" dirty="0">
                <a:latin typeface="Gill Sans MT" panose="020B0502020104020203" pitchFamily="34" charset="0"/>
              </a:rPr>
            </a:br>
            <a:r>
              <a:rPr lang="fr-FR" sz="2800" dirty="0">
                <a:latin typeface="Gill Sans MT" panose="020B0502020104020203" pitchFamily="34" charset="0"/>
              </a:rPr>
              <a:t>Temps passé par les</a:t>
            </a:r>
            <a:r>
              <a:rPr lang="fr-FR" sz="3600" dirty="0">
                <a:latin typeface="Gill Sans MT" panose="020B0502020104020203" pitchFamily="34" charset="0"/>
              </a:rPr>
              <a:t> </a:t>
            </a:r>
            <a:r>
              <a:rPr lang="fr-FR" sz="2800" dirty="0">
                <a:latin typeface="Gill Sans MT" panose="020B0502020104020203" pitchFamily="34" charset="0"/>
              </a:rPr>
              <a:t>visiteurs sur le site web (pour les sessions ayant abouti à un achat)</a:t>
            </a:r>
            <a:br>
              <a:rPr lang="fr-FR" sz="3600" dirty="0">
                <a:latin typeface="Gill Sans MT" panose="020B0502020104020203" pitchFamily="34" charset="0"/>
              </a:rPr>
            </a:br>
            <a:endParaRPr lang="fr-FR" sz="3600" dirty="0">
              <a:latin typeface="Gill Sans MT" panose="020B0502020104020203" pitchFamily="34" charset="0"/>
            </a:endParaRPr>
          </a:p>
        </p:txBody>
      </p:sp>
      <p:pic>
        <p:nvPicPr>
          <p:cNvPr id="5" name="Espace réservé du contenu 4">
            <a:extLst>
              <a:ext uri="{FF2B5EF4-FFF2-40B4-BE49-F238E27FC236}">
                <a16:creationId xmlns:a16="http://schemas.microsoft.com/office/drawing/2014/main" id="{CBE3D29B-7894-94CC-D083-07CC3A5D1B88}"/>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4573" y="503680"/>
            <a:ext cx="8562854" cy="6660000"/>
          </a:xfrm>
        </p:spPr>
      </p:pic>
      <p:cxnSp>
        <p:nvCxnSpPr>
          <p:cNvPr id="4" name="Connecteur droit avec flèche 3">
            <a:extLst>
              <a:ext uri="{FF2B5EF4-FFF2-40B4-BE49-F238E27FC236}">
                <a16:creationId xmlns:a16="http://schemas.microsoft.com/office/drawing/2014/main" id="{C3B9CCFF-4F6E-960F-DA14-7819A58CB4F5}"/>
              </a:ext>
            </a:extLst>
          </p:cNvPr>
          <p:cNvCxnSpPr/>
          <p:nvPr/>
        </p:nvCxnSpPr>
        <p:spPr>
          <a:xfrm>
            <a:off x="5943600" y="4312920"/>
            <a:ext cx="0" cy="2011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5BAE5B9D-E3F7-5248-E153-0924B2BD60E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cxnSp>
        <p:nvCxnSpPr>
          <p:cNvPr id="8" name="Connecteur droit avec flèche 7">
            <a:extLst>
              <a:ext uri="{FF2B5EF4-FFF2-40B4-BE49-F238E27FC236}">
                <a16:creationId xmlns:a16="http://schemas.microsoft.com/office/drawing/2014/main" id="{8E487678-FD54-88A1-FDD7-8D20C4376098}"/>
              </a:ext>
            </a:extLst>
          </p:cNvPr>
          <p:cNvCxnSpPr/>
          <p:nvPr/>
        </p:nvCxnSpPr>
        <p:spPr>
          <a:xfrm flipH="1">
            <a:off x="2895600" y="4312920"/>
            <a:ext cx="304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CB152C6D-4E4D-6334-5B7E-A7AAA0F825E6}"/>
              </a:ext>
            </a:extLst>
          </p:cNvPr>
          <p:cNvSpPr txBox="1"/>
          <p:nvPr/>
        </p:nvSpPr>
        <p:spPr>
          <a:xfrm>
            <a:off x="5803234" y="6331181"/>
            <a:ext cx="487120" cy="276999"/>
          </a:xfrm>
          <a:prstGeom prst="rect">
            <a:avLst/>
          </a:prstGeom>
          <a:noFill/>
        </p:spPr>
        <p:txBody>
          <a:bodyPr wrap="square" rtlCol="0">
            <a:spAutoFit/>
          </a:bodyPr>
          <a:lstStyle/>
          <a:p>
            <a:r>
              <a:rPr lang="fr-FR" sz="1200" dirty="0"/>
              <a:t>7</a:t>
            </a:r>
          </a:p>
        </p:txBody>
      </p:sp>
      <p:sp>
        <p:nvSpPr>
          <p:cNvPr id="10" name="ZoneTexte 9">
            <a:extLst>
              <a:ext uri="{FF2B5EF4-FFF2-40B4-BE49-F238E27FC236}">
                <a16:creationId xmlns:a16="http://schemas.microsoft.com/office/drawing/2014/main" id="{84C78058-9161-3726-BA5F-03B7EEB73332}"/>
              </a:ext>
            </a:extLst>
          </p:cNvPr>
          <p:cNvSpPr txBox="1"/>
          <p:nvPr/>
        </p:nvSpPr>
        <p:spPr>
          <a:xfrm>
            <a:off x="2566004" y="4189809"/>
            <a:ext cx="487120" cy="246221"/>
          </a:xfrm>
          <a:prstGeom prst="rect">
            <a:avLst/>
          </a:prstGeom>
          <a:noFill/>
        </p:spPr>
        <p:txBody>
          <a:bodyPr wrap="square" rtlCol="0">
            <a:spAutoFit/>
          </a:bodyPr>
          <a:lstStyle/>
          <a:p>
            <a:r>
              <a:rPr lang="fr-FR" sz="1000" dirty="0"/>
              <a:t>38</a:t>
            </a:r>
          </a:p>
        </p:txBody>
      </p:sp>
      <p:sp>
        <p:nvSpPr>
          <p:cNvPr id="3" name="Ellipse 2">
            <a:extLst>
              <a:ext uri="{FF2B5EF4-FFF2-40B4-BE49-F238E27FC236}">
                <a16:creationId xmlns:a16="http://schemas.microsoft.com/office/drawing/2014/main" id="{6BF5D568-D05B-8803-FDBC-CAC873D4BD31}"/>
              </a:ext>
            </a:extLst>
          </p:cNvPr>
          <p:cNvSpPr/>
          <p:nvPr/>
        </p:nvSpPr>
        <p:spPr>
          <a:xfrm rot="19510755">
            <a:off x="3428368" y="3514185"/>
            <a:ext cx="5335263" cy="12898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numéro de diapositive 6">
            <a:extLst>
              <a:ext uri="{FF2B5EF4-FFF2-40B4-BE49-F238E27FC236}">
                <a16:creationId xmlns:a16="http://schemas.microsoft.com/office/drawing/2014/main" id="{2333E8FC-D592-2623-F91F-B68C7D72C504}"/>
              </a:ext>
            </a:extLst>
          </p:cNvPr>
          <p:cNvSpPr>
            <a:spLocks noGrp="1"/>
          </p:cNvSpPr>
          <p:nvPr>
            <p:ph type="sldNum" sz="quarter" idx="12"/>
          </p:nvPr>
        </p:nvSpPr>
        <p:spPr/>
        <p:txBody>
          <a:bodyPr/>
          <a:lstStyle/>
          <a:p>
            <a:fld id="{58E4ABA5-5C5B-4D06-825F-667C9A35AFDF}" type="slidenum">
              <a:rPr lang="fr-FR" smtClean="0"/>
              <a:t>7</a:t>
            </a:fld>
            <a:endParaRPr lang="fr-FR"/>
          </a:p>
        </p:txBody>
      </p:sp>
    </p:spTree>
    <p:extLst>
      <p:ext uri="{BB962C8B-B14F-4D97-AF65-F5344CB8AC3E}">
        <p14:creationId xmlns:p14="http://schemas.microsoft.com/office/powerpoint/2010/main" val="8421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7AB960-0207-70D0-95EF-0A5987E02A9B}"/>
              </a:ext>
            </a:extLst>
          </p:cNvPr>
          <p:cNvSpPr>
            <a:spLocks noGrp="1"/>
          </p:cNvSpPr>
          <p:nvPr>
            <p:ph type="title"/>
          </p:nvPr>
        </p:nvSpPr>
        <p:spPr>
          <a:xfrm>
            <a:off x="838200" y="-66260"/>
            <a:ext cx="10515600" cy="1325563"/>
          </a:xfrm>
        </p:spPr>
        <p:txBody>
          <a:bodyPr>
            <a:noAutofit/>
          </a:bodyPr>
          <a:lstStyle/>
          <a:p>
            <a:pPr algn="ctr"/>
            <a:r>
              <a:rPr lang="fr-FR" sz="2800" dirty="0">
                <a:latin typeface="Gill Sans MT" panose="020B0502020104020203" pitchFamily="34" charset="0"/>
              </a:rPr>
              <a:t>Une variabilité du temps passé par les visiteurs sur le site web (pour les sessions ayant abouti à un achat) en augmentation</a:t>
            </a:r>
          </a:p>
        </p:txBody>
      </p:sp>
      <p:pic>
        <p:nvPicPr>
          <p:cNvPr id="5" name="Espace réservé du contenu 4">
            <a:extLst>
              <a:ext uri="{FF2B5EF4-FFF2-40B4-BE49-F238E27FC236}">
                <a16:creationId xmlns:a16="http://schemas.microsoft.com/office/drawing/2014/main" id="{E58E14DB-1E24-CA3A-50B6-50E13AB2356B}"/>
              </a:ext>
            </a:extLst>
          </p:cNvPr>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14573" y="392936"/>
            <a:ext cx="8562854" cy="6660000"/>
          </a:xfrm>
        </p:spPr>
      </p:pic>
      <p:pic>
        <p:nvPicPr>
          <p:cNvPr id="3" name="Image 2">
            <a:extLst>
              <a:ext uri="{FF2B5EF4-FFF2-40B4-BE49-F238E27FC236}">
                <a16:creationId xmlns:a16="http://schemas.microsoft.com/office/drawing/2014/main" id="{DE4EF260-56A6-725E-C3B7-3013E540D0D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16" name="Flèche : courbe vers le haut 15">
            <a:extLst>
              <a:ext uri="{FF2B5EF4-FFF2-40B4-BE49-F238E27FC236}">
                <a16:creationId xmlns:a16="http://schemas.microsoft.com/office/drawing/2014/main" id="{78E85B44-5415-C6E2-0CAB-BB51D31DA06F}"/>
              </a:ext>
            </a:extLst>
          </p:cNvPr>
          <p:cNvSpPr/>
          <p:nvPr/>
        </p:nvSpPr>
        <p:spPr>
          <a:xfrm>
            <a:off x="3177915" y="4886028"/>
            <a:ext cx="6225165" cy="644577"/>
          </a:xfrm>
          <a:prstGeom prst="curvedUpArrow">
            <a:avLst>
              <a:gd name="adj1" fmla="val 9872"/>
              <a:gd name="adj2" fmla="val 39949"/>
              <a:gd name="adj3" fmla="val 14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52A1E933-B969-E277-DE74-1D5E165FF2D7}"/>
              </a:ext>
            </a:extLst>
          </p:cNvPr>
          <p:cNvSpPr txBox="1"/>
          <p:nvPr/>
        </p:nvSpPr>
        <p:spPr>
          <a:xfrm>
            <a:off x="5437305" y="5208316"/>
            <a:ext cx="1916243" cy="369332"/>
          </a:xfrm>
          <a:prstGeom prst="rect">
            <a:avLst/>
          </a:prstGeom>
          <a:noFill/>
        </p:spPr>
        <p:txBody>
          <a:bodyPr wrap="square" rtlCol="0">
            <a:spAutoFit/>
          </a:bodyPr>
          <a:lstStyle/>
          <a:p>
            <a:r>
              <a:rPr lang="fr-FR" dirty="0"/>
              <a:t>Dispersion x9</a:t>
            </a:r>
          </a:p>
        </p:txBody>
      </p:sp>
      <p:sp>
        <p:nvSpPr>
          <p:cNvPr id="4" name="ZoneTexte 3">
            <a:extLst>
              <a:ext uri="{FF2B5EF4-FFF2-40B4-BE49-F238E27FC236}">
                <a16:creationId xmlns:a16="http://schemas.microsoft.com/office/drawing/2014/main" id="{64A25C2D-CB92-DBB1-C9D4-801171CEAA5C}"/>
              </a:ext>
            </a:extLst>
          </p:cNvPr>
          <p:cNvSpPr txBox="1"/>
          <p:nvPr/>
        </p:nvSpPr>
        <p:spPr>
          <a:xfrm>
            <a:off x="2776165" y="3244334"/>
            <a:ext cx="1408973" cy="369332"/>
          </a:xfrm>
          <a:prstGeom prst="rect">
            <a:avLst/>
          </a:prstGeom>
          <a:noFill/>
        </p:spPr>
        <p:txBody>
          <a:bodyPr wrap="square" rtlCol="0">
            <a:spAutoFit/>
          </a:bodyPr>
          <a:lstStyle/>
          <a:p>
            <a:r>
              <a:rPr lang="fr-FR" dirty="0"/>
              <a:t>IQR = 12s</a:t>
            </a:r>
          </a:p>
        </p:txBody>
      </p:sp>
      <p:sp>
        <p:nvSpPr>
          <p:cNvPr id="6" name="ZoneTexte 5">
            <a:extLst>
              <a:ext uri="{FF2B5EF4-FFF2-40B4-BE49-F238E27FC236}">
                <a16:creationId xmlns:a16="http://schemas.microsoft.com/office/drawing/2014/main" id="{ABA8EAFC-BC83-49E7-D737-55D7104A12D9}"/>
              </a:ext>
            </a:extLst>
          </p:cNvPr>
          <p:cNvSpPr txBox="1"/>
          <p:nvPr/>
        </p:nvSpPr>
        <p:spPr>
          <a:xfrm>
            <a:off x="9550424" y="4322857"/>
            <a:ext cx="1408973" cy="646331"/>
          </a:xfrm>
          <a:prstGeom prst="rect">
            <a:avLst/>
          </a:prstGeom>
          <a:noFill/>
        </p:spPr>
        <p:txBody>
          <a:bodyPr wrap="square" rtlCol="0">
            <a:spAutoFit/>
          </a:bodyPr>
          <a:lstStyle/>
          <a:p>
            <a:r>
              <a:rPr lang="fr-FR" dirty="0"/>
              <a:t>IQR = 1min 45s</a:t>
            </a:r>
          </a:p>
        </p:txBody>
      </p:sp>
      <p:sp>
        <p:nvSpPr>
          <p:cNvPr id="7" name="Espace réservé du numéro de diapositive 6">
            <a:extLst>
              <a:ext uri="{FF2B5EF4-FFF2-40B4-BE49-F238E27FC236}">
                <a16:creationId xmlns:a16="http://schemas.microsoft.com/office/drawing/2014/main" id="{FEAD8F79-2CAC-47BA-87E3-8E943E77BEFA}"/>
              </a:ext>
            </a:extLst>
          </p:cNvPr>
          <p:cNvSpPr>
            <a:spLocks noGrp="1"/>
          </p:cNvSpPr>
          <p:nvPr>
            <p:ph type="sldNum" sz="quarter" idx="12"/>
          </p:nvPr>
        </p:nvSpPr>
        <p:spPr/>
        <p:txBody>
          <a:bodyPr/>
          <a:lstStyle/>
          <a:p>
            <a:fld id="{58E4ABA5-5C5B-4D06-825F-667C9A35AFDF}" type="slidenum">
              <a:rPr lang="fr-FR" smtClean="0"/>
              <a:t>8</a:t>
            </a:fld>
            <a:endParaRPr lang="fr-FR"/>
          </a:p>
        </p:txBody>
      </p:sp>
    </p:spTree>
    <p:extLst>
      <p:ext uri="{BB962C8B-B14F-4D97-AF65-F5344CB8AC3E}">
        <p14:creationId xmlns:p14="http://schemas.microsoft.com/office/powerpoint/2010/main" val="399691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37C042-2378-88F3-BA7A-9DDC152C69E4}"/>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CC93382-CCD7-7E3F-8528-9EB839F189E1}"/>
              </a:ext>
            </a:extLst>
          </p:cNvPr>
          <p:cNvSpPr>
            <a:spLocks noGrp="1"/>
          </p:cNvSpPr>
          <p:nvPr>
            <p:ph idx="1"/>
          </p:nvPr>
        </p:nvSpPr>
        <p:spPr>
          <a:xfrm>
            <a:off x="1069848" y="2437931"/>
            <a:ext cx="10058400" cy="4050792"/>
          </a:xfrm>
        </p:spPr>
        <p:txBody>
          <a:bodyPr/>
          <a:lstStyle/>
          <a:p>
            <a:r>
              <a:rPr lang="fr-FR" dirty="0"/>
              <a:t>Une baisse du CA conjoncturel</a:t>
            </a:r>
          </a:p>
          <a:p>
            <a:pPr marL="0" indent="0">
              <a:buNone/>
            </a:pPr>
            <a:endParaRPr lang="fr-FR" dirty="0"/>
          </a:p>
          <a:p>
            <a:r>
              <a:rPr lang="fr-FR" dirty="0"/>
              <a:t>Un taux de conversion presque 2x supérieur à la moyenne du marché</a:t>
            </a:r>
          </a:p>
          <a:p>
            <a:endParaRPr lang="fr-FR" dirty="0"/>
          </a:p>
          <a:p>
            <a:r>
              <a:rPr lang="fr-FR" dirty="0"/>
              <a:t>Une dispersion multiplié par 9</a:t>
            </a:r>
          </a:p>
        </p:txBody>
      </p:sp>
      <p:pic>
        <p:nvPicPr>
          <p:cNvPr id="4" name="Image 3">
            <a:extLst>
              <a:ext uri="{FF2B5EF4-FFF2-40B4-BE49-F238E27FC236}">
                <a16:creationId xmlns:a16="http://schemas.microsoft.com/office/drawing/2014/main" id="{B620B7A7-D486-7D51-3DA7-621B1C2C373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7563" y="5561293"/>
            <a:ext cx="5741284" cy="2151918"/>
          </a:xfrm>
          <a:prstGeom prst="rect">
            <a:avLst/>
          </a:prstGeom>
        </p:spPr>
      </p:pic>
      <p:sp>
        <p:nvSpPr>
          <p:cNvPr id="5" name="Espace réservé du numéro de diapositive 4">
            <a:extLst>
              <a:ext uri="{FF2B5EF4-FFF2-40B4-BE49-F238E27FC236}">
                <a16:creationId xmlns:a16="http://schemas.microsoft.com/office/drawing/2014/main" id="{1DA80F84-F3A7-3983-3836-697E841C0033}"/>
              </a:ext>
            </a:extLst>
          </p:cNvPr>
          <p:cNvSpPr>
            <a:spLocks noGrp="1"/>
          </p:cNvSpPr>
          <p:nvPr>
            <p:ph type="sldNum" sz="quarter" idx="12"/>
          </p:nvPr>
        </p:nvSpPr>
        <p:spPr/>
        <p:txBody>
          <a:bodyPr/>
          <a:lstStyle/>
          <a:p>
            <a:fld id="{58E4ABA5-5C5B-4D06-825F-667C9A35AFDF}" type="slidenum">
              <a:rPr lang="fr-FR" smtClean="0"/>
              <a:t>9</a:t>
            </a:fld>
            <a:endParaRPr lang="fr-FR"/>
          </a:p>
        </p:txBody>
      </p:sp>
    </p:spTree>
    <p:extLst>
      <p:ext uri="{BB962C8B-B14F-4D97-AF65-F5344CB8AC3E}">
        <p14:creationId xmlns:p14="http://schemas.microsoft.com/office/powerpoint/2010/main" val="3358378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de bois]]</Template>
  <TotalTime>1460</TotalTime>
  <Words>1349</Words>
  <Application>Microsoft Office PowerPoint</Application>
  <PresentationFormat>Grand écran</PresentationFormat>
  <Paragraphs>142</Paragraphs>
  <Slides>10</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Calibri</vt:lpstr>
      <vt:lpstr>Gill Sans MT</vt:lpstr>
      <vt:lpstr>Rockwell</vt:lpstr>
      <vt:lpstr>Rockwell Condensed</vt:lpstr>
      <vt:lpstr>Wingdings</vt:lpstr>
      <vt:lpstr>Type de bois</vt:lpstr>
      <vt:lpstr>Rapport mensuel des actions marketing</vt:lpstr>
      <vt:lpstr>Contexte</vt:lpstr>
      <vt:lpstr>Sommaire</vt:lpstr>
      <vt:lpstr>Une nouvelle stratégie qui payera dès le mois prochain</vt:lpstr>
      <vt:lpstr>Des ventes qui augmentent, et des visites qui explosent </vt:lpstr>
      <vt:lpstr>Un ratio toujours en baisse mais des ventes en progrès</vt:lpstr>
      <vt:lpstr> Corrélation entre le Montant des achats des clients et Temps passé par les visiteurs sur le site web (pour les sessions ayant abouti à un achat) </vt:lpstr>
      <vt:lpstr>Une variabilité du temps passé par les visiteurs sur le site web (pour les sessions ayant abouti à un achat) en augmentation</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chiffres clés généraux février</dc:title>
  <dc:creator>raphael belleil</dc:creator>
  <cp:lastModifiedBy>raphael belleil</cp:lastModifiedBy>
  <cp:revision>138</cp:revision>
  <dcterms:created xsi:type="dcterms:W3CDTF">2022-12-05T07:28:06Z</dcterms:created>
  <dcterms:modified xsi:type="dcterms:W3CDTF">2023-01-04T08:26:38Z</dcterms:modified>
</cp:coreProperties>
</file>