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57" r:id="rId5"/>
    <p:sldId id="258" r:id="rId6"/>
    <p:sldId id="265" r:id="rId7"/>
    <p:sldId id="259" r:id="rId8"/>
    <p:sldId id="273" r:id="rId9"/>
    <p:sldId id="266" r:id="rId10"/>
    <p:sldId id="269" r:id="rId11"/>
    <p:sldId id="270" r:id="rId12"/>
    <p:sldId id="260" r:id="rId13"/>
    <p:sldId id="275" r:id="rId14"/>
    <p:sldId id="276" r:id="rId15"/>
    <p:sldId id="278" r:id="rId16"/>
    <p:sldId id="272" r:id="rId17"/>
    <p:sldId id="279" r:id="rId18"/>
    <p:sldId id="280" r:id="rId19"/>
    <p:sldId id="281" r:id="rId20"/>
    <p:sldId id="2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2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BB688-D632-4D79-93CA-DFA3473403F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5669E-40EF-4F58-8EB1-9C5F3429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92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669E-40EF-4F58-8EB1-9C5F3429A2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669E-40EF-4F58-8EB1-9C5F3429A2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01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669E-40EF-4F58-8EB1-9C5F3429A2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0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Simplifier le </a:t>
            </a:r>
            <a:r>
              <a:rPr lang="fr-FR" dirty="0" err="1"/>
              <a:t>probleme</a:t>
            </a:r>
            <a:r>
              <a:rPr lang="fr-FR" dirty="0"/>
              <a:t>, aller à l’essentiel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5669E-40EF-4F58-8EB1-9C5F3429A2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0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557CF-B5C6-6EF5-5900-1C3AB19C7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1CECB-478E-7884-9171-9CF262C8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F4BA0-2F55-48DB-5E5E-C2258724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5C02F-EC10-0202-A749-951F1306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CFFBE-5BD1-75BA-74CB-FB6067B1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2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823E0-F3F2-0D0C-5EF6-ADFAA2A8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5BF1D6-BE2D-7D97-7EE2-A36BB5F2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A2001-60B2-A33E-D2E1-CB3FB028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6E976-E751-0C83-F2C5-DEF7728B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B9387-885F-D902-72AA-5FB538DC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94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784A05-FCCE-6B7B-EBB7-E6E4C2BB3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152C34-0AFB-AAB6-15A6-26385FF2E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16D61-1399-673A-AE67-825805A3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5E238-C3E8-EC3A-E133-7C43065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41D36-1A0C-4548-F796-AC7D7039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3AC81-6A86-B3E2-73F1-9163C898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8C8FD-83D1-BFE3-4721-986FEF84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CD771-E040-02FC-6F57-B3169D29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7B947-B82C-99A4-FCAA-2EEA7DB1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7CE52-E711-62BA-5CBD-50581CB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9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A2070-FE41-0F0F-4610-733AC49D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60F5D-6A67-77B2-F18C-AD1FFF3C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8B2D6-A2A0-C472-CA97-41836F0D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25BAD-0D7E-F91A-F458-28F79CAF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D25A3-A4F6-1180-4BF6-BED5EA01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4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0212A-5886-CA5D-2C23-8E242402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DA06B-7260-8A4D-FB40-8318CCA68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271CFC-A66A-0FE1-E130-F0DF39AAD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B0CB36-E9F0-8220-31EE-E6EB14D9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218791-F63B-3DD0-EC10-37DBAE03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34C2E7-641B-FD5C-D246-02C8F27D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7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AC9-8D8C-E189-E82B-2D2758BD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05C9B-B906-139B-81A4-E55257DD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0C4342-8543-3437-D13E-2E161547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FCD5A0-745E-437D-445B-2D3440151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4B0EA8-934B-1F6E-3C9C-5882BFEA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BB7AAF-2FC1-AD43-C853-480BEBD9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8D12A9-09A6-BEFF-7500-03D0D609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92F247-F757-8038-49D2-E5EBC258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85764-FD99-82A9-FF7C-CF0AA552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484870-E0DF-0529-135C-544C01F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9E082-2288-4741-81C3-7F0E92D1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4A5613-9645-5913-8FD3-DAF2B5A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0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0E9C67-7A95-C3E4-FA37-541BCA1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44FC8E-3287-439D-DC27-91C0149F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992C80-DAF8-A87B-DD20-44EB1422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EA1F8-3EF7-06CC-86BB-5050838A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4242D-A8E3-3AED-B000-EA247808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803D68-D972-67EE-FF25-E58C074F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740FF3-0C5D-6ABF-AAFA-92190507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3B8921-6D1D-9B99-914E-0A9898D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DAFD48-6131-E051-C231-9730F54D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9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3D3F-B76C-80EB-912C-4656FDDF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F55B55-D27E-676B-69CC-847207527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30B6A8-FCBA-92FC-9C0C-9CEC1544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B4224-0721-D458-59CD-D8A2E453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7F8D24-7A1E-7070-DB76-EE800C13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D678E2-807A-7D86-37DC-259755FF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8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CF20A-21A7-BD99-EF85-F7DA07B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CCF42-4AD1-F368-000D-D24837B9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4E3F8-11F7-785E-3F25-C9A16563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B8AA-F0C3-47F4-98F4-B8E09BC1DAD9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45422-DE71-34EF-2547-554129587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1A662-BD40-1825-4D88-EE2EE22F2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BD77-BA4C-4C4E-A102-6DA332999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6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2F2C-B833-D68E-9828-F7F61304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Produisez une étude de marché avec Python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63930-260F-F74F-95AF-4031805BE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F7D86A-CF5A-9766-EA1B-CB968969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3602038"/>
            <a:ext cx="5886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82562-F469-44C1-7B7F-2D655B4E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concepts</a:t>
            </a:r>
            <a:br>
              <a:rPr lang="fr-FR" dirty="0"/>
            </a:br>
            <a:r>
              <a:rPr lang="fr-FR" sz="3200" dirty="0" err="1"/>
              <a:t>Kmeans</a:t>
            </a:r>
            <a:r>
              <a:rPr lang="fr-FR" sz="3200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3227B-8048-824F-F8BC-AA6FEFE7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Algorithme de Clustering</a:t>
            </a:r>
          </a:p>
          <a:p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Fonctionnement :</a:t>
            </a:r>
          </a:p>
          <a:p>
            <a:pPr lvl="1">
              <a:lnSpc>
                <a:spcPct val="107000"/>
              </a:lnSpc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Placement des n centroïdes dans le nuage de points (correspondant aux futurs n clusters) </a:t>
            </a:r>
          </a:p>
          <a:p>
            <a:pPr lvl="1">
              <a:lnSpc>
                <a:spcPct val="107000"/>
              </a:lnSpc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affecte chaque points à son centroïde le plus proche</a:t>
            </a:r>
          </a:p>
          <a:p>
            <a:pPr lvl="1">
              <a:lnSpc>
                <a:spcPct val="107000"/>
              </a:lnSpc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déplace le centroïde au centre de gravité de son nuage de points</a:t>
            </a:r>
          </a:p>
          <a:p>
            <a:pPr lvl="1">
              <a:lnSpc>
                <a:spcPct val="107000"/>
              </a:lnSpc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réaffecte chaque point au centroïde le plus proche </a:t>
            </a:r>
          </a:p>
          <a:p>
            <a:pPr lvl="1">
              <a:lnSpc>
                <a:spcPct val="107000"/>
              </a:lnSpc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replace les centroïdes au centre de leur nuage de points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réitère jusqu’à convergence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Centroïde : Centre du cluster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12CBD2-2A34-7381-EEDB-8F5D20D6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A5E6DB-D106-C5CC-5210-48D88A7E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845" y="1366381"/>
            <a:ext cx="4817512" cy="48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4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82562-F469-44C1-7B7F-2D655B4E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des concepts</a:t>
            </a:r>
            <a:br>
              <a:rPr lang="fr-FR" dirty="0"/>
            </a:br>
            <a:r>
              <a:rPr lang="fr-FR" sz="3200" dirty="0"/>
              <a:t>ACP (Analyse en composantes principales)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3227B-8048-824F-F8BC-AA6FEFE7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35896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b="1" dirty="0"/>
              <a:t>Définition :</a:t>
            </a:r>
          </a:p>
          <a:p>
            <a:r>
              <a:rPr lang="fr-FR" dirty="0"/>
              <a:t>Technique de réduction de dimensions linéaire</a:t>
            </a:r>
          </a:p>
          <a:p>
            <a:r>
              <a:rPr lang="fr-FR" dirty="0"/>
              <a:t>Réduction de dimensions : Réduire le nombre de variables en conservant le maximum d’informations (variance)</a:t>
            </a:r>
          </a:p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Faciliter la visualisation des données en les projetant sur 2 ou 3 dimensions</a:t>
            </a:r>
          </a:p>
          <a:p>
            <a:pPr lvl="1"/>
            <a:r>
              <a:rPr lang="fr-FR" dirty="0"/>
              <a:t>Réduire les coûts de calcul, de stockage et d'acquisition des données ;</a:t>
            </a:r>
          </a:p>
          <a:p>
            <a:pPr lvl="1"/>
            <a:r>
              <a:rPr lang="fr-FR" dirty="0"/>
              <a:t>Améliorer l'apprentissage en construisant des modèles moins complexes, en éliminant les variables non pertinentes qui pourraient fausser les prédictions et  en réduisant le problème du fléau de la dimensionalité.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281AF1-B04F-BAC6-89DB-A91F357F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D4875A4-0C6D-E77B-F0E8-5A5D43A4CA6A}"/>
              </a:ext>
            </a:extLst>
          </p:cNvPr>
          <p:cNvSpPr txBox="1">
            <a:spLocks/>
          </p:cNvSpPr>
          <p:nvPr/>
        </p:nvSpPr>
        <p:spPr>
          <a:xfrm>
            <a:off x="6396789" y="1825625"/>
            <a:ext cx="5145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Fonctionnement de l’ACP :</a:t>
            </a:r>
          </a:p>
          <a:p>
            <a:r>
              <a:rPr lang="fr-FR" sz="1800" dirty="0"/>
              <a:t>Créer des variables synthétiques calculées à partir des variables initiales (3 ici)</a:t>
            </a:r>
          </a:p>
          <a:p>
            <a:r>
              <a:rPr lang="fr-FR" sz="1800" dirty="0"/>
              <a:t>Chaque composantes principales est une combinaison linéaire des variables de départ</a:t>
            </a:r>
          </a:p>
          <a:p>
            <a:pPr lvl="1"/>
            <a:r>
              <a:rPr lang="fr-FR" sz="1600" dirty="0"/>
              <a:t>F1 = 0,6*x1 + 0,8*x2+…</a:t>
            </a:r>
          </a:p>
          <a:p>
            <a:r>
              <a:rPr lang="fr-FR" sz="1800" dirty="0"/>
              <a:t>Idéalement, elles résument chacune une partie des variables de départ indépendamment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400" b="1" dirty="0"/>
              <a:t>Objectifs : </a:t>
            </a:r>
          </a:p>
          <a:p>
            <a:r>
              <a:rPr lang="fr-FR" sz="1800" dirty="0"/>
              <a:t>Etudier variabilité entre les individus</a:t>
            </a:r>
          </a:p>
          <a:p>
            <a:r>
              <a:rPr lang="fr-FR" sz="1800" dirty="0"/>
              <a:t>Etudier les liaisons entre les variables </a:t>
            </a:r>
          </a:p>
        </p:txBody>
      </p:sp>
    </p:spTree>
    <p:extLst>
      <p:ext uri="{BB962C8B-B14F-4D97-AF65-F5344CB8AC3E}">
        <p14:creationId xmlns:p14="http://schemas.microsoft.com/office/powerpoint/2010/main" val="114209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87A93-F084-0D09-1FC2-799A101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37762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FR" sz="4400" dirty="0"/>
              <a:t>Première itération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5BDA4-9C0F-969B-7407-3074F9A8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7" y="1649393"/>
            <a:ext cx="6918017" cy="4351338"/>
          </a:xfrm>
        </p:spPr>
        <p:txBody>
          <a:bodyPr>
            <a:normAutofit/>
          </a:bodyPr>
          <a:lstStyle/>
          <a:p>
            <a:r>
              <a:rPr lang="fr-FR" sz="2400" dirty="0"/>
              <a:t>Toutes les variables, tous les pays, 3 clusters</a:t>
            </a:r>
            <a:endParaRPr lang="fr-FR" sz="2600" dirty="0"/>
          </a:p>
          <a:p>
            <a:r>
              <a:rPr lang="fr-FR" sz="2200" dirty="0"/>
              <a:t>Classification ascendante hiérarchique</a:t>
            </a:r>
          </a:p>
          <a:p>
            <a:pPr lvl="1"/>
            <a:r>
              <a:rPr lang="fr-FR" sz="1900" dirty="0"/>
              <a:t>Dendrogramme, 3 clusters identifiés</a:t>
            </a:r>
          </a:p>
          <a:p>
            <a:r>
              <a:rPr lang="fr-FR" sz="2200" dirty="0"/>
              <a:t>Réalisation </a:t>
            </a:r>
            <a:r>
              <a:rPr lang="fr-FR" sz="2200" dirty="0" err="1"/>
              <a:t>Kmeans</a:t>
            </a:r>
            <a:r>
              <a:rPr lang="fr-FR" sz="2200" dirty="0"/>
              <a:t> </a:t>
            </a:r>
            <a:r>
              <a:rPr lang="fr-FR" sz="2200" dirty="0">
                <a:sym typeface="Wingdings" panose="05000000000000000000" pitchFamily="2" charset="2"/>
              </a:rPr>
              <a:t> création des 3 clusters</a:t>
            </a:r>
            <a:endParaRPr lang="fr-FR" sz="2200" dirty="0"/>
          </a:p>
          <a:p>
            <a:r>
              <a:rPr lang="fr-FR" sz="2200" dirty="0"/>
              <a:t>Réalisation  ACP</a:t>
            </a:r>
          </a:p>
          <a:p>
            <a:r>
              <a:rPr lang="fr-FR" sz="2200" dirty="0"/>
              <a:t>Problème : </a:t>
            </a:r>
            <a:r>
              <a:rPr lang="fr-FR" sz="2200" dirty="0" err="1"/>
              <a:t>Outliers</a:t>
            </a:r>
            <a:r>
              <a:rPr lang="fr-FR" sz="2200" dirty="0"/>
              <a:t> qui faussent l’ACP et le clustering, présence de variables inutiles, le clusters 1 en apparence bon est composé uniquement des </a:t>
            </a:r>
            <a:r>
              <a:rPr lang="fr-FR" sz="2200" dirty="0" err="1"/>
              <a:t>outliers</a:t>
            </a:r>
            <a:endParaRPr lang="fr-FR" sz="22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8862EB-6708-4C04-19AB-F58A5184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D91E-36D9-3BF2-8501-C61E05CD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D8D69-CAB3-81B5-1C98-C0CA94A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outliers</a:t>
            </a:r>
            <a:r>
              <a:rPr lang="fr-FR" dirty="0"/>
              <a:t> (USA, Chine, Inde, Brésil)</a:t>
            </a:r>
          </a:p>
          <a:p>
            <a:r>
              <a:rPr lang="fr-FR" dirty="0"/>
              <a:t>Réalisé avec les variables essentielles (10 variables)</a:t>
            </a:r>
          </a:p>
          <a:p>
            <a:pPr lvl="1"/>
            <a:r>
              <a:rPr lang="fr-FR" dirty="0" err="1"/>
              <a:t>pib_par_habitant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importation_volaille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taux_dependance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lpi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pib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stabilite_politique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taux_population_urbaine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volaille_consommée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taux_droit_douane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population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5DF01-F017-5458-AF49-01D835DC850E}"/>
              </a:ext>
            </a:extLst>
          </p:cNvPr>
          <p:cNvSpPr txBox="1"/>
          <p:nvPr/>
        </p:nvSpPr>
        <p:spPr>
          <a:xfrm>
            <a:off x="6096000" y="2902821"/>
            <a:ext cx="63505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  <a:r>
              <a:rPr lang="fr-FR" sz="2000" dirty="0"/>
              <a:t>Suppressions des autres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000" dirty="0" err="1"/>
              <a:t>exportation_volaille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</a:t>
            </a:r>
            <a:r>
              <a:rPr lang="fr-FR" sz="2000" dirty="0" err="1"/>
              <a:t>taux_autosuffisance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</a:t>
            </a:r>
            <a:r>
              <a:rPr lang="fr-FR" sz="2000" dirty="0" err="1"/>
              <a:t>proportion_volaille_nourriture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</a:t>
            </a:r>
            <a:r>
              <a:rPr lang="fr-FR" sz="2000" dirty="0" err="1"/>
              <a:t>proportion_animaux_nourriture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000" dirty="0" err="1"/>
              <a:t>accroissement_population_moyen_par_annee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</a:t>
            </a:r>
            <a:r>
              <a:rPr lang="fr-FR" sz="2000" dirty="0" err="1"/>
              <a:t>taux_accroissement_population_moyen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</a:t>
            </a:r>
            <a:r>
              <a:rPr lang="fr-FR" sz="2000" dirty="0" err="1"/>
              <a:t>quantite_conteneurs_par_annee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 </a:t>
            </a:r>
            <a:r>
              <a:rPr lang="fr-FR" sz="2000" dirty="0" err="1"/>
              <a:t>classement_consommation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36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44DC1-03BC-D572-1071-0E21E2DA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7" y="70806"/>
            <a:ext cx="5762513" cy="746925"/>
          </a:xfrm>
        </p:spPr>
        <p:txBody>
          <a:bodyPr>
            <a:normAutofit/>
          </a:bodyPr>
          <a:lstStyle/>
          <a:p>
            <a:r>
              <a:rPr lang="fr-FR" sz="2800" dirty="0"/>
              <a:t>Classification Ascendante hiérarchique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AD543-ADB8-4445-5580-6ECCD514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5678268"/>
            <a:ext cx="5257800" cy="1057424"/>
          </a:xfrm>
        </p:spPr>
        <p:txBody>
          <a:bodyPr>
            <a:normAutofit/>
          </a:bodyPr>
          <a:lstStyle/>
          <a:p>
            <a:r>
              <a:rPr lang="fr-FR" sz="2000" dirty="0"/>
              <a:t>3 clusters est une bonne solution</a:t>
            </a:r>
          </a:p>
          <a:p>
            <a:r>
              <a:rPr lang="fr-FR" sz="2000" dirty="0" err="1"/>
              <a:t>Kmeans</a:t>
            </a:r>
            <a:r>
              <a:rPr lang="fr-FR" sz="2000" dirty="0"/>
              <a:t> sur 3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7F6010-E81E-3FFC-43D4-9B6E7633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8" y="817731"/>
            <a:ext cx="5469790" cy="464232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1760058-9BEB-9B42-4DB2-860E61007F06}"/>
              </a:ext>
            </a:extLst>
          </p:cNvPr>
          <p:cNvSpPr txBox="1">
            <a:spLocks/>
          </p:cNvSpPr>
          <p:nvPr/>
        </p:nvSpPr>
        <p:spPr>
          <a:xfrm>
            <a:off x="7866529" y="-267417"/>
            <a:ext cx="3991984" cy="142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Réalisation ACP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C7490-177E-BB47-3B1B-191B89B4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3" y="1142506"/>
            <a:ext cx="6033949" cy="368186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60A47BE-8188-CE1B-00AA-53062080A2FF}"/>
              </a:ext>
            </a:extLst>
          </p:cNvPr>
          <p:cNvSpPr txBox="1">
            <a:spLocks/>
          </p:cNvSpPr>
          <p:nvPr/>
        </p:nvSpPr>
        <p:spPr>
          <a:xfrm>
            <a:off x="6969636" y="5678268"/>
            <a:ext cx="5368065" cy="11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74% de la variance expliquée par les 3 premières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53062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59E99-3040-728A-D332-D4BD647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sens des composantes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8A8DB-C7B1-C952-3169-3F5705A5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FR" dirty="0"/>
              <a:t>Pour chaque variable de base, on regarde par quelle composante principale elle est le plus représentée</a:t>
            </a:r>
          </a:p>
          <a:p>
            <a:r>
              <a:rPr lang="fr-FR" dirty="0"/>
              <a:t>On en déduit un sens pour les composantes principales</a:t>
            </a:r>
          </a:p>
          <a:p>
            <a:pPr lvl="1"/>
            <a:r>
              <a:rPr lang="fr-FR" dirty="0"/>
              <a:t>F1 : Développement, Richesse et Qualité de vie</a:t>
            </a:r>
          </a:p>
          <a:p>
            <a:pPr lvl="1"/>
            <a:r>
              <a:rPr lang="fr-FR" dirty="0"/>
              <a:t>F2 : Taille du Pays et du Marché</a:t>
            </a:r>
          </a:p>
          <a:p>
            <a:pPr lvl="1"/>
            <a:r>
              <a:rPr lang="fr-FR" dirty="0"/>
              <a:t>F3 : Besoin en Volaille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C4169A-D2D5-E2D1-5E80-3324E015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23" y="1690688"/>
            <a:ext cx="5070549" cy="43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9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87A93-F084-0D09-1FC2-799A101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48565" cy="885845"/>
          </a:xfrm>
        </p:spPr>
        <p:txBody>
          <a:bodyPr>
            <a:normAutofit/>
          </a:bodyPr>
          <a:lstStyle/>
          <a:p>
            <a:r>
              <a:rPr lang="fr-FR" dirty="0"/>
              <a:t>Graphiques Cercle des corrélations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8862EB-6708-4C04-19AB-F58A5184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D7F70A6-842A-FFA3-751E-2A5A61A15DE2}"/>
              </a:ext>
            </a:extLst>
          </p:cNvPr>
          <p:cNvSpPr txBox="1">
            <a:spLocks/>
          </p:cNvSpPr>
          <p:nvPr/>
        </p:nvSpPr>
        <p:spPr>
          <a:xfrm>
            <a:off x="757250" y="5385573"/>
            <a:ext cx="5084152" cy="13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Cercle des corrélations</a:t>
            </a:r>
          </a:p>
          <a:p>
            <a:pPr lvl="1"/>
            <a:r>
              <a:rPr lang="fr-FR" sz="1200" dirty="0"/>
              <a:t>Identifier les corrélations entre variable et le sens des composantes principales</a:t>
            </a:r>
          </a:p>
          <a:p>
            <a:pPr lvl="1"/>
            <a:r>
              <a:rPr lang="fr-FR" sz="1200" dirty="0"/>
              <a:t>Visualiser l’importance de chaque variable explicative pour chaque axe de représentation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78D665-FA2E-4E9E-EC06-2894CCE3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5" y="810299"/>
            <a:ext cx="5445790" cy="46349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30946B-6884-1453-459F-805D2AC3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00" y="750600"/>
            <a:ext cx="5462212" cy="46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DFF5F-5914-7945-891C-5E915EE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0612"/>
          </a:xfrm>
        </p:spPr>
        <p:txBody>
          <a:bodyPr/>
          <a:lstStyle/>
          <a:p>
            <a:r>
              <a:rPr lang="fr-FR" dirty="0"/>
              <a:t>Individus sur le plan factoriel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E3DA79-FEE6-89C8-2FA7-0D4D7B6B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794"/>
            <a:ext cx="5946179" cy="47268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07875-D6B4-906B-AF38-373B5A15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07" y="731519"/>
            <a:ext cx="6108311" cy="47988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2619301-734C-F9BB-AFB5-BA235A0A68F7}"/>
              </a:ext>
            </a:extLst>
          </p:cNvPr>
          <p:cNvSpPr txBox="1"/>
          <p:nvPr/>
        </p:nvSpPr>
        <p:spPr>
          <a:xfrm>
            <a:off x="577327" y="5432486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3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Le cluster 0 contenait des pays peu développés, avec un niveau de vie trop faible. Il n'était pas adapté pour le nouveau marché.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Le cluster 1 contenait des pays petits ou moyens, développés avec un besoin important en volaille.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Le cluster 2 contenait des grands pays, puissants et développés avec un besoin important en volaille</a:t>
            </a:r>
            <a:r>
              <a:rPr lang="fr-F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92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5C586-D60B-1125-116E-1838981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FE8DBE-3595-6C00-2858-603C717D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1" y="1460929"/>
            <a:ext cx="9845152" cy="47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9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D9F63-1C0C-E7BC-3AD8-A2900411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EC0FD-A8F2-989B-86FF-5A4663B1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80" y="3980328"/>
            <a:ext cx="5282900" cy="19169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Grands pays, riche et développé, marché intéressant</a:t>
            </a:r>
          </a:p>
          <a:p>
            <a:r>
              <a:rPr lang="fr-FR" dirty="0"/>
              <a:t>L'Allemagne et le Royaume-Uni sont particulièrement intéressant grâce à leur proximité géographique, leur taux de droit de douane et leur stabilité politique. </a:t>
            </a:r>
          </a:p>
          <a:p>
            <a:r>
              <a:rPr lang="fr-FR" dirty="0"/>
              <a:t>Le Japon les rejoint pour les 3 derniers critères.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1BD7C9-1EE9-2384-689A-D660FAE6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47" y="1634265"/>
            <a:ext cx="4826930" cy="16817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D7C0D3-DDAE-79C4-EB6D-B60E7300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0" y="1779802"/>
            <a:ext cx="4981575" cy="13906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BBE8AE6-DF21-FEBF-F561-2A651C5E0107}"/>
              </a:ext>
            </a:extLst>
          </p:cNvPr>
          <p:cNvSpPr txBox="1"/>
          <p:nvPr/>
        </p:nvSpPr>
        <p:spPr>
          <a:xfrm>
            <a:off x="6522720" y="3980328"/>
            <a:ext cx="5282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Petits pays, riche et développé, marché intéressant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Voici des candidats intéressant pour des pays plus petits, en particulier la Belgique et les Pays Bas, pour leur proximité géographique et leur appartenance à l'espace Schengen.</a:t>
            </a:r>
          </a:p>
        </p:txBody>
      </p:sp>
    </p:spTree>
    <p:extLst>
      <p:ext uri="{BB962C8B-B14F-4D97-AF65-F5344CB8AC3E}">
        <p14:creationId xmlns:p14="http://schemas.microsoft.com/office/powerpoint/2010/main" val="376461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82728-FDBB-E7A3-98CD-A0DEE6A8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56E86-8615-7EA5-987F-806FC6DD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Entreprise :</a:t>
            </a:r>
          </a:p>
          <a:p>
            <a:pPr lvl="1"/>
            <a:r>
              <a:rPr lang="fr-FR" dirty="0"/>
              <a:t>La poule qui chante, une entreprise française d’agroalimentaire</a:t>
            </a:r>
          </a:p>
          <a:p>
            <a:pPr lvl="1"/>
            <a:r>
              <a:rPr lang="fr-FR" dirty="0"/>
              <a:t>Elle souhaite se développer à l'international</a:t>
            </a:r>
          </a:p>
          <a:p>
            <a:pPr lvl="1"/>
            <a:endParaRPr lang="fr-FR" dirty="0"/>
          </a:p>
          <a:p>
            <a:r>
              <a:rPr lang="fr-FR" dirty="0"/>
              <a:t>Enjeu :</a:t>
            </a:r>
          </a:p>
          <a:p>
            <a:pPr lvl="1"/>
            <a:r>
              <a:rPr lang="fr-FR" dirty="0"/>
              <a:t>Déterminer quels pays peuvent être candidat pour développer l’entreprise à l’international en faisant une étude de marché</a:t>
            </a:r>
          </a:p>
          <a:p>
            <a:pPr lvl="1"/>
            <a:endParaRPr lang="fr-FR" dirty="0"/>
          </a:p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Réaliser l’étude de marché en sélectionnant les variables et indicateurs pertinents pour chaque pays</a:t>
            </a:r>
          </a:p>
          <a:p>
            <a:pPr lvl="1"/>
            <a:r>
              <a:rPr lang="fr-FR" dirty="0"/>
              <a:t>Faire des regroupements de pays en fonction de leurs caractéristiques à l’aide du clustering et de la réduction de dimensions</a:t>
            </a:r>
          </a:p>
          <a:p>
            <a:pPr lvl="1"/>
            <a:r>
              <a:rPr lang="fr-FR" dirty="0"/>
              <a:t>Sélectionner les pays pertinents pour le nouveau marché</a:t>
            </a:r>
          </a:p>
          <a:p>
            <a:pPr lvl="1"/>
            <a:endParaRPr lang="fr-FR" dirty="0"/>
          </a:p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Python, </a:t>
            </a:r>
            <a:r>
              <a:rPr lang="fr-FR" dirty="0" err="1"/>
              <a:t>Jupyter</a:t>
            </a:r>
            <a:r>
              <a:rPr lang="fr-FR" dirty="0"/>
              <a:t> Notebook, 10 fichiers FAO et Banque Mondiale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75DB03-DA4B-0FE4-749E-523425B0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9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EF2CF-4F5E-14B0-55AD-4AFC4B13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finale et Propositions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5274C-36A0-DF5A-06F6-6CEC9106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015"/>
          </a:xfrm>
        </p:spPr>
        <p:txBody>
          <a:bodyPr>
            <a:normAutofit lnSpcReduction="10000"/>
          </a:bodyPr>
          <a:lstStyle/>
          <a:p>
            <a:pPr rtl="0"/>
            <a:r>
              <a:rPr lang="fr-FR" dirty="0"/>
              <a:t>Les pays retenus dans le cluster 1 :</a:t>
            </a:r>
          </a:p>
          <a:p>
            <a:pPr lvl="1"/>
            <a:r>
              <a:rPr lang="fr-FR" dirty="0"/>
              <a:t>Belgique, Pays-Bas</a:t>
            </a:r>
          </a:p>
          <a:p>
            <a:pPr lvl="1"/>
            <a:r>
              <a:rPr lang="fr-FR" dirty="0"/>
              <a:t>Pays petits ou moyens, développés avec un besoin important en volaille</a:t>
            </a:r>
          </a:p>
          <a:p>
            <a:pPr lvl="1"/>
            <a:r>
              <a:rPr lang="fr-FR" dirty="0"/>
              <a:t>Intéressant pour leur proximité géographique et leur appartenance à l'espace Schengen</a:t>
            </a:r>
          </a:p>
          <a:p>
            <a:pPr rtl="0"/>
            <a:r>
              <a:rPr lang="fr-FR" dirty="0"/>
              <a:t>Les pays retenus dans le cluster 2 :</a:t>
            </a:r>
          </a:p>
          <a:p>
            <a:pPr lvl="1"/>
            <a:r>
              <a:rPr lang="fr-FR" dirty="0"/>
              <a:t>Allemagne, Royaume-Uni</a:t>
            </a:r>
          </a:p>
          <a:p>
            <a:pPr lvl="1"/>
            <a:r>
              <a:rPr lang="fr-FR" dirty="0"/>
              <a:t>Grands pays, puissants et développés avec un besoin important en volaille</a:t>
            </a:r>
          </a:p>
          <a:p>
            <a:pPr lvl="1"/>
            <a:r>
              <a:rPr lang="fr-FR" dirty="0"/>
              <a:t>Pays ayant les meilleurs caractéristiques pour un nouveau marché</a:t>
            </a:r>
          </a:p>
          <a:p>
            <a:pPr lvl="1"/>
            <a:r>
              <a:rPr lang="fr-FR" dirty="0"/>
              <a:t>Particulièrement intéressant grâce à leur proximité géographique, leur taux de droit de douane et leur stabilité politique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056BBA-9BCE-959A-3FC3-8E33AB7B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BEEFC-872C-9EDA-10B3-B6BCF46C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41655-1F38-343F-88B2-36E34C8C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Détermination des variables et indicateurs à obtenir pour réaliser l’étude de marché avec l’analyse </a:t>
            </a:r>
            <a:r>
              <a:rPr lang="fr-FR" dirty="0" err="1"/>
              <a:t>Pestel</a:t>
            </a:r>
            <a:endParaRPr lang="fr-FR" dirty="0"/>
          </a:p>
          <a:p>
            <a:r>
              <a:rPr lang="fr-FR" dirty="0"/>
              <a:t>Recherche et Recueil des données brutes</a:t>
            </a:r>
          </a:p>
          <a:p>
            <a:r>
              <a:rPr lang="fr-FR" dirty="0"/>
              <a:t>Nettoyage et préparation des fichiers</a:t>
            </a:r>
          </a:p>
          <a:p>
            <a:r>
              <a:rPr lang="fr-FR" dirty="0"/>
              <a:t>Exploration des données, création de nouvelles variables</a:t>
            </a:r>
          </a:p>
          <a:p>
            <a:r>
              <a:rPr lang="fr-FR" dirty="0"/>
              <a:t>Réalisation de la classification ascendante hiérarchique, du clustering et de l’ACP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itération : ensemble des données, premières conclusions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itération : suppression de certaines variables et lignes</a:t>
            </a:r>
          </a:p>
          <a:p>
            <a:r>
              <a:rPr lang="fr-FR" dirty="0"/>
              <a:t>Choix des pays les plus pertinents pour le nouveau marché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7E7EEB-B6F2-E63E-C748-D4CD348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4B7F-CC89-4958-7BF2-A013D9A7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862B0-8AE1-02B2-06A0-81C4929B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Détermination des variables : Analyse </a:t>
            </a:r>
            <a:r>
              <a:rPr lang="fr-FR" dirty="0" err="1"/>
              <a:t>Pestel</a:t>
            </a:r>
            <a:endParaRPr lang="fr-FR" dirty="0"/>
          </a:p>
          <a:p>
            <a:endParaRPr lang="fr-FR" dirty="0"/>
          </a:p>
          <a:p>
            <a:r>
              <a:rPr lang="fr-FR" dirty="0"/>
              <a:t>Nettoyage, Préparation et Exploration des données</a:t>
            </a:r>
          </a:p>
          <a:p>
            <a:endParaRPr lang="fr-FR" dirty="0"/>
          </a:p>
          <a:p>
            <a:r>
              <a:rPr lang="fr-FR" dirty="0"/>
              <a:t>Analyse, Clustering et ACP</a:t>
            </a:r>
          </a:p>
          <a:p>
            <a:pPr lvl="1"/>
            <a:r>
              <a:rPr lang="fr-FR" dirty="0"/>
              <a:t>Itération 1</a:t>
            </a:r>
          </a:p>
          <a:p>
            <a:pPr lvl="1"/>
            <a:r>
              <a:rPr lang="fr-FR" dirty="0"/>
              <a:t>Itération 2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Présentation des résultats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9D3E5D-984F-4ECF-219F-2E09B663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CEEB9-C4F8-58BA-C513-0DD0E3E7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variables, Analyse </a:t>
            </a:r>
            <a:r>
              <a:rPr lang="fr-FR" dirty="0" err="1"/>
              <a:t>Pestel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2375681-5BF3-D54B-029D-C10BFB14C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676794" cy="465412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2991C0-AA97-806E-5ADA-4A42EC4700FD}"/>
              </a:ext>
            </a:extLst>
          </p:cNvPr>
          <p:cNvSpPr txBox="1"/>
          <p:nvPr/>
        </p:nvSpPr>
        <p:spPr>
          <a:xfrm>
            <a:off x="5740275" y="2145538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Définition : </a:t>
            </a:r>
          </a:p>
          <a:p>
            <a:r>
              <a:rPr lang="fr-FR" dirty="0"/>
              <a:t>Le modèle PESTEL (Politique, Économique, Sociologique, Technologique, Environnemental et Légal) est un outil stratégique qui permet à l’entreprise d’identifier et de mesurer les éléments susceptibles d’impacter son activité et son développement.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EBAA09-E13B-0345-364B-FD0A58C22BAF}"/>
              </a:ext>
            </a:extLst>
          </p:cNvPr>
          <p:cNvSpPr txBox="1"/>
          <p:nvPr/>
        </p:nvSpPr>
        <p:spPr>
          <a:xfrm>
            <a:off x="5740275" y="4394270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Objectif :</a:t>
            </a:r>
          </a:p>
          <a:p>
            <a:r>
              <a:rPr lang="fr-FR" dirty="0"/>
              <a:t>Déterminer des variables et indicateurs qui répondent à la problématique pour chaque domaine de l’analyse </a:t>
            </a:r>
            <a:r>
              <a:rPr lang="fr-FR" dirty="0" err="1"/>
              <a:t>Pestel</a:t>
            </a:r>
            <a:r>
              <a:rPr lang="fr-FR" dirty="0"/>
              <a:t> pour réaliser une étude de marché approfondie.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A15D5D-A2DA-ECE8-D2EE-E06E14A64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7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8F957-4968-688D-154F-006143A1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retenues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50E33D-0887-B457-78FD-C3F5E4E4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10" y="1935249"/>
            <a:ext cx="4043137" cy="400297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A598A4B-D85F-71F1-94EF-FF1D9BF57909}"/>
              </a:ext>
            </a:extLst>
          </p:cNvPr>
          <p:cNvSpPr txBox="1"/>
          <p:nvPr/>
        </p:nvSpPr>
        <p:spPr>
          <a:xfrm>
            <a:off x="7950108" y="4464003"/>
            <a:ext cx="3063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Population</a:t>
            </a:r>
          </a:p>
          <a:p>
            <a:r>
              <a:rPr lang="fr-FR" sz="1200" dirty="0"/>
              <a:t>Taux de population urbaine</a:t>
            </a:r>
          </a:p>
          <a:p>
            <a:r>
              <a:rPr lang="fr-FR" sz="1200" dirty="0"/>
              <a:t>Accroissement de population moyen/an</a:t>
            </a:r>
          </a:p>
          <a:p>
            <a:r>
              <a:rPr lang="fr-FR" sz="1200" dirty="0"/>
              <a:t>Taux d’accroissement de la population moyen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6FC3FA-F692-B256-51BB-6B2EA4286521}"/>
              </a:ext>
            </a:extLst>
          </p:cNvPr>
          <p:cNvSpPr txBox="1"/>
          <p:nvPr/>
        </p:nvSpPr>
        <p:spPr>
          <a:xfrm>
            <a:off x="7917457" y="1752714"/>
            <a:ext cx="343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PIB</a:t>
            </a:r>
          </a:p>
          <a:p>
            <a:r>
              <a:rPr lang="fr-FR" sz="1200" dirty="0"/>
              <a:t>PIB/habitant</a:t>
            </a:r>
          </a:p>
          <a:p>
            <a:r>
              <a:rPr lang="fr-FR" sz="1200" dirty="0"/>
              <a:t>Cout production volaille (dollars/tonne)</a:t>
            </a:r>
          </a:p>
          <a:p>
            <a:r>
              <a:rPr lang="fr-FR" sz="1200" dirty="0"/>
              <a:t>Importation de volaille (tonnes)</a:t>
            </a:r>
          </a:p>
          <a:p>
            <a:r>
              <a:rPr lang="fr-FR" sz="1200" dirty="0"/>
              <a:t>Exportation de volaille (tonnes)</a:t>
            </a:r>
          </a:p>
          <a:p>
            <a:r>
              <a:rPr lang="fr-FR" sz="1200" dirty="0"/>
              <a:t>Production de volaille (tonnes)</a:t>
            </a:r>
          </a:p>
          <a:p>
            <a:r>
              <a:rPr lang="fr-FR" sz="1200" dirty="0"/>
              <a:t>Consommation de volaille (tonnes)</a:t>
            </a:r>
          </a:p>
          <a:p>
            <a:r>
              <a:rPr lang="fr-FR" sz="1200" dirty="0"/>
              <a:t>Taux de dépendance (importation/consommation)</a:t>
            </a:r>
          </a:p>
          <a:p>
            <a:r>
              <a:rPr lang="fr-FR" sz="1200" dirty="0"/>
              <a:t>Taux d’autosuffisance (production/consommation)</a:t>
            </a:r>
          </a:p>
          <a:p>
            <a:r>
              <a:rPr lang="fr-FR" sz="1200" dirty="0"/>
              <a:t>Proportion de la volaille dans la nourriture </a:t>
            </a:r>
          </a:p>
          <a:p>
            <a:r>
              <a:rPr lang="fr-FR" sz="1200" dirty="0"/>
              <a:t>Proportion d'animaux dans la nourriture</a:t>
            </a:r>
          </a:p>
          <a:p>
            <a:r>
              <a:rPr lang="fr-FR" sz="1200" dirty="0"/>
              <a:t>Coût de production de la volaille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55EEA0-BAA9-0406-CFD3-05F06405208C}"/>
              </a:ext>
            </a:extLst>
          </p:cNvPr>
          <p:cNvSpPr txBox="1"/>
          <p:nvPr/>
        </p:nvSpPr>
        <p:spPr>
          <a:xfrm>
            <a:off x="1924824" y="4588819"/>
            <a:ext cx="292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Aucun indicateurs pertinent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AC9121-0CDB-D25F-8EDD-9BC3CE9EDA99}"/>
              </a:ext>
            </a:extLst>
          </p:cNvPr>
          <p:cNvSpPr txBox="1"/>
          <p:nvPr/>
        </p:nvSpPr>
        <p:spPr>
          <a:xfrm>
            <a:off x="4376448" y="5969701"/>
            <a:ext cx="396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Traffic de conteneurs dans les ports (conteneurs/an)</a:t>
            </a:r>
          </a:p>
          <a:p>
            <a:r>
              <a:rPr lang="fr-FR" sz="1200" dirty="0"/>
              <a:t>LPI, indice de performance logistique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B69227-51C4-7CD4-3126-F9605E05C0D2}"/>
              </a:ext>
            </a:extLst>
          </p:cNvPr>
          <p:cNvSpPr txBox="1"/>
          <p:nvPr/>
        </p:nvSpPr>
        <p:spPr>
          <a:xfrm>
            <a:off x="5336570" y="1641423"/>
            <a:ext cx="1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Stabilité politique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779DA7-00DA-4E7E-F7B6-0839BAB1140C}"/>
              </a:ext>
            </a:extLst>
          </p:cNvPr>
          <p:cNvSpPr txBox="1"/>
          <p:nvPr/>
        </p:nvSpPr>
        <p:spPr>
          <a:xfrm>
            <a:off x="2501718" y="2814543"/>
            <a:ext cx="245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Taux droit de douane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A2C527-6E3C-9A1D-7BAA-93F527D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9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3A911-8E7A-DF91-3E54-E2ADD3F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Nettoyage, Préparation et 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F5037-23A5-FB35-40AA-2AABF486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947"/>
            <a:ext cx="4260925" cy="497905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Import des fichiers de base (Disponibilité Alimentaire et Population)</a:t>
            </a:r>
          </a:p>
          <a:p>
            <a:r>
              <a:rPr lang="fr-FR" dirty="0"/>
              <a:t>Suppression des colonnes inutiles</a:t>
            </a:r>
          </a:p>
          <a:p>
            <a:r>
              <a:rPr lang="fr-FR" dirty="0"/>
              <a:t>Renommage des colonnes</a:t>
            </a:r>
          </a:p>
          <a:p>
            <a:r>
              <a:rPr lang="fr-FR" dirty="0"/>
              <a:t>Création de nouvelles variables :</a:t>
            </a:r>
          </a:p>
          <a:p>
            <a:pPr lvl="1"/>
            <a:r>
              <a:rPr lang="fr-FR" sz="2000" dirty="0"/>
              <a:t>Taux de dépendance</a:t>
            </a:r>
          </a:p>
          <a:p>
            <a:pPr lvl="1"/>
            <a:r>
              <a:rPr lang="fr-FR" sz="2000" dirty="0"/>
              <a:t>Taux d’autosuffisance</a:t>
            </a:r>
          </a:p>
          <a:p>
            <a:pPr lvl="1"/>
            <a:r>
              <a:rPr lang="fr-FR" sz="2000" dirty="0"/>
              <a:t>Proportion de la volaille dans la nourriture </a:t>
            </a:r>
          </a:p>
          <a:p>
            <a:pPr lvl="1"/>
            <a:r>
              <a:rPr lang="fr-FR" sz="2000" dirty="0"/>
              <a:t>Proportion d'animaux dans la nourriture</a:t>
            </a:r>
          </a:p>
          <a:p>
            <a:pPr lvl="1"/>
            <a:r>
              <a:rPr lang="fr-FR" sz="2000" dirty="0"/>
              <a:t>PIB/habitant</a:t>
            </a:r>
          </a:p>
          <a:p>
            <a:pPr lvl="1"/>
            <a:r>
              <a:rPr lang="fr-FR" sz="2000" dirty="0"/>
              <a:t>Taux de population urbaine</a:t>
            </a:r>
          </a:p>
          <a:p>
            <a:pPr lvl="1"/>
            <a:r>
              <a:rPr lang="fr-FR" sz="2000" dirty="0"/>
              <a:t>Accroissement de population moyen/an</a:t>
            </a:r>
          </a:p>
          <a:p>
            <a:pPr lvl="1"/>
            <a:r>
              <a:rPr lang="fr-FR" sz="2000" dirty="0"/>
              <a:t>Taux d’accroissement de la population moyen</a:t>
            </a:r>
            <a:r>
              <a:rPr lang="fr-FR" dirty="0"/>
              <a:t>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B867239-2B98-D87C-1636-E52117BD9CE1}"/>
              </a:ext>
            </a:extLst>
          </p:cNvPr>
          <p:cNvSpPr txBox="1">
            <a:spLocks/>
          </p:cNvSpPr>
          <p:nvPr/>
        </p:nvSpPr>
        <p:spPr>
          <a:xfrm>
            <a:off x="6972449" y="1878946"/>
            <a:ext cx="4260925" cy="4979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Import des autres fichiers</a:t>
            </a:r>
          </a:p>
          <a:p>
            <a:r>
              <a:rPr lang="fr-FR" sz="2200" dirty="0"/>
              <a:t>Traduction de certains fichiers</a:t>
            </a:r>
          </a:p>
          <a:p>
            <a:r>
              <a:rPr lang="fr-FR" sz="2200" dirty="0"/>
              <a:t>Jointure des 11 fichiers</a:t>
            </a:r>
          </a:p>
          <a:p>
            <a:r>
              <a:rPr lang="fr-FR" sz="2200" dirty="0"/>
              <a:t>Traitement des valeurs manquantes</a:t>
            </a:r>
          </a:p>
          <a:p>
            <a:pPr lvl="1"/>
            <a:r>
              <a:rPr lang="fr-FR" sz="2200" dirty="0"/>
              <a:t>Suppression de certaines lignes</a:t>
            </a:r>
          </a:p>
          <a:p>
            <a:pPr lvl="1"/>
            <a:r>
              <a:rPr lang="fr-FR" sz="2200" dirty="0"/>
              <a:t>Interpolation</a:t>
            </a:r>
          </a:p>
          <a:p>
            <a:pPr lvl="1"/>
            <a:r>
              <a:rPr lang="fr-FR" sz="2200" dirty="0"/>
              <a:t>Imputation par le KNN, technique d’imputation avec l’algorithme des k plus proches voisins</a:t>
            </a:r>
          </a:p>
          <a:p>
            <a:r>
              <a:rPr lang="fr-FR" sz="2200" dirty="0"/>
              <a:t>Détermination des </a:t>
            </a:r>
            <a:r>
              <a:rPr lang="fr-FR" sz="2200" dirty="0" err="1"/>
              <a:t>outliers</a:t>
            </a:r>
            <a:r>
              <a:rPr lang="fr-FR" sz="2200" dirty="0"/>
              <a:t> </a:t>
            </a:r>
          </a:p>
          <a:p>
            <a:r>
              <a:rPr lang="fr-FR" sz="2200" dirty="0"/>
              <a:t>Export pour l’analyse du fichier pays avec 20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88DFA8-3977-2A77-85E8-221156A7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D93C5-FDEF-ECBD-CFC7-538D8E9B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Analyse, Clustering et ACP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D4F3D-89AB-2C72-CF29-19A961C4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Classification ascendante hiérarchique pour déterminer le nombre de groupes (clusters)</a:t>
            </a:r>
          </a:p>
          <a:p>
            <a:r>
              <a:rPr lang="fr-FR" dirty="0"/>
              <a:t>Clustering (</a:t>
            </a:r>
            <a:r>
              <a:rPr lang="fr-FR" dirty="0" err="1"/>
              <a:t>Kmeans</a:t>
            </a:r>
            <a:r>
              <a:rPr lang="fr-FR" dirty="0"/>
              <a:t>) pour faire les groupements de pays</a:t>
            </a:r>
          </a:p>
          <a:p>
            <a:r>
              <a:rPr lang="fr-FR" dirty="0"/>
              <a:t>ACP pour réduire les dimensions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A42347-AC6E-B4C7-EF32-2B842216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82562-F469-44C1-7B7F-2D655B4E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des concepts</a:t>
            </a:r>
            <a:br>
              <a:rPr lang="fr-FR" dirty="0"/>
            </a:br>
            <a:r>
              <a:rPr lang="fr-FR" sz="2400" dirty="0"/>
              <a:t>Classification ascendante hiérarchique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3227B-8048-824F-F8BC-AA6FEFE7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3730"/>
            <a:ext cx="4639377" cy="493107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4000" b="1" dirty="0"/>
              <a:t>Définition :</a:t>
            </a:r>
          </a:p>
          <a:p>
            <a:r>
              <a:rPr lang="fr-FR" dirty="0"/>
              <a:t>Algorithme de clustering 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clustering est une méthode d'apprentissage dite non supervisée, pour regrouper des individus, pas d’étiquette définie à l’avance</a:t>
            </a:r>
          </a:p>
          <a:p>
            <a:r>
              <a:rPr lang="fr-FR" dirty="0"/>
              <a:t>Aide à déterminer le nombre de clusters qu'on va ensuite réaliser avec le </a:t>
            </a:r>
            <a:r>
              <a:rPr lang="fr-FR" dirty="0" err="1"/>
              <a:t>Kmeans</a:t>
            </a:r>
            <a:endParaRPr lang="fr-FR" dirty="0"/>
          </a:p>
          <a:p>
            <a:r>
              <a:rPr lang="fr-FR" dirty="0"/>
              <a:t>Technique efficace sur les petits échantillon car couteux en calcul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/>
              <a:t>Fonctionnement :</a:t>
            </a:r>
          </a:p>
          <a:p>
            <a:r>
              <a:rPr lang="fr-FR" dirty="0"/>
              <a:t>A chaque itération on regroupe les 2 individus (ici pays) les plus proches</a:t>
            </a:r>
          </a:p>
          <a:p>
            <a:r>
              <a:rPr lang="fr-FR" dirty="0"/>
              <a:t>Il y autant d’itération que d’individus</a:t>
            </a:r>
          </a:p>
          <a:p>
            <a:r>
              <a:rPr lang="fr-FR" dirty="0"/>
              <a:t>Le processus est réitéré jusqu’à ce que tous les individus aient été traités et appartiennent à un clusters</a:t>
            </a:r>
          </a:p>
          <a:p>
            <a:r>
              <a:rPr lang="fr-FR" dirty="0"/>
              <a:t>Un individu est soit associé à un autre individu, soit à un cluster formé au préalable s’il est proche de ce cluster au niveau de ses caractéristiques</a:t>
            </a:r>
          </a:p>
          <a:p>
            <a:r>
              <a:rPr lang="fr-FR" dirty="0"/>
              <a:t>On peut découper la population en autant de clusters qu’il y a d’individus jusqu’à un seul cluster</a:t>
            </a:r>
          </a:p>
          <a:p>
            <a:r>
              <a:rPr lang="fr-FR" dirty="0"/>
              <a:t>On représente cette classification à l’aide d’un dendrogramme </a:t>
            </a:r>
          </a:p>
          <a:p>
            <a:pPr lvl="1"/>
            <a:r>
              <a:rPr lang="fr-FR" dirty="0"/>
              <a:t>La longueur des branches représentent la distance entre les clusters</a:t>
            </a:r>
          </a:p>
          <a:p>
            <a:pPr lvl="1"/>
            <a:r>
              <a:rPr lang="fr-FR" dirty="0"/>
              <a:t>Le nombre de clusters va déterminer la taille des groupes et la similarité entre les membres </a:t>
            </a:r>
            <a:r>
              <a:rPr lang="fr-FR"/>
              <a:t>du groupe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498F45-D0CE-AD87-5B75-66B775E459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972155"/>
            <a:ext cx="2290594" cy="8858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2A8524-7256-315E-123E-5F99585C8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37" y="1502759"/>
            <a:ext cx="6635666" cy="5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8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1487</Words>
  <Application>Microsoft Office PowerPoint</Application>
  <PresentationFormat>Grand écran</PresentationFormat>
  <Paragraphs>208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Produisez une étude de marché avec Python</vt:lpstr>
      <vt:lpstr>Contexte</vt:lpstr>
      <vt:lpstr>Etapes du Projet</vt:lpstr>
      <vt:lpstr>Sommaire</vt:lpstr>
      <vt:lpstr>Détermination des variables, Analyse Pestel</vt:lpstr>
      <vt:lpstr>Variables retenues</vt:lpstr>
      <vt:lpstr>Nettoyage, Préparation et Exploration des données</vt:lpstr>
      <vt:lpstr>Analyse, Clustering et ACP</vt:lpstr>
      <vt:lpstr>Définition des concepts Classification ascendante hiérarchique</vt:lpstr>
      <vt:lpstr>Définition des concepts Kmeans </vt:lpstr>
      <vt:lpstr>Définition des concepts ACP (Analyse en composantes principales)</vt:lpstr>
      <vt:lpstr>Première itération</vt:lpstr>
      <vt:lpstr>Deuxième itération</vt:lpstr>
      <vt:lpstr>Classification Ascendante hiérarchique</vt:lpstr>
      <vt:lpstr>Analyse du sens des composantes principales</vt:lpstr>
      <vt:lpstr>Graphiques Cercle des corrélations</vt:lpstr>
      <vt:lpstr>Individus sur le plan factoriel</vt:lpstr>
      <vt:lpstr>Carte</vt:lpstr>
      <vt:lpstr>Propositions</vt:lpstr>
      <vt:lpstr>Conclusion finale et Propositions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 avec Python</dc:title>
  <dc:creator>raphael belleil</dc:creator>
  <cp:lastModifiedBy>raphael belleil</cp:lastModifiedBy>
  <cp:revision>112</cp:revision>
  <dcterms:created xsi:type="dcterms:W3CDTF">2023-08-31T12:27:17Z</dcterms:created>
  <dcterms:modified xsi:type="dcterms:W3CDTF">2023-09-11T11:48:17Z</dcterms:modified>
</cp:coreProperties>
</file>