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84" d="100"/>
          <a:sy n="84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9CDA6A-B0BE-ABA5-C37A-D7EDCF0FC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2CE34C-73C5-DFAB-385E-93AE818D15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DE1CF-A5B1-4D0E-A366-E2235F5B78D1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DBE98F-1D01-F848-D827-B3E737190B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CF695D-9177-D748-4A25-4CB1BF471D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6326D-4ACB-489F-8B54-020A0FEC3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154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887CF-5946-4392-9248-68B97DE5E7D2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A652-A03E-4370-8FC3-57901BA0A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333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et bienvenue à la présentation de la base de données immobilière pour le projet </a:t>
            </a:r>
            <a:r>
              <a:rPr lang="fr-FR" dirty="0" err="1"/>
              <a:t>DATAImmo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A652-A03E-4370-8FC3-57901BA0A9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27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A652-A03E-4370-8FC3-57901BA0A99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5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Fichier de base : données commune, référentiels géographiques et valeur foncière</a:t>
            </a:r>
          </a:p>
          <a:p>
            <a:endParaRPr lang="fr-FR" dirty="0"/>
          </a:p>
          <a:p>
            <a:r>
              <a:rPr lang="fr-FR" dirty="0"/>
              <a:t>Table : vente, bien, commune, département, région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A652-A03E-4370-8FC3-57901BA0A99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41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7749-8A54-495A-B9AF-6BEDEA6D0D91}" type="datetime1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9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9FAF-3EFE-4F8B-A90F-9EC185BA0EF7}" type="datetime1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60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A44E-20A2-43DF-9BD9-A6C3447809F5}" type="datetime1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55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45A1-3ED0-45B7-AF42-FFB2EF827513}" type="datetime1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93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771C-4534-46A5-8D26-91E4CC2867A7}" type="datetime1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8ADD-AB93-4B01-B476-9A0D8A03CF7C}" type="datetime1">
              <a:rPr lang="fr-FR" smtClean="0"/>
              <a:t>07/01/2023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3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C67-BFD0-4EC2-8E46-40D472191DAF}" type="datetime1">
              <a:rPr lang="fr-FR" smtClean="0"/>
              <a:t>07/01/2023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65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C515-CFBF-4840-AFB1-723473DADE2E}" type="datetime1">
              <a:rPr lang="fr-FR" smtClean="0"/>
              <a:t>07/01/2023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17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2A22-E391-4423-BFCB-A0D114222191}" type="datetime1">
              <a:rPr lang="fr-FR" smtClean="0"/>
              <a:t>07/01/2023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45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29D2-DF83-4A76-B40A-22C690A9CE99}" type="datetime1">
              <a:rPr lang="fr-FR" smtClean="0"/>
              <a:t>07/01/2023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87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FAC1-B838-4D50-84B5-876486A81ACF}" type="datetime1">
              <a:rPr lang="fr-FR" smtClean="0"/>
              <a:t>07/01/2023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7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D519-2A1C-42BE-88C6-5E214F95A568}" type="datetime1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EC20-A8A8-4DE7-A8E0-CB6A31411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7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model.ch/home/questce/mldr/fn/depfonctionnelles" TargetMode="External"/><Relationship Id="rId2" Type="http://schemas.openxmlformats.org/officeDocument/2006/relationships/hyperlink" Target="https://www.smartmodel.ch/home/questce/mldr/fn/2n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martmodel.ch/home/questce/mldr/fn/3n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DAA58-2D93-0FEC-6E8C-D1F1A1B53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2445"/>
            <a:ext cx="9144000" cy="2387600"/>
          </a:xfrm>
        </p:spPr>
        <p:txBody>
          <a:bodyPr/>
          <a:lstStyle/>
          <a:p>
            <a:r>
              <a:rPr lang="fr-FR" dirty="0" err="1">
                <a:latin typeface="Lucida Sans" panose="020B0602030504020204" pitchFamily="34" charset="0"/>
              </a:rPr>
              <a:t>DATAImmo</a:t>
            </a:r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DB87F6-10E8-8760-DD8A-96EB2BCF5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0655"/>
            <a:ext cx="9144000" cy="1655762"/>
          </a:xfrm>
        </p:spPr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Présentation de </a:t>
            </a:r>
            <a:r>
              <a:rPr lang="fr-FR">
                <a:latin typeface="Lucida Sans" panose="020B0602030504020204" pitchFamily="34" charset="0"/>
              </a:rPr>
              <a:t>la nouvelle base </a:t>
            </a:r>
            <a:r>
              <a:rPr lang="fr-FR" dirty="0">
                <a:latin typeface="Lucida Sans" panose="020B0602030504020204" pitchFamily="34" charset="0"/>
              </a:rPr>
              <a:t>de données immobilière sur </a:t>
            </a:r>
            <a:r>
              <a:rPr lang="fr-FR" dirty="0" err="1">
                <a:latin typeface="Lucida Sans" panose="020B0602030504020204" pitchFamily="34" charset="0"/>
              </a:rPr>
              <a:t>Postgresql</a:t>
            </a:r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D97C11-DF1C-E43F-08D7-F5162E96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6339FD-025E-99C9-D7B4-08219BCA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55" y="4161285"/>
            <a:ext cx="5125745" cy="13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563B3-AF0D-78EF-3875-CD6B3BC6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321F0-DB3E-CA1B-D236-5150653D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3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Lucida Sans" panose="020B0602030504020204" pitchFamily="34" charset="0"/>
              </a:rPr>
              <a:t>Laplace </a:t>
            </a:r>
            <a:r>
              <a:rPr lang="fr-FR" dirty="0" err="1">
                <a:latin typeface="Lucida Sans" panose="020B0602030504020204" pitchFamily="34" charset="0"/>
              </a:rPr>
              <a:t>Immo</a:t>
            </a:r>
            <a:r>
              <a:rPr lang="fr-FR" dirty="0">
                <a:latin typeface="Lucida Sans" panose="020B0602030504020204" pitchFamily="34" charset="0"/>
              </a:rPr>
              <a:t> : réseau national d’agences immobilières</a:t>
            </a:r>
          </a:p>
          <a:p>
            <a:endParaRPr lang="fr-FR" dirty="0">
              <a:latin typeface="Lucida Sans" panose="020B0602030504020204" pitchFamily="34" charset="0"/>
            </a:endParaRPr>
          </a:p>
          <a:p>
            <a:r>
              <a:rPr lang="fr-FR" dirty="0">
                <a:latin typeface="Lucida Sans" panose="020B0602030504020204" pitchFamily="34" charset="0"/>
              </a:rPr>
              <a:t>Projet </a:t>
            </a:r>
            <a:r>
              <a:rPr lang="fr-FR" dirty="0" err="1">
                <a:latin typeface="Lucida Sans" panose="020B0602030504020204" pitchFamily="34" charset="0"/>
              </a:rPr>
              <a:t>DATAImmo</a:t>
            </a:r>
            <a:r>
              <a:rPr lang="fr-FR" dirty="0">
                <a:latin typeface="Lucida Sans" panose="020B0602030504020204" pitchFamily="34" charset="0"/>
              </a:rPr>
              <a:t> : </a:t>
            </a:r>
          </a:p>
          <a:p>
            <a:pPr marL="0" indent="0">
              <a:buNone/>
            </a:pPr>
            <a:r>
              <a:rPr lang="fr-FR" dirty="0">
                <a:latin typeface="Lucida Sans" panose="020B0602030504020204" pitchFamily="34" charset="0"/>
              </a:rPr>
              <a:t>Prévoir le prix de vente des biens immobiliers grâce à un modèle de données lié aux données des transactions immobilières en France</a:t>
            </a:r>
          </a:p>
          <a:p>
            <a:endParaRPr lang="fr-FR" dirty="0">
              <a:latin typeface="Lucida Sans" panose="020B0602030504020204" pitchFamily="34" charset="0"/>
            </a:endParaRPr>
          </a:p>
          <a:p>
            <a:r>
              <a:rPr lang="fr-FR" dirty="0">
                <a:latin typeface="Lucida Sans" panose="020B0602030504020204" pitchFamily="34" charset="0"/>
              </a:rPr>
              <a:t>Mon Objectif : </a:t>
            </a:r>
          </a:p>
          <a:p>
            <a:pPr marL="0" indent="0">
              <a:buNone/>
            </a:pPr>
            <a:r>
              <a:rPr lang="fr-FR" dirty="0">
                <a:latin typeface="Lucida Sans" panose="020B0602030504020204" pitchFamily="34" charset="0"/>
              </a:rPr>
              <a:t>Créer une nouvelle base de données des transactions immobilières et réaliser des requêtes pour accompagner au mieux les clients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EE2BC7-5531-A976-70E8-E26CAF4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06C6B6-3EEF-F21F-5443-C0A62262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1176"/>
            <a:ext cx="2968471" cy="7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34550-03FA-90D0-62C7-1F0EB73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5022F-C770-D7ED-3299-C802F7D0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Démarche de création de la base de données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Les étapes 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Les choix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Les spécificités</a:t>
            </a:r>
          </a:p>
          <a:p>
            <a:pPr lvl="1"/>
            <a:endParaRPr lang="fr-FR" dirty="0">
              <a:latin typeface="Lucida Sans" panose="020B0602030504020204" pitchFamily="34" charset="0"/>
            </a:endParaRPr>
          </a:p>
          <a:p>
            <a:r>
              <a:rPr lang="fr-FR" dirty="0">
                <a:latin typeface="Lucida Sans" panose="020B0602030504020204" pitchFamily="34" charset="0"/>
              </a:rPr>
              <a:t>La présentation de la base de données directement sur le SGBD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La représentation des tables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Présentation du script de </a:t>
            </a:r>
            <a:r>
              <a:rPr lang="fr-FR">
                <a:latin typeface="Lucida Sans" panose="020B0602030504020204" pitchFamily="34" charset="0"/>
              </a:rPr>
              <a:t>la création des </a:t>
            </a:r>
            <a:r>
              <a:rPr lang="fr-FR" dirty="0">
                <a:latin typeface="Lucida Sans" panose="020B0602030504020204" pitchFamily="34" charset="0"/>
              </a:rPr>
              <a:t>tables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Présentation d’une requête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98A55-9BF3-37A5-0D49-50BB025B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3D823E-B45A-84C5-BA2F-751263F5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1176"/>
            <a:ext cx="2968471" cy="7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F25C8-CF7D-4534-ED17-D65BDDD1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80327"/>
            <a:ext cx="10515600" cy="1325563"/>
          </a:xfrm>
        </p:spPr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Démarche de création : Les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6EFD84-183D-55A7-E322-8FA6E8C3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43450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latin typeface="Lucida Sans" panose="020B0602030504020204" pitchFamily="34" charset="0"/>
              </a:rPr>
              <a:t>Analyse du domaine fonctionnel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Identification des champs importants à garder dans les 3 fichiers de base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Formatage et typage des données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Création du dictionnaire des données</a:t>
            </a:r>
          </a:p>
          <a:p>
            <a:r>
              <a:rPr lang="fr-FR" dirty="0">
                <a:latin typeface="Lucida Sans" panose="020B0602030504020204" pitchFamily="34" charset="0"/>
              </a:rPr>
              <a:t>Modification du schéma relationnel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Identification des tables à créer avec respect de la 3NF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Identification des clés primaires, étrangères et des liens entre tables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Création du schéma relationnel sur </a:t>
            </a:r>
            <a:r>
              <a:rPr lang="fr-FR" dirty="0" err="1">
                <a:latin typeface="Lucida Sans" panose="020B0602030504020204" pitchFamily="34" charset="0"/>
              </a:rPr>
              <a:t>Postgresql</a:t>
            </a:r>
            <a:r>
              <a:rPr lang="fr-FR" dirty="0">
                <a:latin typeface="Lucida Sans" panose="020B0602030504020204" pitchFamily="34" charset="0"/>
              </a:rPr>
              <a:t> (</a:t>
            </a:r>
            <a:r>
              <a:rPr lang="fr-FR" dirty="0" err="1">
                <a:latin typeface="Lucida Sans" panose="020B0602030504020204" pitchFamily="34" charset="0"/>
              </a:rPr>
              <a:t>pgAdmin</a:t>
            </a:r>
            <a:r>
              <a:rPr lang="fr-FR" dirty="0">
                <a:latin typeface="Lucida Sans" panose="020B0602030504020204" pitchFamily="34" charset="0"/>
              </a:rPr>
              <a:t> 4)</a:t>
            </a:r>
          </a:p>
          <a:p>
            <a:r>
              <a:rPr lang="fr-FR" dirty="0">
                <a:latin typeface="Lucida Sans" panose="020B0602030504020204" pitchFamily="34" charset="0"/>
              </a:rPr>
              <a:t>Création de la base de données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Script de création des tables 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Création des contraintes, des index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Création de séquences pour l’</a:t>
            </a:r>
            <a:r>
              <a:rPr lang="fr-FR" dirty="0" err="1">
                <a:latin typeface="Lucida Sans" panose="020B0602030504020204" pitchFamily="34" charset="0"/>
              </a:rPr>
              <a:t>auto-increment</a:t>
            </a:r>
            <a:endParaRPr lang="fr-FR" dirty="0">
              <a:latin typeface="Lucida Sans" panose="020B0602030504020204" pitchFamily="34" charset="0"/>
            </a:endParaRPr>
          </a:p>
          <a:p>
            <a:r>
              <a:rPr lang="fr-FR" dirty="0">
                <a:latin typeface="Lucida Sans" panose="020B0602030504020204" pitchFamily="34" charset="0"/>
              </a:rPr>
              <a:t>Implémentation des données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Préparation des 5 fichiers csv (1 par table) et paramétrage de </a:t>
            </a:r>
            <a:r>
              <a:rPr lang="fr-FR" dirty="0" err="1">
                <a:latin typeface="Lucida Sans" panose="020B0602030504020204" pitchFamily="34" charset="0"/>
              </a:rPr>
              <a:t>Postgresql</a:t>
            </a:r>
            <a:r>
              <a:rPr lang="fr-FR" dirty="0">
                <a:latin typeface="Lucida Sans" panose="020B0602030504020204" pitchFamily="34" charset="0"/>
              </a:rPr>
              <a:t> pour l’importation dans la base de données</a:t>
            </a:r>
          </a:p>
          <a:p>
            <a:pPr lvl="1"/>
            <a:r>
              <a:rPr lang="fr-FR" dirty="0">
                <a:latin typeface="Lucida Sans" panose="020B0602030504020204" pitchFamily="34" charset="0"/>
              </a:rPr>
              <a:t>Importation des données</a:t>
            </a:r>
          </a:p>
          <a:p>
            <a:r>
              <a:rPr lang="fr-FR" dirty="0">
                <a:latin typeface="Lucida Sans" panose="020B0602030504020204" pitchFamily="34" charset="0"/>
              </a:rPr>
              <a:t>Réalisation des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338EF2-3158-18D8-FFBC-22CA054F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1CC948-EBA2-8421-0AFD-7BD2055F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1176"/>
            <a:ext cx="2968471" cy="7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76E75-A352-FA88-372C-BD81A644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Les choix / spécificités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7A180-436A-6260-E1A9-32DB0512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530"/>
            <a:ext cx="10515600" cy="5212715"/>
          </a:xfrm>
        </p:spPr>
        <p:txBody>
          <a:bodyPr>
            <a:normAutofit/>
          </a:bodyPr>
          <a:lstStyle/>
          <a:p>
            <a:r>
              <a:rPr lang="fr-FR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 table Département, Région et Commune pour respecter la 3NF</a:t>
            </a:r>
          </a:p>
          <a:p>
            <a:pPr lvl="1"/>
            <a:r>
              <a:rPr lang="fr-FR" sz="1100" dirty="0">
                <a:latin typeface="Lucida Sans" panose="020B0602030504020204" pitchFamily="34" charset="0"/>
              </a:rPr>
              <a:t>Définition : Une table est en troisième forme normale (3NF) si elle est déjà en deuxième forme normale (</a:t>
            </a:r>
            <a:r>
              <a:rPr lang="fr-FR" sz="1100" dirty="0">
                <a:latin typeface="Lucida Sans" panose="020B0602030504020204" pitchFamily="34" charset="0"/>
                <a:hlinkClick r:id="rId2"/>
              </a:rPr>
              <a:t>2NF</a:t>
            </a:r>
            <a:r>
              <a:rPr lang="fr-FR" sz="1100" dirty="0">
                <a:latin typeface="Lucida Sans" panose="020B0602030504020204" pitchFamily="34" charset="0"/>
              </a:rPr>
              <a:t>) et que les </a:t>
            </a:r>
            <a:r>
              <a:rPr lang="fr-FR" sz="1100" dirty="0">
                <a:latin typeface="Lucida Sans" panose="020B0602030504020204" pitchFamily="34" charset="0"/>
                <a:hlinkClick r:id="rId3"/>
              </a:rPr>
              <a:t>dépendances fonctionnelles</a:t>
            </a:r>
            <a:r>
              <a:rPr lang="fr-FR" sz="1100" dirty="0">
                <a:latin typeface="Lucida Sans" panose="020B0602030504020204" pitchFamily="34" charset="0"/>
              </a:rPr>
              <a:t> entre la clé primaire et les autres colonnes sont directes</a:t>
            </a:r>
          </a:p>
          <a:p>
            <a:pPr lvl="2"/>
            <a:r>
              <a:rPr lang="fr-FR" sz="1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: </a:t>
            </a:r>
            <a:r>
              <a:rPr lang="fr-FR" sz="1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https://www.smartmodel.ch/home/questce/mldr/fn/3nf</a:t>
            </a:r>
            <a:endParaRPr lang="fr-FR" sz="32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Lucida Sans" panose="020B0602030504020204" pitchFamily="34" charset="0"/>
              </a:rPr>
              <a:t>Importation des 38 916 communes de référentiels géographiques</a:t>
            </a:r>
          </a:p>
          <a:p>
            <a:pPr lvl="1"/>
            <a:r>
              <a:rPr lang="fr-FR" sz="1600" dirty="0">
                <a:latin typeface="Lucida Sans" panose="020B0602030504020204" pitchFamily="34" charset="0"/>
              </a:rPr>
              <a:t>Avantages :</a:t>
            </a:r>
          </a:p>
          <a:p>
            <a:pPr lvl="2"/>
            <a:r>
              <a:rPr lang="fr-FR" sz="1400" dirty="0">
                <a:latin typeface="Lucida Sans" panose="020B0602030504020204" pitchFamily="34" charset="0"/>
              </a:rPr>
              <a:t>Territoires d’outre-mer en plus (Polynésie, Nouvelle-Calédonie…)</a:t>
            </a:r>
          </a:p>
          <a:p>
            <a:pPr lvl="2"/>
            <a:r>
              <a:rPr lang="fr-FR" sz="1400" dirty="0">
                <a:latin typeface="Lucida Sans" panose="020B0602030504020204" pitchFamily="34" charset="0"/>
              </a:rPr>
              <a:t>Peut-être utile plus tard si on souhaite faire de la cartographie (localisation)</a:t>
            </a:r>
          </a:p>
          <a:p>
            <a:pPr lvl="1"/>
            <a:r>
              <a:rPr lang="fr-FR" sz="1600" dirty="0">
                <a:latin typeface="Lucida Sans" panose="020B0602030504020204" pitchFamily="34" charset="0"/>
              </a:rPr>
              <a:t>Inconvénients :</a:t>
            </a:r>
          </a:p>
          <a:p>
            <a:pPr lvl="2"/>
            <a:r>
              <a:rPr lang="fr-FR" sz="1400" dirty="0">
                <a:latin typeface="Lucida Sans" panose="020B0602030504020204" pitchFamily="34" charset="0"/>
              </a:rPr>
              <a:t>Code postal et population uniquement pour les 34 991 communes du fichier INSEE</a:t>
            </a:r>
          </a:p>
          <a:p>
            <a:pPr marL="1371600" lvl="3" indent="0">
              <a:buNone/>
            </a:pPr>
            <a:r>
              <a:rPr lang="fr-FR" sz="1400" dirty="0">
                <a:latin typeface="Lucida Sans" panose="020B0602030504020204" pitchFamily="34" charset="0"/>
                <a:sym typeface="Wingdings" panose="05000000000000000000" pitchFamily="2" charset="2"/>
              </a:rPr>
              <a:t> </a:t>
            </a:r>
            <a:r>
              <a:rPr lang="fr-FR" sz="1400" dirty="0">
                <a:latin typeface="Lucida Sans" panose="020B0602030504020204" pitchFamily="34" charset="0"/>
              </a:rPr>
              <a:t>Pas d’impact car les transactions font toutes parties de ces communes</a:t>
            </a:r>
          </a:p>
          <a:p>
            <a:r>
              <a:rPr lang="fr-FR" sz="2000" dirty="0">
                <a:latin typeface="Lucida Sans" panose="020B0602030504020204" pitchFamily="34" charset="0"/>
              </a:rPr>
              <a:t>Codes postaux intégrés à commune pour éviter les redondances </a:t>
            </a:r>
          </a:p>
          <a:p>
            <a:pPr lvl="1"/>
            <a:r>
              <a:rPr lang="fr-FR" sz="1600" dirty="0">
                <a:latin typeface="Lucida Sans" panose="020B0602030504020204" pitchFamily="34" charset="0"/>
              </a:rPr>
              <a:t>Intégration d’un fichier de l’INSEE pour avoir tous les codes postaux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0D6415-B795-09E3-E4CF-193A7EA0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8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C1740-3E7E-ADAD-9E2A-D2285524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Les choix / spécificités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77FEA-376E-A5CC-211A-C561E822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>
                <a:latin typeface="Lucida Sans" panose="020B0602030504020204" pitchFamily="34" charset="0"/>
              </a:rPr>
              <a:t>Unicité des biens </a:t>
            </a:r>
          </a:p>
          <a:p>
            <a:pPr lvl="1"/>
            <a:r>
              <a:rPr lang="fr-FR" sz="1600" dirty="0">
                <a:latin typeface="Lucida Sans" panose="020B0602030504020204" pitchFamily="34" charset="0"/>
              </a:rPr>
              <a:t>Clé primaire (</a:t>
            </a:r>
            <a:r>
              <a:rPr lang="fr-FR" sz="1600" dirty="0" err="1">
                <a:latin typeface="Lucida Sans" panose="020B0602030504020204" pitchFamily="34" charset="0"/>
              </a:rPr>
              <a:t>id_bien</a:t>
            </a:r>
            <a:r>
              <a:rPr lang="fr-FR" sz="1600" dirty="0">
                <a:latin typeface="Lucida Sans" panose="020B0602030504020204" pitchFamily="34" charset="0"/>
              </a:rPr>
              <a:t>) basé sur : </a:t>
            </a:r>
            <a:r>
              <a:rPr lang="fr-FR" sz="1600" dirty="0" err="1">
                <a:latin typeface="Lucida Sans" panose="020B0602030504020204" pitchFamily="34" charset="0"/>
              </a:rPr>
              <a:t>id_commune</a:t>
            </a:r>
            <a:r>
              <a:rPr lang="fr-FR" sz="1600" dirty="0">
                <a:latin typeface="Lucida Sans" panose="020B0602030504020204" pitchFamily="34" charset="0"/>
              </a:rPr>
              <a:t> + </a:t>
            </a:r>
            <a:r>
              <a:rPr lang="fr-FR" sz="1600" dirty="0" err="1">
                <a:latin typeface="Lucida Sans" panose="020B0602030504020204" pitchFamily="34" charset="0"/>
              </a:rPr>
              <a:t>no_voie</a:t>
            </a:r>
            <a:r>
              <a:rPr lang="fr-FR" sz="1600" dirty="0">
                <a:latin typeface="Lucida Sans" panose="020B0602030504020204" pitchFamily="34" charset="0"/>
              </a:rPr>
              <a:t> + </a:t>
            </a:r>
            <a:r>
              <a:rPr lang="fr-FR" sz="1600" dirty="0" err="1">
                <a:latin typeface="Lucida Sans" panose="020B0602030504020204" pitchFamily="34" charset="0"/>
              </a:rPr>
              <a:t>type_voie</a:t>
            </a:r>
            <a:r>
              <a:rPr lang="fr-FR" sz="1600" dirty="0">
                <a:latin typeface="Lucida Sans" panose="020B0602030504020204" pitchFamily="34" charset="0"/>
              </a:rPr>
              <a:t> + </a:t>
            </a:r>
            <a:r>
              <a:rPr lang="fr-FR" sz="1600" dirty="0" err="1">
                <a:latin typeface="Lucida Sans" panose="020B0602030504020204" pitchFamily="34" charset="0"/>
              </a:rPr>
              <a:t>indice_repetition</a:t>
            </a:r>
            <a:r>
              <a:rPr lang="fr-FR" sz="1600" dirty="0">
                <a:latin typeface="Lucida Sans" panose="020B0602030504020204" pitchFamily="34" charset="0"/>
              </a:rPr>
              <a:t> + voie + </a:t>
            </a:r>
            <a:r>
              <a:rPr lang="fr-FR" sz="1600" dirty="0" err="1">
                <a:latin typeface="Lucida Sans" panose="020B0602030504020204" pitchFamily="34" charset="0"/>
              </a:rPr>
              <a:t>nombre_piece</a:t>
            </a:r>
            <a:r>
              <a:rPr lang="fr-FR" sz="1600" dirty="0">
                <a:latin typeface="Lucida Sans" panose="020B0602030504020204" pitchFamily="34" charset="0"/>
              </a:rPr>
              <a:t> + </a:t>
            </a:r>
            <a:r>
              <a:rPr lang="fr-FR" sz="1600" dirty="0" err="1">
                <a:latin typeface="Lucida Sans" panose="020B0602030504020204" pitchFamily="34" charset="0"/>
              </a:rPr>
              <a:t>surface_carrez</a:t>
            </a:r>
            <a:r>
              <a:rPr lang="fr-FR" sz="1600" dirty="0">
                <a:latin typeface="Lucida Sans" panose="020B0602030504020204" pitchFamily="34" charset="0"/>
              </a:rPr>
              <a:t> + </a:t>
            </a:r>
            <a:r>
              <a:rPr lang="fr-FR" sz="1600" dirty="0" err="1">
                <a:latin typeface="Lucida Sans" panose="020B0602030504020204" pitchFamily="34" charset="0"/>
              </a:rPr>
              <a:t>surface_reelle_bati</a:t>
            </a:r>
            <a:r>
              <a:rPr lang="fr-FR" sz="1600" dirty="0">
                <a:latin typeface="Lucida Sans" panose="020B0602030504020204" pitchFamily="34" charset="0"/>
              </a:rPr>
              <a:t> + </a:t>
            </a:r>
            <a:r>
              <a:rPr lang="fr-FR" sz="1600" dirty="0" err="1">
                <a:latin typeface="Lucida Sans" panose="020B0602030504020204" pitchFamily="34" charset="0"/>
              </a:rPr>
              <a:t>type_local</a:t>
            </a:r>
            <a:endParaRPr lang="fr-FR" sz="1600" dirty="0">
              <a:latin typeface="Lucida Sans" panose="020B0602030504020204" pitchFamily="34" charset="0"/>
            </a:endParaRPr>
          </a:p>
          <a:p>
            <a:pPr lvl="1"/>
            <a:r>
              <a:rPr lang="fr-FR" sz="1600" dirty="0">
                <a:latin typeface="Lucida Sans" panose="020B0602030504020204" pitchFamily="34" charset="0"/>
              </a:rPr>
              <a:t>24 doublons trouvés de cette manière c’est-à-dire des bien vendus plusieurs fois</a:t>
            </a:r>
          </a:p>
          <a:p>
            <a:pPr lvl="1"/>
            <a:r>
              <a:rPr lang="fr-FR" sz="1600" dirty="0">
                <a:latin typeface="Lucida Sans" panose="020B0602030504020204" pitchFamily="34" charset="0"/>
              </a:rPr>
              <a:t>34145 biens </a:t>
            </a:r>
          </a:p>
          <a:p>
            <a:r>
              <a:rPr lang="fr-FR" sz="2000" dirty="0">
                <a:latin typeface="Lucida Sans" panose="020B0602030504020204" pitchFamily="34" charset="0"/>
              </a:rPr>
              <a:t>Unicité des ventes </a:t>
            </a:r>
          </a:p>
          <a:p>
            <a:pPr lvl="1"/>
            <a:r>
              <a:rPr lang="fr-FR" sz="1600" dirty="0">
                <a:latin typeface="Lucida Sans" panose="020B0602030504020204" pitchFamily="34" charset="0"/>
              </a:rPr>
              <a:t>Clé primaire </a:t>
            </a:r>
            <a:r>
              <a:rPr lang="fr-FR" sz="1600" dirty="0" err="1">
                <a:latin typeface="Lucida Sans" panose="020B0602030504020204" pitchFamily="34" charset="0"/>
              </a:rPr>
              <a:t>id_vente</a:t>
            </a:r>
            <a:r>
              <a:rPr lang="fr-FR" sz="1600" dirty="0">
                <a:latin typeface="Lucida Sans" panose="020B0602030504020204" pitchFamily="34" charset="0"/>
              </a:rPr>
              <a:t> basé sur </a:t>
            </a:r>
            <a:r>
              <a:rPr lang="fr-FR" sz="1600" dirty="0" err="1">
                <a:latin typeface="Lucida Sans" panose="020B0602030504020204" pitchFamily="34" charset="0"/>
              </a:rPr>
              <a:t>id_bien</a:t>
            </a:r>
            <a:r>
              <a:rPr lang="fr-FR" sz="1600" dirty="0">
                <a:latin typeface="Lucida Sans" panose="020B0602030504020204" pitchFamily="34" charset="0"/>
              </a:rPr>
              <a:t> + </a:t>
            </a:r>
            <a:r>
              <a:rPr lang="fr-FR" sz="1600" dirty="0" err="1">
                <a:latin typeface="Lucida Sans" panose="020B0602030504020204" pitchFamily="34" charset="0"/>
              </a:rPr>
              <a:t>date_vente</a:t>
            </a:r>
            <a:r>
              <a:rPr lang="fr-FR" sz="1600" dirty="0">
                <a:latin typeface="Lucida Sans" panose="020B0602030504020204" pitchFamily="34" charset="0"/>
              </a:rPr>
              <a:t> + </a:t>
            </a:r>
            <a:r>
              <a:rPr lang="fr-FR" sz="1600" dirty="0" err="1">
                <a:latin typeface="Lucida Sans" panose="020B0602030504020204" pitchFamily="34" charset="0"/>
              </a:rPr>
              <a:t>valeur_fonciere</a:t>
            </a:r>
            <a:r>
              <a:rPr lang="fr-FR" sz="1600" dirty="0">
                <a:latin typeface="Lucida Sans" panose="020B0602030504020204" pitchFamily="34" charset="0"/>
              </a:rPr>
              <a:t> </a:t>
            </a:r>
          </a:p>
          <a:p>
            <a:pPr lvl="1"/>
            <a:r>
              <a:rPr lang="fr-FR" sz="1600" dirty="0">
                <a:latin typeface="Lucida Sans" panose="020B0602030504020204" pitchFamily="34" charset="0"/>
              </a:rPr>
              <a:t>34151 ventes sur le premier semestre 2020</a:t>
            </a:r>
          </a:p>
          <a:p>
            <a:r>
              <a:rPr lang="fr-FR" sz="2000" dirty="0">
                <a:latin typeface="Lucida Sans" panose="020B0602030504020204" pitchFamily="34" charset="0"/>
              </a:rPr>
              <a:t>19 ventes sans </a:t>
            </a:r>
            <a:r>
              <a:rPr lang="fr-FR" sz="2000" dirty="0" err="1">
                <a:latin typeface="Lucida Sans" panose="020B0602030504020204" pitchFamily="34" charset="0"/>
              </a:rPr>
              <a:t>valeur_fonciere</a:t>
            </a:r>
            <a:r>
              <a:rPr lang="fr-FR" sz="2000" dirty="0">
                <a:latin typeface="Lucida Sans" panose="020B0602030504020204" pitchFamily="34" charset="0"/>
              </a:rPr>
              <a:t> </a:t>
            </a:r>
          </a:p>
          <a:p>
            <a:pPr lvl="1"/>
            <a:r>
              <a:rPr lang="fr-FR" sz="1600" dirty="0">
                <a:latin typeface="Lucida Sans" panose="020B0602030504020204" pitchFamily="34" charset="0"/>
              </a:rPr>
              <a:t>J’ai fait le choix de les supprimer car pas utile dans mes analyses et peuvent polluer mes moyennes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8EBFAB-FFCF-A554-91B2-57F93ADE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46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C892A-4252-3791-21EA-BC03A9E1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Présentation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DF7F4-C38D-C98F-9156-FA4D7808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395"/>
            <a:ext cx="10515600" cy="4351338"/>
          </a:xfrm>
        </p:spPr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La représentation des tables</a:t>
            </a:r>
          </a:p>
          <a:p>
            <a:endParaRPr lang="fr-FR" dirty="0">
              <a:latin typeface="Lucida Sans" panose="020B0602030504020204" pitchFamily="34" charset="0"/>
            </a:endParaRPr>
          </a:p>
          <a:p>
            <a:r>
              <a:rPr lang="fr-FR" dirty="0">
                <a:latin typeface="Lucida Sans" panose="020B0602030504020204" pitchFamily="34" charset="0"/>
              </a:rPr>
              <a:t>Présentation du script de création de table</a:t>
            </a:r>
          </a:p>
          <a:p>
            <a:endParaRPr lang="fr-FR" dirty="0">
              <a:latin typeface="Lucida Sans" panose="020B0602030504020204" pitchFamily="34" charset="0"/>
            </a:endParaRPr>
          </a:p>
          <a:p>
            <a:r>
              <a:rPr lang="fr-FR" dirty="0">
                <a:latin typeface="Lucida Sans" panose="020B0602030504020204" pitchFamily="34" charset="0"/>
              </a:rPr>
              <a:t>Présentation d’une requête</a:t>
            </a:r>
          </a:p>
          <a:p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30FE1E-6D3A-2C8D-A704-09BD3418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F8EE95-561D-F14D-8EDB-431E5366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1176"/>
            <a:ext cx="2968471" cy="7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6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41561-18A0-75DF-DF85-BDD1D094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0DA1F-D682-71AF-3F54-014A5437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FR" dirty="0">
                <a:latin typeface="Lucida Sans" panose="020B0602030504020204" pitchFamily="34" charset="0"/>
              </a:rPr>
              <a:t>5 tables créées avec </a:t>
            </a:r>
          </a:p>
          <a:p>
            <a:pPr lvl="1"/>
            <a:r>
              <a:rPr lang="fr-FR" sz="2000" dirty="0">
                <a:latin typeface="Lucida Sans" panose="020B0602030504020204" pitchFamily="34" charset="0"/>
              </a:rPr>
              <a:t>34151 ventes</a:t>
            </a:r>
          </a:p>
          <a:p>
            <a:pPr lvl="1"/>
            <a:r>
              <a:rPr lang="fr-FR" sz="2000" dirty="0">
                <a:latin typeface="Lucida Sans" panose="020B0602030504020204" pitchFamily="34" charset="0"/>
              </a:rPr>
              <a:t>34145 biens</a:t>
            </a:r>
          </a:p>
          <a:p>
            <a:pPr lvl="1"/>
            <a:r>
              <a:rPr lang="fr-FR" sz="2000" dirty="0">
                <a:latin typeface="Lucida Sans" panose="020B0602030504020204" pitchFamily="34" charset="0"/>
              </a:rPr>
              <a:t>38916 communes</a:t>
            </a:r>
          </a:p>
          <a:p>
            <a:pPr lvl="1"/>
            <a:r>
              <a:rPr lang="fr-FR" sz="2000" dirty="0">
                <a:latin typeface="Lucida Sans" panose="020B0602030504020204" pitchFamily="34" charset="0"/>
              </a:rPr>
              <a:t>109 départements</a:t>
            </a:r>
          </a:p>
          <a:p>
            <a:pPr lvl="1"/>
            <a:r>
              <a:rPr lang="fr-FR" sz="2000" dirty="0">
                <a:latin typeface="Lucida Sans" panose="020B0602030504020204" pitchFamily="34" charset="0"/>
              </a:rPr>
              <a:t>19 régions</a:t>
            </a:r>
          </a:p>
          <a:p>
            <a:r>
              <a:rPr lang="fr-FR" dirty="0">
                <a:latin typeface="Lucida Sans" panose="020B0602030504020204" pitchFamily="34" charset="0"/>
              </a:rPr>
              <a:t>Respect de la 3NF, indexée pour les performances et prête à accueillir d’autres données</a:t>
            </a:r>
          </a:p>
          <a:p>
            <a:r>
              <a:rPr lang="fr-FR" dirty="0">
                <a:latin typeface="Lucida Sans" panose="020B0602030504020204" pitchFamily="34" charset="0"/>
              </a:rPr>
              <a:t>Base de données prête pour la création d’un modèle qui va aider à prédire le prix de ventes des biens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0FFCCF-16D0-2BCD-0C30-81C0B332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DB2FFE-3042-36E0-D7C7-594750D2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1176"/>
            <a:ext cx="2968471" cy="7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3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E1282-3C3F-A77B-9A05-2B74DF65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253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Lucida Sans" panose="020B0602030504020204" pitchFamily="34" charset="0"/>
              </a:rPr>
              <a:t>Merci de votre attention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B52595-1BDD-21EE-BDBA-ADF16C34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EC20-A8A8-4DE7-A8E0-CB6A3141176D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508F7A-F41D-D608-C2D1-C59A6219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1176"/>
            <a:ext cx="2968471" cy="7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5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623</Words>
  <Application>Microsoft Office PowerPoint</Application>
  <PresentationFormat>Grand écran</PresentationFormat>
  <Paragraphs>92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Sans</vt:lpstr>
      <vt:lpstr>Office Theme</vt:lpstr>
      <vt:lpstr>DATAImmo</vt:lpstr>
      <vt:lpstr>Contexte</vt:lpstr>
      <vt:lpstr>Sommaire</vt:lpstr>
      <vt:lpstr>Démarche de création : Les étapes</vt:lpstr>
      <vt:lpstr>Les choix / spécificités</vt:lpstr>
      <vt:lpstr>Les choix / spécificités</vt:lpstr>
      <vt:lpstr>Présentation de la base de données</vt:lpstr>
      <vt:lpstr>Conclusion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belleil</dc:creator>
  <cp:lastModifiedBy>raphael belleil</cp:lastModifiedBy>
  <cp:revision>36</cp:revision>
  <dcterms:created xsi:type="dcterms:W3CDTF">2023-01-04T08:15:47Z</dcterms:created>
  <dcterms:modified xsi:type="dcterms:W3CDTF">2023-01-07T08:44:35Z</dcterms:modified>
</cp:coreProperties>
</file>