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1DC9C-1C80-69CF-2E5D-05DA6BE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34FAB1-E96C-AFD7-22F5-E41C3766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27186-30D3-07DB-E278-696EECA8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BCF04-4DAC-D41E-E5B5-9483D6DF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471AC0-BB1B-7661-D973-0300DF9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5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EBBA8-233A-A962-FA96-101B9A8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2FED5C-E7DA-FA45-2C5A-CA4F83942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6A8B6-6287-CD79-DB0E-302BD132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65AE2-3585-3163-4A7F-5E6A494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E92F5-CD76-0F63-D66E-CC3879A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CD316B-1F8E-7D54-A4B0-207BAB53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FBCC1-6D64-5B81-830B-FA6821AC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651440-936C-381A-DB3C-40F39DF7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58997-B419-7C45-36C3-8E0711F1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2A6D8-E825-7079-B9CA-0D7BAA5E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E9CF-3A0E-9D0D-E616-7E6F2D7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DC931-E98B-A9EF-AA61-54892219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9C25C-0960-3A1A-3265-092D5C3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DAA294-082C-5F87-C103-57A6D2B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FDF50-5BBF-ED0F-71AC-5E709574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0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8CB6-4D9A-5B4E-858B-4F0AF12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FC209-9D08-8DBC-D434-6C7C7791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B2B8F-D538-197F-1EDF-8320ED00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181C0-B3F2-2DB3-F238-95C82CA1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55AC8-95A3-1EF7-2DBE-1A77434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6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032AE-C595-7E01-842A-50CCF2EA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660A2-5865-7973-1721-E0EF1792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3B5776-EC46-9B79-CC8C-28EE80A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6E883-CA81-3668-57BD-2CF143C0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F1383-1177-3FC4-4B07-1EEE6C8D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46DFF-502E-A53F-4FFC-7D106E4D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A46A0-B048-F14D-44DF-B93EEC00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D36208-02F3-C8C9-9C84-BAC2C7DD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BB8A6-A15E-D54D-EE99-EE99E0EF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EDD541-23ED-2471-B2C5-5097E5D70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F9FD46-6B85-B205-57E3-B8B8B608D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844F32-775E-76E3-5436-4C85FA43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7E4EFA-B1D2-9C78-E70E-724AF6E3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1DA62-D471-625A-1364-F9DF13A0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E1316-3F89-5E6B-B1FC-2518217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B49D3C-C3EC-2315-E45C-CFF777EB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DCC98-964D-9639-EC86-28BE1CAC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43756-CCED-800C-ECDC-52CA12FB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70AF78-83F0-EF0E-0237-4B89B10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D92F6A-B0A1-CD38-1DB2-9B12A48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24D29E-8E93-6EFE-C147-F2908256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901FB-6275-090C-982F-881F7801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0E424-350D-9960-4C9E-CF162008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563729-7F80-BA2D-2B72-24A380D8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3125C7-E126-3701-6CF0-3984BDDF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4D0FAB-9971-1E44-94FE-11EEF79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FC843-B91B-CDB9-706C-57CF17E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2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7252E-2F63-0BC1-D085-9F5D192E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B1AC3D-E5EC-F92D-67F8-6F39C42D8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EBC22-02A3-B1BF-2958-49584B3E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63ECD4-E1E9-629F-6EA0-37E6A046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45AB3-C57B-ABBF-D183-A6E037B8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3F4187-389E-3DBA-F2C3-78AA5BE6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04B21F-D39B-15E1-4D4D-4BD9DA14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88289-CEBB-127A-80BE-A5BB8668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65D17-11FA-090F-9902-61CC482B6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C5A8-242F-402E-8C06-F298B4A3EBBD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B9988-A683-9E7E-D25D-2E7D9329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C1B27-C4A5-887A-8EAB-33C3D1B3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5DC-D8CF-4320-8F9B-B1FD92C5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1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3EAC-6959-71A1-4505-C598091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6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Analysez des indicateurs de l'égalité femme-homme avec KNIME</a:t>
            </a:r>
          </a:p>
        </p:txBody>
      </p:sp>
    </p:spTree>
    <p:extLst>
      <p:ext uri="{BB962C8B-B14F-4D97-AF65-F5344CB8AC3E}">
        <p14:creationId xmlns:p14="http://schemas.microsoft.com/office/powerpoint/2010/main" val="37924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012A6-609B-A478-D78E-55C84965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B5EF3-2BD5-82D7-1CB3-DE03BBF1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877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L’Entreprise : </a:t>
            </a:r>
          </a:p>
          <a:p>
            <a:pPr lvl="1"/>
            <a:r>
              <a:rPr lang="fr-FR" dirty="0"/>
              <a:t>Cabinet de consultant spécialisé dans la transformation digitale des entreprises</a:t>
            </a:r>
          </a:p>
          <a:p>
            <a:pPr lvl="1"/>
            <a:r>
              <a:rPr lang="fr-FR" dirty="0"/>
              <a:t>En pleine croissance</a:t>
            </a:r>
          </a:p>
          <a:p>
            <a:r>
              <a:rPr lang="fr-FR" dirty="0"/>
              <a:t>Enjeux :</a:t>
            </a:r>
          </a:p>
          <a:p>
            <a:pPr lvl="1"/>
            <a:r>
              <a:rPr lang="fr-FR" dirty="0"/>
              <a:t>Vérifier l’égalité entre les hommes et les femmes dans l’entreprise en fonction de plusieurs indicateurs</a:t>
            </a:r>
          </a:p>
          <a:p>
            <a:pPr lvl="1"/>
            <a:r>
              <a:rPr lang="fr-FR" dirty="0"/>
              <a:t>Améliorer la marque employeur de l’entreprise et attirer de nouveaux talents</a:t>
            </a:r>
          </a:p>
          <a:p>
            <a:pPr lvl="1"/>
            <a:r>
              <a:rPr lang="fr-FR" dirty="0"/>
              <a:t>Automatiser la création d’un rapport diagnostique sur l’égalité professionnelle femmes hommes avec le logiciel KNIME</a:t>
            </a:r>
          </a:p>
          <a:p>
            <a:r>
              <a:rPr lang="fr-FR" dirty="0"/>
              <a:t>Objectifs : </a:t>
            </a:r>
          </a:p>
          <a:p>
            <a:pPr lvl="1"/>
            <a:r>
              <a:rPr lang="fr-FR" dirty="0"/>
              <a:t>Sélectionner aux moins 5 indicateurs issue de l’outil Diagnostic Egalité et créer un workflow avec KNIME qui créer les graphiques</a:t>
            </a:r>
          </a:p>
          <a:p>
            <a:pPr lvl="1"/>
            <a:r>
              <a:rPr lang="fr-FR" dirty="0"/>
              <a:t>Créer un fichier .csv anonymisé prêt pour être utilisé pour des futures analyses via Tableau Software</a:t>
            </a:r>
          </a:p>
          <a:p>
            <a:r>
              <a:rPr lang="fr-FR" dirty="0"/>
              <a:t>Outils :</a:t>
            </a:r>
          </a:p>
          <a:p>
            <a:pPr lvl="1"/>
            <a:r>
              <a:rPr lang="fr-FR" dirty="0"/>
              <a:t>KNIME</a:t>
            </a:r>
          </a:p>
          <a:p>
            <a:pPr lvl="1"/>
            <a:r>
              <a:rPr lang="fr-FR" dirty="0"/>
              <a:t>3 Fichiers Excel sur les salariés issue du Système d’Informations des Ressources Humaines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19A4-6B5C-158D-B455-D81674E5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D2366-2C03-72F0-C188-FBC74010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Explication du choix des indicateurs issue de l’outil Diagnostic Egalité</a:t>
            </a:r>
          </a:p>
          <a:p>
            <a:endParaRPr lang="fr-FR" dirty="0"/>
          </a:p>
          <a:p>
            <a:r>
              <a:rPr lang="fr-FR" dirty="0"/>
              <a:t>Les étapes de la création du Workflow KNIME</a:t>
            </a:r>
          </a:p>
          <a:p>
            <a:pPr lvl="1"/>
            <a:r>
              <a:rPr lang="fr-FR" dirty="0"/>
              <a:t>Lecture et jointure des 3 fichiers</a:t>
            </a:r>
          </a:p>
          <a:p>
            <a:pPr lvl="1"/>
            <a:r>
              <a:rPr lang="fr-FR" dirty="0"/>
              <a:t>Nettoyage et préparation des données</a:t>
            </a:r>
          </a:p>
          <a:p>
            <a:pPr lvl="1"/>
            <a:r>
              <a:rPr lang="fr-FR" dirty="0"/>
              <a:t>Création des graphiques et analyse bivariée liée aux indicateurs</a:t>
            </a:r>
          </a:p>
          <a:p>
            <a:pPr lvl="1"/>
            <a:r>
              <a:rPr lang="fr-FR" dirty="0"/>
              <a:t>Anonymisation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Présentation du csv anonymisé avec les contraintes du RGPD</a:t>
            </a:r>
          </a:p>
          <a:p>
            <a:endParaRPr lang="fr-FR" dirty="0"/>
          </a:p>
          <a:p>
            <a:r>
              <a:rPr lang="fr-FR" dirty="0"/>
              <a:t>Conclusion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39292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F3ED4-2CD2-A790-C1B3-0653297D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170298" cy="1325563"/>
          </a:xfrm>
        </p:spPr>
        <p:txBody>
          <a:bodyPr/>
          <a:lstStyle/>
          <a:p>
            <a:r>
              <a:rPr lang="fr-FR" dirty="0"/>
              <a:t>Outil Diagnostic Egalité et choix des indicateurs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1A3794-A917-6CED-90B6-3F95038D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7208"/>
            <a:ext cx="5590592" cy="422040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7F0B96-D22A-4383-C546-1E6EE821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5166483"/>
            <a:ext cx="5329418" cy="1650961"/>
          </a:xfrm>
          <a:prstGeom prst="rect">
            <a:avLst/>
          </a:prstGeom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1755255-7101-C109-23B0-FECE26D3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32532"/>
              </p:ext>
            </p:extLst>
          </p:nvPr>
        </p:nvGraphicFramePr>
        <p:xfrm>
          <a:off x="6860073" y="2948133"/>
          <a:ext cx="4699000" cy="356747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105813559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176929074"/>
                    </a:ext>
                  </a:extLst>
                </a:gridCol>
              </a:tblGrid>
              <a:tr h="336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DOMAINE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INDICATEUR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74812"/>
                  </a:ext>
                </a:extLst>
              </a:tr>
              <a:tr h="5384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REMUNERATION EFFECTIVE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EVENTAIL DES REMUNERATIONS ET REMUNERATION MOYENNE MENSUELLE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18464"/>
                  </a:ext>
                </a:extLst>
              </a:tr>
              <a:tr h="5384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EMBAUCHE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REPARTITION DES EFFECTIFS PAR TYPE DE CONTRAT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50953"/>
                  </a:ext>
                </a:extLst>
              </a:tr>
              <a:tr h="2692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REPARTITION DES PROMOTIONS INTERNES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11902"/>
                  </a:ext>
                </a:extLst>
              </a:tr>
              <a:tr h="2692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REPARTITION DES EFFECTIFS PAR SERVICE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88473"/>
                  </a:ext>
                </a:extLst>
              </a:tr>
              <a:tr h="5384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 DE TRAVAIL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REPARTITION DES EFFECTIFS SELON LA DUREE DU TRAVAIL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8921"/>
                  </a:ext>
                </a:extLst>
              </a:tr>
              <a:tr h="5384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 DE TRAVAIL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NIVEAU DE SATISFACTION DES EMPLOYES EN FONCTION DU SEXE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885620"/>
                  </a:ext>
                </a:extLst>
              </a:tr>
              <a:tr h="5384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SECURITE  ET SANTE AU TRAVAIL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REPARTITION DES EFFECTIFS SELON LES ACCIDENTS DU TRAVAIL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6316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4383C5C-C489-56C5-20F4-3828674180B6}"/>
              </a:ext>
            </a:extLst>
          </p:cNvPr>
          <p:cNvSpPr txBox="1"/>
          <p:nvPr/>
        </p:nvSpPr>
        <p:spPr>
          <a:xfrm>
            <a:off x="6860073" y="1041853"/>
            <a:ext cx="461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 fournie par l ’ANACT pour mesurer l’égalité homme femme de son entreprise composé de plusieurs indicateurs répartie sur 9 domaines</a:t>
            </a:r>
          </a:p>
        </p:txBody>
      </p:sp>
    </p:spTree>
    <p:extLst>
      <p:ext uri="{BB962C8B-B14F-4D97-AF65-F5344CB8AC3E}">
        <p14:creationId xmlns:p14="http://schemas.microsoft.com/office/powerpoint/2010/main" val="9775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BAEA8-FAF8-2A35-3928-93EADF8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 &amp; Anonymisation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1B9D0-097F-42CB-894E-26DF853D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 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4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5B0B2-4DDE-24F3-1FB3-61757823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/>
          <a:lstStyle/>
          <a:p>
            <a:r>
              <a:rPr lang="fr-FR" dirty="0"/>
              <a:t>Conclusion des Indicateurs &amp; Anonymisation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4C68F-6D12-6B66-A94C-F4E7495E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5113176"/>
          </a:xfrm>
        </p:spPr>
        <p:txBody>
          <a:bodyPr>
            <a:normAutofit fontScale="92500"/>
          </a:bodyPr>
          <a:lstStyle/>
          <a:p>
            <a:r>
              <a:rPr lang="fr-FR" dirty="0"/>
              <a:t>Entreprise égalitaire entre les Femmes et les Hommes</a:t>
            </a:r>
          </a:p>
          <a:p>
            <a:pPr lvl="1"/>
            <a:r>
              <a:rPr lang="fr-FR" dirty="0"/>
              <a:t>Rémunération similaire (légèrement plus élevé chez les hommes)</a:t>
            </a:r>
          </a:p>
          <a:p>
            <a:pPr lvl="1"/>
            <a:r>
              <a:rPr lang="fr-FR" dirty="0"/>
              <a:t>Proportion des promotions similaires (avec un léger avantage pour les femmes)</a:t>
            </a:r>
          </a:p>
          <a:p>
            <a:pPr lvl="1"/>
            <a:r>
              <a:rPr lang="fr-FR" dirty="0"/>
              <a:t>Répartition des effectifs par service statistiquement similaire avec des services à dominante masculine ou féminine</a:t>
            </a:r>
          </a:p>
          <a:p>
            <a:pPr lvl="1"/>
            <a:r>
              <a:rPr lang="fr-FR" dirty="0"/>
              <a:t>Répartition de la durée de travail hebdomadaire similaire entre les sexes</a:t>
            </a:r>
          </a:p>
          <a:p>
            <a:pPr lvl="1"/>
            <a:r>
              <a:rPr lang="fr-FR" dirty="0"/>
              <a:t>Niveau de satisfaction similaire chez les hommes et les femmes (médiane à 51 chez les femmes et 49 chez les hommes)</a:t>
            </a:r>
          </a:p>
          <a:p>
            <a:pPr lvl="1"/>
            <a:r>
              <a:rPr lang="fr-FR" dirty="0"/>
              <a:t>Proportion des accidents de travail identique entre les sexes</a:t>
            </a:r>
          </a:p>
          <a:p>
            <a:pPr lvl="1"/>
            <a:r>
              <a:rPr lang="fr-FR" dirty="0"/>
              <a:t>Proportion de femmes en CDD plus élevé que chez les hommes mais on ne peut pas conclure au vu du nombre de données </a:t>
            </a:r>
          </a:p>
          <a:p>
            <a:pPr lvl="2"/>
            <a:r>
              <a:rPr lang="fr-FR" dirty="0"/>
              <a:t>Une donnée sur le type de poste pourrait être utile pour conclure</a:t>
            </a:r>
          </a:p>
          <a:p>
            <a:r>
              <a:rPr lang="fr-FR"/>
              <a:t>Anonymisation effectuée </a:t>
            </a:r>
            <a:r>
              <a:rPr lang="fr-FR" dirty="0"/>
              <a:t>en suivant les 5 grands principes des règles de protection des données personnelles.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A3B88-38DD-F7D9-054A-9A8C161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1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617695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423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Analysez des indicateurs de l'égalité femme-homme avec KNIME</vt:lpstr>
      <vt:lpstr>Contexte</vt:lpstr>
      <vt:lpstr>Sommaire</vt:lpstr>
      <vt:lpstr>Outil Diagnostic Egalité et choix des indicateurs</vt:lpstr>
      <vt:lpstr>Indicateurs &amp; Anonymisation</vt:lpstr>
      <vt:lpstr>Conclusion des Indicateurs &amp; Anonymisation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indicateurs de l'égalité femme-homme avec Knime</dc:title>
  <dc:creator>raphael belleil</dc:creator>
  <cp:lastModifiedBy>raphael belleil</cp:lastModifiedBy>
  <cp:revision>34</cp:revision>
  <dcterms:created xsi:type="dcterms:W3CDTF">2023-04-18T13:11:51Z</dcterms:created>
  <dcterms:modified xsi:type="dcterms:W3CDTF">2023-04-25T06:36:16Z</dcterms:modified>
</cp:coreProperties>
</file>