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Valeur des 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Feuil1!$B$2:$B$4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91-413C-82C6-F72798014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0825727"/>
        <c:axId val="1760822847"/>
      </c:scatterChart>
      <c:valAx>
        <c:axId val="1760825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0822847"/>
        <c:crosses val="autoZero"/>
        <c:crossBetween val="midCat"/>
      </c:valAx>
      <c:valAx>
        <c:axId val="1760822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08257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Valeur des 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Feuil1!$B$2:$B$4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DC5-4B20-BF3D-09061BD27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0825727"/>
        <c:axId val="1760822847"/>
      </c:scatterChart>
      <c:valAx>
        <c:axId val="1760825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0822847"/>
        <c:crosses val="autoZero"/>
        <c:crossBetween val="midCat"/>
      </c:valAx>
      <c:valAx>
        <c:axId val="1760822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08257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Valeur des 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Feuil1!$B$2:$B$4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8-46AD-A122-E4140722F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0825727"/>
        <c:axId val="1760822847"/>
      </c:scatterChart>
      <c:valAx>
        <c:axId val="1760825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0822847"/>
        <c:crosses val="autoZero"/>
        <c:crossBetween val="midCat"/>
      </c:valAx>
      <c:valAx>
        <c:axId val="1760822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08257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10:56:1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370 379 24575,'-7'0'0,"0"0"0,0 0 0,0 1 0,1 0 0,-1 0 0,0 0 0,1 1 0,-1 0 0,1 1 0,0-1 0,-7 5 0,9-5 0,1 1 0,0 0 0,0 0 0,0 0 0,0 0 0,0 0 0,1 0 0,0 1 0,-1 0 0,1-1 0,1 1 0,-1 0 0,0 0 0,1 0 0,0 0 0,0 0 0,0 0 0,0 0 0,0 5 0,0 57 0,1-65 0,0-1 0,0 0 0,0 0 0,0 0 0,0 0 0,0 1 0,0-1 0,0 0 0,0 0 0,0 0 0,0 0 0,0 0 0,0 1 0,0-1 0,0 0 0,0 0 0,0 0 0,0 0 0,0 0 0,-1 1 0,1-1 0,0 0 0,0 0 0,0 0 0,0 0 0,0 0 0,0 0 0,0 0 0,0 1 0,-1-1 0,1 0 0,0 0 0,0 0 0,0 0 0,0 0 0,0 0 0,-1 0 0,1 0 0,0 0 0,0 0 0,0 0 0,0 0 0,-1 0 0,1 0 0,0 0 0,0 0 0,0 0 0,0 0 0,0 0 0,-1 0 0,1 0 0,0 0 0,0 0 0,0 0 0,0 0 0,-1-1 0,-9-9 0,-8-15 0,11 13 0,1-1 0,1 0 0,0-1 0,1 1 0,1-1 0,0 0 0,0 0 0,0-15 0,2-4 0,1-1 0,5-42 0,-5 72 0,1 1 0,-1 0 0,1-1 0,-1 1 0,1 0 0,0 0 0,1 0 0,-1 0 0,3-5 0,-4 8 0,0 0 0,0 0 0,0 0 0,0 0 0,0 0 0,1 0 0,-1-1 0,0 1 0,0 0 0,0 0 0,0 0 0,0 0 0,1 0 0,-1 0 0,0 0 0,0 0 0,0 0 0,0 0 0,0 0 0,1 0 0,-1 0 0,0 0 0,0 0 0,0 0 0,0 0 0,0 0 0,1 0 0,-1 0 0,0 0 0,0 0 0,0 0 0,0 0 0,1 0 0,-1 0 0,0 0 0,0 1 0,0-1 0,0 0 0,0 0 0,0 0 0,0 0 0,1 0 0,-1 0 0,0 0 0,0 1 0,0-1 0,0 0 0,0 0 0,0 0 0,0 0 0,0 0 0,0 1 0,5 21 0,-1 186 0,-4-205 0,0 0 0,0-1 0,0 1 0,1 0 0,-1-1 0,1 1 0,0 0 0,0-1 0,0 1 0,0-1 0,0 0 0,0 1 0,1-1 0,-1 0 0,1 0 0,3 4 0,-3-5 0,0 0 0,-1 0 0,1 0 0,0 0 0,0 0 0,0 0 0,0-1 0,0 1 0,0-1 0,0 1 0,0-1 0,0 0 0,0 0 0,0 0 0,0 0 0,0 0 0,3-1 0,0 0 0,1 0 0,-1-1 0,0 0 0,0 0 0,0-1 0,-1 1 0,1-1 0,0 0 0,-1 0 0,0-1 0,0 1 0,0-1 0,0 0 0,-1 0 0,5-6 0,2-7 0,-1 0 0,0 0 0,-2-1 0,0 0 0,-1 0 0,-1-1 0,0 1 0,-2-1 0,0 0 0,-1-1 0,-1 1 0,-2-26 0,2 45 0,-1 0 0,0 0 0,0 0 0,0 0 0,0 0 0,0 0 0,0-1 0,0 1 0,0 0 0,0 0 0,0 0 0,0 0 0,0 0 0,0 0 0,0 0 0,0 0 0,0 0 0,0 0 0,0-1 0,0 1 0,0 0 0,0 0 0,0 0 0,0 0 0,0 0 0,0 0 0,0 0 0,0 0 0,0 0 0,0 0 0,0-1 0,0 1 0,0 0 0,0 0 0,-1 0 0,1 0 0,0 0 0,0 0 0,0 0 0,0 0 0,0 0 0,0 0 0,0 0 0,0 0 0,0 0 0,0 0 0,0 0 0,-1 0 0,1 0 0,0 0 0,0 0 0,0 0 0,0 0 0,0 0 0,0 0 0,0 0 0,0 0 0,0 0 0,0 0 0,-1 0 0,1 0 0,0 0 0,0 0 0,0 0 0,0 0 0,0 0 0,0 0 0,-5 9 0,-3 13 0,8-19 0,0 0 0,1-1 0,-1 1 0,1 0 0,0 0 0,-1-1 0,1 1 0,1-1 0,-1 1 0,0-1 0,0 1 0,1-1 0,3 4 0,2 6 0,-7-12 0,1 0 0,-1 0 0,0 1 0,0-1 0,0 0 0,1 1 0,-1-1 0,0 0 0,0 1 0,0-1 0,0 0 0,0 1 0,0-1 0,0 0 0,0 1 0,0-1 0,0 0 0,0 1 0,0-1 0,0 0 0,0 1 0,0-1 0,0 0 0,0 1 0,0-1 0,0 0 0,-1 1 0,1-1 0,0 0 0,0 1 0,0-1 0,-1 1 0,-12 3 0,-23-3 0,31-2 0,-14 2 0,1 1 0,-1 0 0,1 2 0,0 0 0,0 0 0,0 2 0,1 0 0,-24 13 0,39-18 0,-23 7 0,25-8 0,0 0 0,-1 0 0,1 1 0,-1-1 0,1 0 0,0 0 0,-1 0 0,1 0 0,-1 0 0,1 0 0,0 0 0,-1 0 0,1-1 0,-1 1 0,1 0 0,0 0 0,-1 0 0,1 0 0,-1 0 0,1-1 0,0 1 0,-1 0 0,1 0 0,0-1 0,-1 1 0,1 0 0,0 0 0,0-1 0,-1 1 0,1 0 0,0-1 0,0 1 0,-1 0 0,1-1 0,0 1 0,0-1 0,0 1 0,0 0 0,0-1 0,0 1 0,-1-1 0,1 1 0,0 0 0,0-1 0,0 1 0,0-1 0,1 1 0,-1 0 0,0-1 0,0 1 0,0-1 0,0 1 0,0 0 0,0-1 0,1 0 0,6-22 0,19-44 0,-16 46 0,-1-1 0,8-31 0,-17 52 0,0 0 0,1 0 0,-1 0 0,0 1 0,0-1 0,1 0 0,-1 0 0,0 0 0,0 0 0,0 1 0,0-1 0,0 0 0,0 0 0,0 0 0,-1 0 0,1 0 0,0 1 0,0-1 0,-1 0 0,1 0 0,0 0 0,-1 1 0,1-1 0,-1 0 0,1 1 0,-1-1 0,0-1 0,0 2 0,-1 0 0,1 0 0,0-1 0,0 1 0,0 0 0,0 0 0,-1 0 0,1 1 0,0-1 0,0 0 0,0 0 0,0 0 0,-1 1 0,1-1 0,0 1 0,-2 0 0,-5 4 0,0-1 0,1 1 0,-14 11 0,-75 86 0,78-82 0,58-60 0,-15 15 0,0-1 0,-1-1 0,20-32 0,-42 57 0,0-1 0,-1 1 0,1-1 0,-1 1 0,0-1 0,0 0 0,0 0 0,-1 1 0,1-1 0,0 0 0,-1 0 0,0 0 0,0 0 0,0 0 0,0 0 0,0 0 0,-1-3 0,1 5 0,-1 0 0,1 0 0,-1 1 0,1-1 0,-1 0 0,1 0 0,-1 0 0,1 0 0,-1 1 0,0-1 0,1 0 0,-1 1 0,0-1 0,0 0 0,0 1 0,1-1 0,-1 1 0,0-1 0,-2 0 0,1 1 0,0 0 0,0-1 0,0 1 0,-1 0 0,1 0 0,0 0 0,0 0 0,0 0 0,-1 1 0,1-1 0,0 1 0,-3 0 0,-1 2 0,-1 1 0,1-1 0,-1 1 0,1 0 0,0 1 0,1-1 0,-1 1 0,1 0 0,0 0 0,0 1 0,0 0 0,1 0 0,-7 12 0,2-3 0,1 1 0,1-1 0,1 2 0,-9 30 0,13-40 0,1-1 0,0 0 0,0 1 0,1-1 0,0 1 0,0-1 0,0 1 0,1-1 0,2 12 0,-2-17 0,-1 1 0,1-1 0,-1 1 0,1-1 0,0 1 0,0-1 0,0 0 0,0 1 0,0-1 0,0 0 0,0 0 0,0 1 0,0-1 0,1 0 0,-1 0 0,0-1 0,3 2 0,-2-1 0,0 0 0,0-1 0,1 1 0,-1-1 0,0 0 0,1 0 0,-1 0 0,0 0 0,0 0 0,1 0 0,-1-1 0,0 1 0,1-1 0,-1 0 0,4-1 0,-3 1 0,2-1 0,1 0 0,-1 0 0,0 0 0,0 0 0,0-1 0,0 0 0,0 0 0,-1-1 0,1 1 0,-1-1 0,5-5 0,-8 9 0,-1 0 0,0 0 0,0-1 0,0 1 0,0 0 0,0 0 0,1 0 0,-1 0 0,0-1 0,0 1 0,0 0 0,0 0 0,0 0 0,0-1 0,0 1 0,0 0 0,0 0 0,0 0 0,0-1 0,1 1 0,-1 0 0,0 0 0,0 0 0,-1-1 0,1 1 0,0 0 0,0 0 0,0 0 0,0-1 0,0 1 0,0 0 0,0 0 0,0 0 0,0-1 0,0 1 0,0 0 0,-1 0 0,1 0 0,0-1 0,0 1 0,0 0 0,0 0 0,0 0 0,-1 0 0,1 0 0,0-1 0,-14 2 0,-19 10 0,32-10 0,-42 16-1365,30-12-5461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11:19:09.0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137 1 24575,'-3'0'0,"1"1"0,-1-1 0,0 1 0,1-1 0,-1 1 0,1 0 0,-1 0 0,1 1 0,-1-1 0,1 0 0,0 1 0,0-1 0,0 1 0,0 0 0,0 0 0,0-1 0,0 1 0,0 1 0,1-1 0,-1 0 0,1 0 0,0 1 0,-1-1 0,1 0 0,0 1 0,0-1 0,1 1 0,-2 5 0,1-6 0,0 0 0,-1 0 0,1 0 0,0 0 0,-1 0 0,1-1 0,-1 1 0,0-1 0,0 1 0,1-1 0,-1 1 0,0-1 0,-4 2 0,3-2 0,1 1 0,-1 0 0,0 0 0,1 0 0,-1 0 0,1 0 0,0 0 0,-4 5 0,0 22 0,0 3 0,6-31 0,0 0 0,-1 0 0,1 0 0,0-1 0,0 1 0,-1 0 0,1 0 0,-1-1 0,1 1 0,-1 0 0,1-1 0,-1 1 0,1 0 0,-1-1 0,0 1 0,1-1 0,-1 1 0,0-1 0,1 1 0,-1-1 0,0 1 0,0-1 0,1 0 0,-1 1 0,0-1 0,0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11:19:09.01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38 117 24575,'-1'-2'0,"0"1"0,0-1 0,0 0 0,0 1 0,0-1 0,1 0 0,-1 0 0,1 0 0,-1 0 0,1 1 0,0-1 0,-1-2 0,1 1 0,0 1 0,0-1 0,-1 1 0,1 0 0,-1-1 0,0 1 0,0 0 0,0-1 0,0 1 0,-1-2 0,-1 0-105,0 0 0,1 0 0,0-1 0,0 1 0,1 0 0,-1-1 0,1 1 0,0-1 0,0 1 0,0-1 0,0 1 0,1-8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10:56:57.52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241 1 24575,'-10'10'0,"1"0"0,1 1 0,0 0 0,1 1 0,0 0 0,-8 19 0,10-21 0,4-7 0,-1 1 0,0 0 0,-1-1 0,1 1 0,-1-1 0,1 0 0,-1 0 0,0 0 0,0 0 0,0 0 0,-1 0 0,1-1 0,-1 0 0,1 0 0,-1 0 0,0 0 0,0 0 0,0-1 0,0 0 0,0 1 0,0-2 0,0 1 0,0 0 0,-1-1 0,1 0 0,0 0 0,0 0 0,0 0 0,-1-1 0,1 0 0,0 1 0,0-2 0,0 1 0,0 0 0,0-1 0,0 0 0,1 0 0,-1 0 0,0 0 0,1 0 0,0-1 0,-1 0 0,1 1 0,-4-6 0,7 8 0,-1 0 0,0-1 0,1 1 0,-1-1 0,1 1 0,-1-1 0,0 1 0,1 0 0,-1-1 0,1 0 0,0 1 0,-1-1 0,1 1 0,-1-1 0,1 0 0,0 1 0,0-1 0,-1 1 0,1-1 0,0 0 0,0 0 0,0 1 0,-1-1 0,1 0 0,0 1 0,0-1 0,0 0 0,0 1 0,1-1 0,-1-1 0,21-4 0,-11 4 0,11-2 0,0-1 0,0-1 0,0-1 0,-1-1 0,0 0 0,-1-2 0,36-23 0,-8 16-1365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10:57:01.04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 1 24575,'-3'5'0,"1"0"0,0 0 0,1 1 0,-1-1 0,1 1 0,0 0 0,0-1 0,1 1 0,-1 0 0,1-1 0,1 1 0,-1 0 0,1-1 0,1 7 0,-2-11 0,1-1 0,-1 1 0,0-1 0,0 1 0,0-1 0,1 1 0,-1-1 0,0 0 0,1 1 0,-1-1 0,0 1 0,1-1 0,-1 0 0,1 1 0,-1-1 0,1 0 0,-1 1 0,0-1 0,1 0 0,-1 0 0,1 0 0,-1 1 0,1-1 0,-1 0 0,1 0 0,0 0 0,-1 0 0,1 0 0,-1 0 0,1 0 0,-1 0 0,1 0 0,-1 0 0,1 0 0,-1 0 0,1 0 0,-1-1 0,1 1 0,-1 0 0,1 0 0,-1-1 0,1 1 0,-1 0 0,1 0 0,-1-1 0,0 1 0,1-1 0,-1 1 0,0 0 0,1-1 0,1-1 0,-1 1 0,0 0 0,1-1 0,-1 1 0,0-1 0,0 1 0,0-1 0,0 1 0,0-1 0,-1 0 0,1 0 0,0 1 0,0-4 0,7-27 108,-7 27-319,1 1 1,-1-1-1,0 1 1,0-1 0,0 1-1,0-5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10:57:06.08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137 1 24575,'-3'0'0,"1"1"0,-1-1 0,0 1 0,1-1 0,-1 1 0,1 0 0,-1 0 0,1 1 0,-1-1 0,1 0 0,0 1 0,0-1 0,0 1 0,0 0 0,0 0 0,0-1 0,0 1 0,0 1 0,1-1 0,-1 0 0,1 0 0,0 1 0,-1-1 0,1 0 0,0 1 0,0-1 0,1 1 0,-2 5 0,1-6 0,0 0 0,-1 0 0,1 0 0,0 0 0,-1 0 0,1-1 0,-1 1 0,0-1 0,0 1 0,1-1 0,-1 1 0,0-1 0,-4 2 0,3-2 0,1 1 0,-1 0 0,0 0 0,1 0 0,-1 0 0,1 0 0,0 0 0,-4 5 0,0 22 0,0 3 0,6-31 0,0 0 0,-1 0 0,1 0 0,0-1 0,0 1 0,-1 0 0,1 0 0,-1-1 0,1 1 0,-1 0 0,1-1 0,-1 1 0,1 0 0,-1-1 0,0 1 0,1-1 0,-1 1 0,0-1 0,1 1 0,-1-1 0,0 1 0,0-1 0,1 0 0,-1 1 0,0-1 0,0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10:57:11.59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38 117 24575,'-1'-2'0,"0"1"0,0-1 0,0 0 0,0 1 0,0-1 0,1 0 0,-1 0 0,1 0 0,-1 0 0,1 1 0,0-1 0,-1-2 0,1 1 0,0 1 0,0-1 0,-1 1 0,1 0 0,-1-1 0,0 1 0,0 0 0,0-1 0,0 1 0,-1-2 0,-1 0-105,0 0 0,1 0 0,0-1 0,0 1 0,1 0 0,-1-1 0,1 1 0,0-1 0,0 1 0,0-1 0,0 1 0,1-8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11:19:09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2 731 24575,'-1'41'0,"0"-16"0,4 37 0,1-52 0,2-19 0,2-18 0,-1 5 0,0 0 0,1 0 0,1 0 0,1 1 0,1 1 0,0 0 0,19-23 0,-30 42 0,0 1 0,0 0 0,0 0 0,0 0 0,0 0 0,0-1 0,0 1 0,1 0 0,-1 0 0,0 0 0,0 0 0,0 0 0,0-1 0,0 1 0,0 0 0,1 0 0,-1 0 0,0 0 0,0 0 0,0 0 0,0 0 0,1 0 0,-1-1 0,0 1 0,0 0 0,0 0 0,1 0 0,-1 0 0,0 0 0,0 0 0,0 0 0,0 0 0,1 0 0,-1 0 0,0 0 0,0 1 0,0-1 0,1 0 0,-1 0 0,0 0 0,0 0 0,0 0 0,0 0 0,1 0 0,-1 0 0,0 0 0,0 1 0,0-1 0,0 0 0,0 0 0,0 0 0,1 1 0,3 14 0,-2 19 0,-2-34 0,0 13 0,-1 3 0,2 0 0,0 0 0,0 0 0,5 18 0,-5-31 0,0 0 0,0 0 0,0-1 0,0 1 0,0 0 0,1-1 0,-1 1 0,1-1 0,0 1 0,-1-1 0,1 0 0,4 3 0,-5-4 0,1 0 0,0 0 0,0 0 0,-1 0 0,1 0 0,0-1 0,0 1 0,0-1 0,0 1 0,0-1 0,0 0 0,0 0 0,0 0 0,0 0 0,0 0 0,0 0 0,-1 0 0,1-1 0,0 1 0,4-2 0,-3 1 0,0-1 0,0 1 0,0-1 0,0 0 0,0 1 0,0-1 0,-1-1 0,1 1 0,-1 0 0,1-1 0,-1 1 0,0-1 0,0 1 0,0-1 0,0 0 0,2-6 0,2-4 0,-1-1 0,6-25 0,1-1 0,-10 35 0,-1 1 0,1 0 0,-1-1 0,0 1 0,0-1 0,-1 0 0,1-5 0,-1 10 0,0-1 0,0 1 0,0-1 0,0 0 0,-1 1 0,1-1 0,0 1 0,0-1 0,0 1 0,-1-1 0,1 1 0,0-1 0,0 1 0,-1-1 0,1 1 0,0-1 0,-1 1 0,1-1 0,-1 1 0,1 0 0,-1-1 0,1 1 0,-1 0 0,0-1 0,0 1 0,-1-1 0,1 1 0,-1 0 0,1 0 0,-1 0 0,1 1 0,0-1 0,-1 0 0,1 0 0,-1 1 0,1-1 0,0 1 0,-1-1 0,1 1 0,-2 1 0,-9 4 0,2 0 0,-2-1 0,-20 8 0,31-12 0,-1-1 0,1 1 0,-1-1 0,1 1 0,-1-1 0,0 0 0,1 1 0,-1-1 0,1 0 0,-1 0 0,0 0 0,1 0 0,-1-1 0,1 1 0,-1 0 0,0-1 0,1 1 0,-1-1 0,1 1 0,-1-1 0,1 0 0,0 1 0,-1-1 0,1 0 0,0 0 0,-1 0 0,1 0 0,0 0 0,-2-2 0,3 2 0,0 1 0,0-1 0,0 0 0,0 1 0,-1-1 0,1 1 0,0-1 0,0 1 0,0-1 0,0 0 0,0 1 0,0-1 0,1 1 0,-1-1 0,0 0 0,0 1 0,0-1 0,0 1 0,1-1 0,-1 1 0,0-1 0,1 1 0,-1-1 0,0 1 0,1-1 0,-1 1 0,0-1 0,1 1 0,-1 0 0,1-1 0,-1 1 0,1-1 0,-1 1 0,1 0 0,-1 0 0,1-1 0,0 1 0,-1 0 0,1 0 0,-1 0 0,1 0 0,30-9 0,-26 8 0,1-1 0,0 1 0,1-1 0,-1-1 0,0 1 0,0-1 0,0 0 0,-1 0 0,1-1 0,-1 1 0,1-1 0,-1-1 0,-1 1 0,9-10 0,-3 0 0,-1-1 0,0 0 0,13-32 0,-21 45 0,8-17 0,1 0 0,0 1 0,23-28 0,-25 36 0,0 1 0,0 0 0,1 0 0,0 1 0,1 0 0,0 1 0,17-10 0,-26 16 0,0 0 0,0 1 0,0-1 0,0 0 0,0 1 0,0-1 0,0 1 0,0-1 0,1 1 0,-1-1 0,0 1 0,0 0 0,0 0 0,1-1 0,-1 1 0,0 0 0,1 0 0,-1 0 0,0 1 0,0-1 0,1 0 0,-1 0 0,0 1 0,0-1 0,0 1 0,1-1 0,-1 1 0,0-1 0,0 1 0,0 0 0,0-1 0,0 1 0,0 0 0,0 0 0,1 1 0,-2-2 0,0 1 0,0-1 0,1 0 0,-1 0 0,0 1 0,0-1 0,0 0 0,1 0 0,-1 0 0,0 1 0,1-1 0,-1 0 0,0 0 0,0 0 0,1 0 0,-1 0 0,0 0 0,1 1 0,-1-1 0,0 0 0,1 0 0,-1 0 0,0 0 0,1 0 0,-1 0 0,0 0 0,1 0 0,-1 0 0,0 0 0,1-1 0,-1 1 0,0 0 0,0 0 0,1 0 0,8-12 0,1-21 0,-9 31 0,4-16 0,1-1 0,1 2 0,0-1 0,2 1 0,0 0 0,1 1 0,0 0 0,2 0 0,-1 1 0,2 1 0,0 0 0,1 0 0,0 2 0,1 0 0,17-11 0,-30 22 0,0 0 0,1-1 0,0 1 0,-1 0 0,1 0 0,0 0 0,-1 1 0,1-1 0,0 1 0,0 0 0,0-1 0,-1 1 0,1 0 0,4 1 0,-5 0 0,-1-1 0,1 1 0,-1-1 0,0 1 0,1 0 0,-1-1 0,0 1 0,1 0 0,-1 0 0,0 0 0,0 0 0,0 0 0,0 0 0,0 1 0,0-1 0,0 0 0,0 1 0,0-1 0,-1 0 0,1 1 0,0-1 0,-1 1 0,1-1 0,-1 1 0,0-1 0,0 1 0,1-1 0,-1 3 0,0 2 0,0 0 0,0 1 0,0-1 0,-1 0 0,0 1 0,0-1 0,-1 0 0,0 0 0,0 0 0,0 0 0,-6 9 0,-4 7 0,-26 33 0,12-19 0,21-28 0,-1-1 0,0 0 0,0 0 0,0 0 0,-11 8 0,16-14 0,0-1 0,1 1 0,-1 0 0,0 0 0,0-1 0,0 1 0,0-1 0,0 1 0,-1-1 0,1 1 0,0-1 0,0 1 0,0-1 0,0 0 0,0 0 0,-1 0 0,1 1 0,0-1 0,0 0 0,0-1 0,-1 1 0,1 0 0,0 0 0,0 0 0,0-1 0,0 1 0,-1-1 0,1 1 0,0-1 0,0 1 0,0-1 0,0 1 0,0-1 0,0 0 0,0 0 0,1 1 0,-1-1 0,0 0 0,0 0 0,1 0 0,-1 0 0,0 0 0,1 0 0,-1 0 0,1 0 0,-1 0 0,1-1 0,-1 1 0,1 0 0,0 0 0,0 0 0,0-2 0,-4-14-47,1-1 0,1 0 0,0 0 0,2 0-1,2-28 1,-1 16-1035,0 2-5744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11:19:09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370 379 24575,'-7'0'0,"0"0"0,0 0 0,0 1 0,1 0 0,-1 0 0,0 0 0,1 1 0,-1 0 0,1 1 0,0-1 0,-7 5 0,9-5 0,1 1 0,0 0 0,0 0 0,0 0 0,0 0 0,0 0 0,1 0 0,0 1 0,-1 0 0,1-1 0,1 1 0,-1 0 0,0 0 0,1 0 0,0 0 0,0 0 0,0 0 0,0 0 0,0 5 0,0 57 0,1-65 0,0-1 0,0 0 0,0 0 0,0 0 0,0 0 0,0 1 0,0-1 0,0 0 0,0 0 0,0 0 0,0 0 0,0 0 0,0 1 0,0-1 0,0 0 0,0 0 0,0 0 0,0 0 0,0 0 0,-1 1 0,1-1 0,0 0 0,0 0 0,0 0 0,0 0 0,0 0 0,0 0 0,0 0 0,0 1 0,-1-1 0,1 0 0,0 0 0,0 0 0,0 0 0,0 0 0,0 0 0,-1 0 0,1 0 0,0 0 0,0 0 0,0 0 0,0 0 0,-1 0 0,1 0 0,0 0 0,0 0 0,0 0 0,0 0 0,0 0 0,-1 0 0,1 0 0,0 0 0,0 0 0,0 0 0,0 0 0,-1-1 0,-9-9 0,-8-15 0,11 13 0,1-1 0,1 0 0,0-1 0,1 1 0,1-1 0,0 0 0,0 0 0,0-15 0,2-4 0,1-1 0,5-42 0,-5 72 0,1 1 0,-1 0 0,1-1 0,-1 1 0,1 0 0,0 0 0,1 0 0,-1 0 0,3-5 0,-4 8 0,0 0 0,0 0 0,0 0 0,0 0 0,0 0 0,1 0 0,-1-1 0,0 1 0,0 0 0,0 0 0,0 0 0,0 0 0,1 0 0,-1 0 0,0 0 0,0 0 0,0 0 0,0 0 0,0 0 0,1 0 0,-1 0 0,0 0 0,0 0 0,0 0 0,0 0 0,0 0 0,1 0 0,-1 0 0,0 0 0,0 0 0,0 0 0,0 0 0,1 0 0,-1 0 0,0 0 0,0 1 0,0-1 0,0 0 0,0 0 0,0 0 0,0 0 0,1 0 0,-1 0 0,0 0 0,0 1 0,0-1 0,0 0 0,0 0 0,0 0 0,0 0 0,0 0 0,0 1 0,5 21 0,-1 186 0,-4-205 0,0 0 0,0-1 0,0 1 0,1 0 0,-1-1 0,1 1 0,0 0 0,0-1 0,0 1 0,0-1 0,0 0 0,0 1 0,1-1 0,-1 0 0,1 0 0,3 4 0,-3-5 0,0 0 0,-1 0 0,1 0 0,0 0 0,0 0 0,0 0 0,0-1 0,0 1 0,0-1 0,0 1 0,0-1 0,0 0 0,0 0 0,0 0 0,0 0 0,0 0 0,3-1 0,0 0 0,1 0 0,-1-1 0,0 0 0,0 0 0,0-1 0,-1 1 0,1-1 0,0 0 0,-1 0 0,0-1 0,0 1 0,0-1 0,0 0 0,-1 0 0,5-6 0,2-7 0,-1 0 0,0 0 0,-2-1 0,0 0 0,-1 0 0,-1-1 0,0 1 0,-2-1 0,0 0 0,-1-1 0,-1 1 0,-2-26 0,2 45 0,-1 0 0,0 0 0,0 0 0,0 0 0,0 0 0,0 0 0,0-1 0,0 1 0,0 0 0,0 0 0,0 0 0,0 0 0,0 0 0,0 0 0,0 0 0,0 0 0,0 0 0,0 0 0,0-1 0,0 1 0,0 0 0,0 0 0,0 0 0,0 0 0,0 0 0,0 0 0,0 0 0,0 0 0,0 0 0,0 0 0,0-1 0,0 1 0,0 0 0,0 0 0,-1 0 0,1 0 0,0 0 0,0 0 0,0 0 0,0 0 0,0 0 0,0 0 0,0 0 0,0 0 0,0 0 0,0 0 0,0 0 0,-1 0 0,1 0 0,0 0 0,0 0 0,0 0 0,0 0 0,0 0 0,0 0 0,0 0 0,0 0 0,0 0 0,0 0 0,-1 0 0,1 0 0,0 0 0,0 0 0,0 0 0,0 0 0,0 0 0,0 0 0,-5 9 0,-3 13 0,8-19 0,0 0 0,1-1 0,-1 1 0,1 0 0,0 0 0,-1-1 0,1 1 0,1-1 0,-1 1 0,0-1 0,0 1 0,1-1 0,3 4 0,2 6 0,-7-12 0,1 0 0,-1 0 0,0 1 0,0-1 0,0 0 0,1 1 0,-1-1 0,0 0 0,0 1 0,0-1 0,0 0 0,0 1 0,0-1 0,0 0 0,0 1 0,0-1 0,0 0 0,0 1 0,0-1 0,0 0 0,0 1 0,0-1 0,0 0 0,0 1 0,0-1 0,0 0 0,-1 1 0,1-1 0,0 0 0,0 1 0,0-1 0,-1 1 0,-12 3 0,-23-3 0,31-2 0,-14 2 0,1 1 0,-1 0 0,1 2 0,0 0 0,0 0 0,0 2 0,1 0 0,-24 13 0,39-18 0,-23 7 0,25-8 0,0 0 0,-1 0 0,1 1 0,-1-1 0,1 0 0,0 0 0,-1 0 0,1 0 0,-1 0 0,1 0 0,0 0 0,-1 0 0,1-1 0,-1 1 0,1 0 0,0 0 0,-1 0 0,1 0 0,-1 0 0,1-1 0,0 1 0,-1 0 0,1 0 0,0-1 0,-1 1 0,1 0 0,0 0 0,0-1 0,-1 1 0,1 0 0,0-1 0,0 1 0,-1 0 0,1-1 0,0 1 0,0-1 0,0 1 0,0 0 0,0-1 0,0 1 0,-1-1 0,1 1 0,0 0 0,0-1 0,0 1 0,0-1 0,1 1 0,-1 0 0,0-1 0,0 1 0,0-1 0,0 1 0,0 0 0,0-1 0,1 0 0,6-22 0,19-44 0,-16 46 0,-1-1 0,8-31 0,-17 52 0,0 0 0,1 0 0,-1 0 0,0 1 0,0-1 0,1 0 0,-1 0 0,0 0 0,0 0 0,0 1 0,0-1 0,0 0 0,0 0 0,0 0 0,-1 0 0,1 0 0,0 1 0,0-1 0,-1 0 0,1 0 0,0 0 0,-1 1 0,1-1 0,-1 0 0,1 1 0,-1-1 0,0-1 0,0 2 0,-1 0 0,1 0 0,0-1 0,0 1 0,0 0 0,0 0 0,-1 0 0,1 1 0,0-1 0,0 0 0,0 0 0,0 0 0,-1 1 0,1-1 0,0 1 0,-2 0 0,-5 4 0,0-1 0,1 1 0,-14 11 0,-75 86 0,78-82 0,58-60 0,-15 15 0,0-1 0,-1-1 0,20-32 0,-42 57 0,0-1 0,-1 1 0,1-1 0,-1 1 0,0-1 0,0 0 0,0 0 0,-1 1 0,1-1 0,0 0 0,-1 0 0,0 0 0,0 0 0,0 0 0,0 0 0,0 0 0,-1-3 0,1 5 0,-1 0 0,1 0 0,-1 1 0,1-1 0,-1 0 0,1 0 0,-1 0 0,1 0 0,-1 1 0,0-1 0,1 0 0,-1 1 0,0-1 0,0 0 0,0 1 0,1-1 0,-1 1 0,0-1 0,-2 0 0,1 1 0,0 0 0,0-1 0,0 1 0,-1 0 0,1 0 0,0 0 0,0 0 0,0 0 0,-1 1 0,1-1 0,0 1 0,-3 0 0,-1 2 0,-1 1 0,1-1 0,-1 1 0,1 0 0,0 1 0,1-1 0,-1 1 0,1 0 0,0 0 0,0 1 0,0 0 0,1 0 0,-7 12 0,2-3 0,1 1 0,1-1 0,1 2 0,-9 30 0,13-40 0,1-1 0,0 0 0,0 1 0,1-1 0,0 1 0,0-1 0,0 1 0,1-1 0,2 12 0,-2-17 0,-1 1 0,1-1 0,-1 1 0,1-1 0,0 1 0,0-1 0,0 0 0,0 1 0,0-1 0,0 0 0,0 0 0,0 1 0,0-1 0,1 0 0,-1 0 0,0-1 0,3 2 0,-2-1 0,0 0 0,0-1 0,1 1 0,-1-1 0,0 0 0,1 0 0,-1 0 0,0 0 0,0 0 0,1 0 0,-1-1 0,0 1 0,1-1 0,-1 0 0,4-1 0,-3 1 0,2-1 0,1 0 0,-1 0 0,0 0 0,0 0 0,0-1 0,0 0 0,0 0 0,-1-1 0,1 1 0,-1-1 0,5-5 0,-8 9 0,-1 0 0,0 0 0,0-1 0,0 1 0,0 0 0,0 0 0,1 0 0,-1 0 0,0-1 0,0 1 0,0 0 0,0 0 0,0 0 0,0-1 0,0 1 0,0 0 0,0 0 0,0 0 0,0-1 0,1 1 0,-1 0 0,0 0 0,0 0 0,-1-1 0,1 1 0,0 0 0,0 0 0,0 0 0,0-1 0,0 1 0,0 0 0,0 0 0,0 0 0,0-1 0,0 1 0,0 0 0,-1 0 0,1 0 0,0-1 0,0 1 0,0 0 0,0 0 0,0 0 0,-1 0 0,1 0 0,0-1 0,-14 2 0,-19 10 0,32-10 0,-42 16-1365,30-12-5461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11:19:09.01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241 1 24575,'-10'10'0,"1"0"0,1 1 0,0 0 0,1 1 0,0 0 0,-8 19 0,10-21 0,4-7 0,-1 1 0,0 0 0,-1-1 0,1 1 0,-1-1 0,1 0 0,-1 0 0,0 0 0,0 0 0,0 0 0,-1 0 0,1-1 0,-1 0 0,1 0 0,-1 0 0,0 0 0,0 0 0,0-1 0,0 0 0,0 1 0,0-2 0,0 1 0,0 0 0,-1-1 0,1 0 0,0 0 0,0 0 0,0 0 0,-1-1 0,1 0 0,0 1 0,0-2 0,0 1 0,0 0 0,0-1 0,0 0 0,1 0 0,-1 0 0,0 0 0,1 0 0,0-1 0,-1 0 0,1 1 0,-4-6 0,7 8 0,-1 0 0,0-1 0,1 1 0,-1-1 0,1 1 0,-1-1 0,0 1 0,1 0 0,-1-1 0,1 0 0,0 1 0,-1-1 0,1 1 0,-1-1 0,1 0 0,0 1 0,0-1 0,-1 1 0,1-1 0,0 0 0,0 0 0,0 1 0,-1-1 0,1 0 0,0 1 0,0-1 0,0 0 0,0 1 0,1-1 0,-1-1 0,21-4 0,-11 4 0,11-2 0,0-1 0,0-1 0,0-1 0,-1-1 0,0 0 0,-1-2 0,36-23 0,-8 16-1365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11:19:09.01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 1 24575,'-3'5'0,"1"0"0,0 0 0,1 1 0,-1-1 0,1 1 0,0 0 0,0-1 0,1 1 0,-1 0 0,1-1 0,1 1 0,-1 0 0,1-1 0,1 7 0,-2-11 0,1-1 0,-1 1 0,0-1 0,0 1 0,0-1 0,1 1 0,-1-1 0,0 0 0,1 1 0,-1-1 0,0 1 0,1-1 0,-1 0 0,1 1 0,-1-1 0,1 0 0,-1 1 0,0-1 0,1 0 0,-1 0 0,1 0 0,-1 1 0,1-1 0,-1 0 0,1 0 0,0 0 0,-1 0 0,1 0 0,-1 0 0,1 0 0,-1 0 0,1 0 0,-1 0 0,1 0 0,-1 0 0,1 0 0,-1-1 0,1 1 0,-1 0 0,1 0 0,-1-1 0,1 1 0,-1 0 0,1 0 0,-1-1 0,0 1 0,1-1 0,-1 1 0,0 0 0,1-1 0,1-1 0,-1 1 0,0 0 0,1-1 0,-1 1 0,0-1 0,0 1 0,0-1 0,0 1 0,0-1 0,-1 0 0,1 0 0,0 1 0,0-4 0,7-27 108,-7 27-319,1 1 1,-1-1-1,0 1 1,0-1 0,0 1-1,0-5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39B22-DFEE-539F-77BC-5E24EB0E8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524777-2635-EB41-3AAB-258273B55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43C091-F407-125C-C730-E22FFFA0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2F4-B90B-41B3-9B85-869F66AF823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027575-122D-7DB9-7D3A-A3F5B05F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8BCD23-419F-A050-290F-0A24E11F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6E9-0961-4F32-8044-15AC13747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87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EB750-97B5-3C30-57AD-DF7D8E77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4E96FB-F0A1-0911-7087-C28236C10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1FEFDC-A441-4D9F-94BA-F8A43F44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2F4-B90B-41B3-9B85-869F66AF823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8767CE-20C0-9C0A-8AB7-DEB872CC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2B5A89-7600-2A27-FB64-201E52A5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6E9-0961-4F32-8044-15AC13747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07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A01DBE-83B5-1377-26F5-4CAAA7899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6ACECF-0A38-C462-85F3-C94D0DB23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8A6F67-3747-7A8A-B0A7-5347FB51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2F4-B90B-41B3-9B85-869F66AF823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B663A5-A631-E53C-EA79-ECFB5FB2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EDA764-0C8A-B784-B32A-5F985278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6E9-0961-4F32-8044-15AC13747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57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5FC002-C202-1BE2-ED6D-C21817E2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6CC666-7814-5AFF-E2B6-DF2D68A3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7210D1-A07F-37DB-C9C9-F42E7CC4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2F4-B90B-41B3-9B85-869F66AF823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7245CE-3A29-C7A2-D618-12325731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923E70-E414-B42B-9D45-0BEEA279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6E9-0961-4F32-8044-15AC13747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01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BDF5B-9074-CC5A-FA33-02D70641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105819-44C8-ED44-3ED3-97CFC21BA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2DC690-D1E9-406E-0DA2-5C654B9E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2F4-B90B-41B3-9B85-869F66AF823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6C24A-E3D6-6138-D1FB-2D3B76BC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8CC169-33C7-6FB4-3902-A3D8E820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6E9-0961-4F32-8044-15AC13747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50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A6373-E590-8F93-8A3B-2860DF4F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9E3E22-A72C-8E46-3A82-49E42D237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F944F8-4387-B634-4620-55B3B1BD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AE9A9B-03E9-7794-37A7-1571604C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2F4-B90B-41B3-9B85-869F66AF823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AB2DED-3028-7FA3-31AB-3A8E9FBA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C8F333-C914-E212-95BB-6B19529C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6E9-0961-4F32-8044-15AC13747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11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47E77-3D9F-39F9-040E-70340BEF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174F90-C436-F80A-8439-56A3DF82D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2F1B93-CAAF-1D76-C62C-6E1333CE7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BEB582-B5BF-9FD7-D743-F73E7BDBE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8BDD33-C5CD-380D-BC59-6C373BC35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A5638A-6C72-3E20-992B-209586DD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2F4-B90B-41B3-9B85-869F66AF823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D552C4-5807-4522-B805-056947BA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2C4C8A-0489-11F9-7A72-18E91AFC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6E9-0961-4F32-8044-15AC13747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1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C3B63-8DFB-6AD5-2621-2601F8A2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A6E464-472F-535A-6325-24932EBB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2F4-B90B-41B3-9B85-869F66AF823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A7E596-E81E-1859-2D80-D21E3FD2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649713-564C-4302-D3AE-BDDD28C6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6E9-0961-4F32-8044-15AC13747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14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AB29B6-5E90-B5AE-F058-0357FAD7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2F4-B90B-41B3-9B85-869F66AF823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821225-76B4-00AC-2F19-12BEFB93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85EC6A-4135-49CF-44E8-17D7ABF3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6E9-0961-4F32-8044-15AC13747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94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9BAF6-C142-586D-F327-50921083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9B77E-65AB-2855-25FD-A6D656FE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09FD3C-2C56-B377-229B-098A66A3A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DE3EB4-1AAA-7BC9-B6B5-388FF44F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2F4-B90B-41B3-9B85-869F66AF823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3D7655-361E-B4DD-23C9-B42587C6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FB6250-26B2-956C-1256-2C6066FE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6E9-0961-4F32-8044-15AC13747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40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9E856-B036-574A-08AD-5D2D14C4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26B645-0354-BA60-5E24-D32E2B25A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034986-566A-AE3A-37DB-B5BBC965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7630B1-E0E9-E5DE-8C29-217FABFA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22F4-B90B-41B3-9B85-869F66AF823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7B198B-4AA4-5BE1-8065-025AD338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DEFB5A-044F-B9D1-F0B6-298EE517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C6E9-0961-4F32-8044-15AC13747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85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D4F603-A2F5-A860-32EF-96DD4CE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E490B7-EAC2-0481-6D66-9E3D8D393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4DE8BA-D464-EA7F-64A0-9346473AC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2F4-B90B-41B3-9B85-869F66AF823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C5B7E0-B10E-3CE5-0662-F58C494D2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88B0C-031B-A880-CBCF-8880B130B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C6E9-0961-4F32-8044-15AC13747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94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customXml" Target="../ink/ink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5.png"/><Relationship Id="rId1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12" Type="http://schemas.openxmlformats.org/officeDocument/2006/relationships/customXml" Target="../ink/ink11.xml"/><Relationship Id="rId17" Type="http://schemas.openxmlformats.org/officeDocument/2006/relationships/image" Target="../media/image21.png"/><Relationship Id="rId2" Type="http://schemas.openxmlformats.org/officeDocument/2006/relationships/customXml" Target="../ink/ink6.xml"/><Relationship Id="rId16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4.png"/><Relationship Id="rId5" Type="http://schemas.openxmlformats.org/officeDocument/2006/relationships/image" Target="../media/image1.png"/><Relationship Id="rId15" Type="http://schemas.openxmlformats.org/officeDocument/2006/relationships/chart" Target="../charts/chart2.xml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3.png"/><Relationship Id="rId1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ABC93-E175-314E-290B-13214D191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446" y="2550253"/>
            <a:ext cx="9144000" cy="808708"/>
          </a:xfrm>
        </p:spPr>
        <p:txBody>
          <a:bodyPr>
            <a:normAutofit/>
          </a:bodyPr>
          <a:lstStyle/>
          <a:p>
            <a:r>
              <a:rPr lang="fr-FR" sz="4800" dirty="0"/>
              <a:t>Faire une étude sur l’eau potable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3C657D-6907-BFF4-854D-67AA1A2A4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8961"/>
            <a:ext cx="9144000" cy="1655762"/>
          </a:xfrm>
        </p:spPr>
        <p:txBody>
          <a:bodyPr>
            <a:normAutofit/>
          </a:bodyPr>
          <a:lstStyle/>
          <a:p>
            <a:r>
              <a:rPr lang="fr-FR" sz="4400" dirty="0" err="1"/>
              <a:t>Mock</a:t>
            </a:r>
            <a:r>
              <a:rPr lang="fr-FR" sz="4400" dirty="0"/>
              <a:t>-up</a:t>
            </a:r>
          </a:p>
        </p:txBody>
      </p:sp>
    </p:spTree>
    <p:extLst>
      <p:ext uri="{BB962C8B-B14F-4D97-AF65-F5344CB8AC3E}">
        <p14:creationId xmlns:p14="http://schemas.microsoft.com/office/powerpoint/2010/main" val="116077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0732DE-909E-837C-F94E-40470461CA69}"/>
              </a:ext>
            </a:extLst>
          </p:cNvPr>
          <p:cNvSpPr txBox="1"/>
          <p:nvPr/>
        </p:nvSpPr>
        <p:spPr>
          <a:xfrm>
            <a:off x="125998" y="257249"/>
            <a:ext cx="10777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Vue Monde : Permet d’avoir une idée global de la situation par rapport à l’eau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B230D4D-E8DD-59D1-D9B7-15822F7FD5F7}"/>
              </a:ext>
            </a:extLst>
          </p:cNvPr>
          <p:cNvSpPr txBox="1"/>
          <p:nvPr/>
        </p:nvSpPr>
        <p:spPr>
          <a:xfrm>
            <a:off x="125996" y="702854"/>
            <a:ext cx="3284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Indicateurs clés mondiaux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BB6FEE7-3FA7-3423-6CE6-2110C8B1E8A8}"/>
              </a:ext>
            </a:extLst>
          </p:cNvPr>
          <p:cNvSpPr txBox="1"/>
          <p:nvPr/>
        </p:nvSpPr>
        <p:spPr>
          <a:xfrm>
            <a:off x="152627" y="1770102"/>
            <a:ext cx="3284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Carte du monde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BF4863-69F0-D421-2F18-85C127B9497D}"/>
              </a:ext>
            </a:extLst>
          </p:cNvPr>
          <p:cNvSpPr txBox="1"/>
          <p:nvPr/>
        </p:nvSpPr>
        <p:spPr>
          <a:xfrm>
            <a:off x="116138" y="4297382"/>
            <a:ext cx="4314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Stabilité politique </a:t>
            </a:r>
            <a:r>
              <a:rPr lang="fr-FR" sz="1400" dirty="0">
                <a:sym typeface="Wingdings" panose="05000000000000000000" pitchFamily="2" charset="2"/>
              </a:rPr>
              <a:t>en fonction du temps</a:t>
            </a:r>
            <a:endParaRPr lang="fr-FR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5ACB704-FBBC-22E7-6E10-39CBED4AE1C2}"/>
              </a:ext>
            </a:extLst>
          </p:cNvPr>
          <p:cNvSpPr txBox="1"/>
          <p:nvPr/>
        </p:nvSpPr>
        <p:spPr>
          <a:xfrm>
            <a:off x="4178619" y="4306532"/>
            <a:ext cx="4662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Evolution des populations urbaines et rurales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00298BC-60D4-7FAF-AA4B-F11D2EF92281}"/>
              </a:ext>
            </a:extLst>
          </p:cNvPr>
          <p:cNvSpPr txBox="1"/>
          <p:nvPr/>
        </p:nvSpPr>
        <p:spPr>
          <a:xfrm>
            <a:off x="7879721" y="2503310"/>
            <a:ext cx="1642031" cy="1224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1" dirty="0"/>
              <a:t>Affichage du taux d’accès à l’eau potable, de la stabilité politique et du taux de mortalité sur la carte + informations pour chaque pays quand on passe la souris dessus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BDEAD2-CC1E-6732-505C-51A7F896AB19}"/>
              </a:ext>
            </a:extLst>
          </p:cNvPr>
          <p:cNvSpPr/>
          <p:nvPr/>
        </p:nvSpPr>
        <p:spPr>
          <a:xfrm>
            <a:off x="7799753" y="2408773"/>
            <a:ext cx="1730808" cy="1373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A7C2C8E0-9BEF-4807-D223-06091DE49243}"/>
                  </a:ext>
                </a:extLst>
              </p14:cNvPr>
              <p14:cNvContentPartPr/>
              <p14:nvPr/>
            </p14:nvContentPartPr>
            <p14:xfrm>
              <a:off x="1633593" y="5545353"/>
              <a:ext cx="146520" cy="19620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A7C2C8E0-9BEF-4807-D223-06091DE492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4571" y="5536353"/>
                <a:ext cx="164203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32E73599-F951-DA57-7D23-D7507BC9E9FF}"/>
                  </a:ext>
                </a:extLst>
              </p14:cNvPr>
              <p14:cNvContentPartPr/>
              <p14:nvPr/>
            </p14:nvContentPartPr>
            <p14:xfrm>
              <a:off x="1608840" y="5644260"/>
              <a:ext cx="99720" cy="59760"/>
            </p14:xfrm>
          </p:contentPart>
        </mc:Choice>
        <mc:Fallback xmlns=""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32E73599-F951-DA57-7D23-D7507BC9E9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2969" y="5608042"/>
                <a:ext cx="171102" cy="131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3183BCF0-E416-059F-DFCF-38F88401A9E3}"/>
                  </a:ext>
                </a:extLst>
              </p14:cNvPr>
              <p14:cNvContentPartPr/>
              <p14:nvPr/>
            </p14:nvContentPartPr>
            <p14:xfrm>
              <a:off x="1738080" y="5625180"/>
              <a:ext cx="20520" cy="36000"/>
            </p14:xfrm>
          </p:contentPart>
        </mc:Choice>
        <mc:Fallback xmlns=""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3183BCF0-E416-059F-DFCF-38F88401A9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2701" y="5588816"/>
                <a:ext cx="90925" cy="108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5511A4AE-E538-65A1-32FA-FBEDC76C0A7C}"/>
                  </a:ext>
                </a:extLst>
              </p14:cNvPr>
              <p14:cNvContentPartPr/>
              <p14:nvPr/>
            </p14:nvContentPartPr>
            <p14:xfrm>
              <a:off x="1459440" y="5691780"/>
              <a:ext cx="49320" cy="6408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5511A4AE-E538-65A1-32FA-FBEDC76C0A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3701" y="5655780"/>
                <a:ext cx="120441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2B8A12A2-0C0D-0498-AE77-8CD13AC184D9}"/>
                  </a:ext>
                </a:extLst>
              </p14:cNvPr>
              <p14:cNvContentPartPr/>
              <p14:nvPr/>
            </p14:nvContentPartPr>
            <p14:xfrm>
              <a:off x="1323720" y="5747220"/>
              <a:ext cx="13680" cy="4248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2B8A12A2-0C0D-0498-AE77-8CD13AC184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7720" y="5711220"/>
                <a:ext cx="85320" cy="11412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Image 22">
            <a:extLst>
              <a:ext uri="{FF2B5EF4-FFF2-40B4-BE49-F238E27FC236}">
                <a16:creationId xmlns:a16="http://schemas.microsoft.com/office/drawing/2014/main" id="{7C489108-FC74-0742-939C-84FAC25F9A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47178" y="2353606"/>
            <a:ext cx="1912940" cy="1524375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F59BC56-4CAD-CB17-627F-294476D23CA3}"/>
              </a:ext>
            </a:extLst>
          </p:cNvPr>
          <p:cNvCxnSpPr>
            <a:cxnSpLocks/>
          </p:cNvCxnSpPr>
          <p:nvPr/>
        </p:nvCxnSpPr>
        <p:spPr>
          <a:xfrm>
            <a:off x="9541637" y="3165091"/>
            <a:ext cx="596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 40">
            <a:extLst>
              <a:ext uri="{FF2B5EF4-FFF2-40B4-BE49-F238E27FC236}">
                <a16:creationId xmlns:a16="http://schemas.microsoft.com/office/drawing/2014/main" id="{5AFE04A6-1B34-B03F-35FD-8789BF1465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8011" y="4693705"/>
            <a:ext cx="3570279" cy="2164251"/>
          </a:xfrm>
          <a:prstGeom prst="rect">
            <a:avLst/>
          </a:prstGeom>
        </p:spPr>
      </p:pic>
      <p:graphicFrame>
        <p:nvGraphicFramePr>
          <p:cNvPr id="2" name="Tableau 10">
            <a:extLst>
              <a:ext uri="{FF2B5EF4-FFF2-40B4-BE49-F238E27FC236}">
                <a16:creationId xmlns:a16="http://schemas.microsoft.com/office/drawing/2014/main" id="{F0C7C8AC-75AA-AD2B-F37C-224018E71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42294"/>
              </p:ext>
            </p:extLst>
          </p:nvPr>
        </p:nvGraphicFramePr>
        <p:xfrm>
          <a:off x="247947" y="1054562"/>
          <a:ext cx="7861344" cy="697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24">
                  <a:extLst>
                    <a:ext uri="{9D8B030D-6E8A-4147-A177-3AD203B41FA5}">
                      <a16:colId xmlns:a16="http://schemas.microsoft.com/office/drawing/2014/main" val="1977800557"/>
                    </a:ext>
                  </a:extLst>
                </a:gridCol>
                <a:gridCol w="1310224">
                  <a:extLst>
                    <a:ext uri="{9D8B030D-6E8A-4147-A177-3AD203B41FA5}">
                      <a16:colId xmlns:a16="http://schemas.microsoft.com/office/drawing/2014/main" val="141647276"/>
                    </a:ext>
                  </a:extLst>
                </a:gridCol>
                <a:gridCol w="1310224">
                  <a:extLst>
                    <a:ext uri="{9D8B030D-6E8A-4147-A177-3AD203B41FA5}">
                      <a16:colId xmlns:a16="http://schemas.microsoft.com/office/drawing/2014/main" val="3604368614"/>
                    </a:ext>
                  </a:extLst>
                </a:gridCol>
                <a:gridCol w="1310224">
                  <a:extLst>
                    <a:ext uri="{9D8B030D-6E8A-4147-A177-3AD203B41FA5}">
                      <a16:colId xmlns:a16="http://schemas.microsoft.com/office/drawing/2014/main" val="2744510626"/>
                    </a:ext>
                  </a:extLst>
                </a:gridCol>
                <a:gridCol w="1310224">
                  <a:extLst>
                    <a:ext uri="{9D8B030D-6E8A-4147-A177-3AD203B41FA5}">
                      <a16:colId xmlns:a16="http://schemas.microsoft.com/office/drawing/2014/main" val="2987394694"/>
                    </a:ext>
                  </a:extLst>
                </a:gridCol>
                <a:gridCol w="1310224">
                  <a:extLst>
                    <a:ext uri="{9D8B030D-6E8A-4147-A177-3AD203B41FA5}">
                      <a16:colId xmlns:a16="http://schemas.microsoft.com/office/drawing/2014/main" val="2972421348"/>
                    </a:ext>
                  </a:extLst>
                </a:gridCol>
              </a:tblGrid>
              <a:tr h="438836">
                <a:tc>
                  <a:txBody>
                    <a:bodyPr/>
                    <a:lstStyle/>
                    <a:p>
                      <a:r>
                        <a:rPr lang="fr-FR" sz="1100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Taux d’accès à l’eau potable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Taux d’accès à l’eau sécurisée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Stabilité politique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Nombre de morts liés à l’eau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Taux de population urbaine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53736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fr-FR" sz="1100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777312"/>
                  </a:ext>
                </a:extLst>
              </a:tr>
            </a:tbl>
          </a:graphicData>
        </a:graphic>
      </p:graphicFrame>
      <p:pic>
        <p:nvPicPr>
          <p:cNvPr id="20" name="Image 19">
            <a:extLst>
              <a:ext uri="{FF2B5EF4-FFF2-40B4-BE49-F238E27FC236}">
                <a16:creationId xmlns:a16="http://schemas.microsoft.com/office/drawing/2014/main" id="{0C1088C4-BD5C-4C43-5B6C-50EA0DD3D2F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63378" y="2126248"/>
            <a:ext cx="4111407" cy="1985657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96A11025-1B3D-EE97-2EA2-6B707D13BDD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22503" y="2099829"/>
            <a:ext cx="1365316" cy="1974355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8A6B4590-0CAA-9AE3-12D2-6EAD4D9BB7D2}"/>
              </a:ext>
            </a:extLst>
          </p:cNvPr>
          <p:cNvSpPr txBox="1"/>
          <p:nvPr/>
        </p:nvSpPr>
        <p:spPr>
          <a:xfrm>
            <a:off x="196105" y="2506413"/>
            <a:ext cx="1642031" cy="138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1" dirty="0"/>
              <a:t>Choix de l’année et de la Granularité</a:t>
            </a:r>
          </a:p>
          <a:p>
            <a:endParaRPr lang="fr-FR" sz="1051" dirty="0"/>
          </a:p>
          <a:p>
            <a:r>
              <a:rPr lang="fr-FR" sz="1051" dirty="0"/>
              <a:t>Choix d’une mesure à afficher sur la carte, qui permettra de voir les différences d’intensité de la mesure par zone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21A763-2B3D-A25B-ACB9-B7D84919AE6D}"/>
              </a:ext>
            </a:extLst>
          </p:cNvPr>
          <p:cNvSpPr/>
          <p:nvPr/>
        </p:nvSpPr>
        <p:spPr>
          <a:xfrm>
            <a:off x="116137" y="2411873"/>
            <a:ext cx="1730808" cy="1466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8E69886-7A38-750C-5E92-E2F04747118A}"/>
              </a:ext>
            </a:extLst>
          </p:cNvPr>
          <p:cNvSpPr txBox="1"/>
          <p:nvPr/>
        </p:nvSpPr>
        <p:spPr>
          <a:xfrm>
            <a:off x="1793719" y="4837307"/>
            <a:ext cx="2088703" cy="739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1" dirty="0"/>
              <a:t>Les graphiques se mettent à jour lorsque qu’on clique sur un pays ou qu’on sélectionne une portion de la carte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258CBB-C282-C8B9-94F0-2566E58A0CD6}"/>
              </a:ext>
            </a:extLst>
          </p:cNvPr>
          <p:cNvSpPr/>
          <p:nvPr/>
        </p:nvSpPr>
        <p:spPr>
          <a:xfrm>
            <a:off x="1726838" y="4735346"/>
            <a:ext cx="2061580" cy="93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629B93B-BD64-65BB-84BF-8B67B063A1F9}"/>
              </a:ext>
            </a:extLst>
          </p:cNvPr>
          <p:cNvSpPr txBox="1"/>
          <p:nvPr/>
        </p:nvSpPr>
        <p:spPr>
          <a:xfrm>
            <a:off x="8109294" y="4297381"/>
            <a:ext cx="367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Evolution de l’accès à l’eau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DFBDDF1B-4FCA-C054-CF20-AF08CF69C8B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48598" y="4837305"/>
            <a:ext cx="3570279" cy="168262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5FCDB8B6-CF18-DCF5-1B20-A2E533DA88B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48801" y="4645383"/>
            <a:ext cx="4192361" cy="19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4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403CAAB-E386-3DFC-2318-CE71555AED7E}"/>
              </a:ext>
            </a:extLst>
          </p:cNvPr>
          <p:cNvSpPr txBox="1"/>
          <p:nvPr/>
        </p:nvSpPr>
        <p:spPr>
          <a:xfrm>
            <a:off x="294038" y="98783"/>
            <a:ext cx="9668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Vue Continent : pour avoir une idée plus précise sur chaque continent</a:t>
            </a:r>
            <a:endParaRPr lang="fr-FR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7DE8B5-5DFD-3DFA-90FC-809DF4969851}"/>
              </a:ext>
            </a:extLst>
          </p:cNvPr>
          <p:cNvSpPr txBox="1"/>
          <p:nvPr/>
        </p:nvSpPr>
        <p:spPr>
          <a:xfrm>
            <a:off x="333752" y="525913"/>
            <a:ext cx="3284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Indicateurs clés par continent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4BBA6F-E492-04AE-B512-9FBAFEC38547}"/>
              </a:ext>
            </a:extLst>
          </p:cNvPr>
          <p:cNvSpPr txBox="1"/>
          <p:nvPr/>
        </p:nvSpPr>
        <p:spPr>
          <a:xfrm>
            <a:off x="294038" y="1398920"/>
            <a:ext cx="3284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Carte du monde</a:t>
            </a:r>
          </a:p>
        </p:txBody>
      </p:sp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ACEE46A1-E8C4-FF99-4AFB-9A06FEE59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47697"/>
              </p:ext>
            </p:extLst>
          </p:nvPr>
        </p:nvGraphicFramePr>
        <p:xfrm>
          <a:off x="294038" y="797389"/>
          <a:ext cx="70460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339">
                  <a:extLst>
                    <a:ext uri="{9D8B030D-6E8A-4147-A177-3AD203B41FA5}">
                      <a16:colId xmlns:a16="http://schemas.microsoft.com/office/drawing/2014/main" val="1977800557"/>
                    </a:ext>
                  </a:extLst>
                </a:gridCol>
                <a:gridCol w="1174339">
                  <a:extLst>
                    <a:ext uri="{9D8B030D-6E8A-4147-A177-3AD203B41FA5}">
                      <a16:colId xmlns:a16="http://schemas.microsoft.com/office/drawing/2014/main" val="141647276"/>
                    </a:ext>
                  </a:extLst>
                </a:gridCol>
                <a:gridCol w="1174339">
                  <a:extLst>
                    <a:ext uri="{9D8B030D-6E8A-4147-A177-3AD203B41FA5}">
                      <a16:colId xmlns:a16="http://schemas.microsoft.com/office/drawing/2014/main" val="3604368614"/>
                    </a:ext>
                  </a:extLst>
                </a:gridCol>
                <a:gridCol w="1174339">
                  <a:extLst>
                    <a:ext uri="{9D8B030D-6E8A-4147-A177-3AD203B41FA5}">
                      <a16:colId xmlns:a16="http://schemas.microsoft.com/office/drawing/2014/main" val="2744510626"/>
                    </a:ext>
                  </a:extLst>
                </a:gridCol>
                <a:gridCol w="1174339">
                  <a:extLst>
                    <a:ext uri="{9D8B030D-6E8A-4147-A177-3AD203B41FA5}">
                      <a16:colId xmlns:a16="http://schemas.microsoft.com/office/drawing/2014/main" val="2987394694"/>
                    </a:ext>
                  </a:extLst>
                </a:gridCol>
                <a:gridCol w="1174339">
                  <a:extLst>
                    <a:ext uri="{9D8B030D-6E8A-4147-A177-3AD203B41FA5}">
                      <a16:colId xmlns:a16="http://schemas.microsoft.com/office/drawing/2014/main" val="2972421348"/>
                    </a:ext>
                  </a:extLst>
                </a:gridCol>
              </a:tblGrid>
              <a:tr h="300586">
                <a:tc>
                  <a:txBody>
                    <a:bodyPr/>
                    <a:lstStyle/>
                    <a:p>
                      <a:r>
                        <a:rPr lang="fr-FR" sz="800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Taux d’accès à l’eau potable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Taux d’accès à l’eau sécurisée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Stabilité politique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Nombre de morts liés à l’eau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Taux de population urbaine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537368"/>
                  </a:ext>
                </a:extLst>
              </a:tr>
              <a:tr h="191282">
                <a:tc>
                  <a:txBody>
                    <a:bodyPr/>
                    <a:lstStyle/>
                    <a:p>
                      <a:r>
                        <a:rPr lang="fr-FR" sz="800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777312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9D7AF13F-2064-FEE3-64B8-572A2F63E68D}"/>
              </a:ext>
            </a:extLst>
          </p:cNvPr>
          <p:cNvSpPr txBox="1"/>
          <p:nvPr/>
        </p:nvSpPr>
        <p:spPr>
          <a:xfrm>
            <a:off x="8411091" y="1477005"/>
            <a:ext cx="2291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Sélecteur Année : Curseur, fonctionne sur les indicateurs et les graphiques en dessous, à part le taux de mortalité qui est disponible uniquement sur une année</a:t>
            </a:r>
          </a:p>
          <a:p>
            <a:endParaRPr lang="fr-FR" sz="900" dirty="0"/>
          </a:p>
          <a:p>
            <a:r>
              <a:rPr lang="fr-FR" sz="900" dirty="0"/>
              <a:t>Sélecteur Granularité : Impact les indicateurs et certains des graphiques ci-dessous</a:t>
            </a:r>
          </a:p>
          <a:p>
            <a:endParaRPr lang="fr-FR" sz="900" dirty="0"/>
          </a:p>
          <a:p>
            <a:r>
              <a:rPr lang="fr-FR" sz="900" dirty="0"/>
              <a:t>Sélecteur continent : Impact les indicateurs, la carte et les 3 graphiques ci-dessous</a:t>
            </a:r>
          </a:p>
          <a:p>
            <a:endParaRPr lang="fr-FR" sz="900" dirty="0"/>
          </a:p>
          <a:p>
            <a:r>
              <a:rPr lang="fr-FR" sz="900" dirty="0"/>
              <a:t>Sélecteur Mesure : Affiche la mesure sur la carte par continent, en fonction de l’intensité de la mesure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1E779B-5A2A-AC15-3076-3C68AE6B26C8}"/>
              </a:ext>
            </a:extLst>
          </p:cNvPr>
          <p:cNvSpPr/>
          <p:nvPr/>
        </p:nvSpPr>
        <p:spPr>
          <a:xfrm>
            <a:off x="8411094" y="1398920"/>
            <a:ext cx="2291874" cy="2109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DB5AEE38-E8A3-A9F6-9112-1B74BDAA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6" y="1747008"/>
            <a:ext cx="2299590" cy="1491318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891798F-D7B4-A52C-DF9F-1C46A7AEE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620" y="1660891"/>
            <a:ext cx="5250200" cy="1669754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4418701D-BC6E-C14F-AF1C-2CCB39B4E9D0}"/>
              </a:ext>
            </a:extLst>
          </p:cNvPr>
          <p:cNvSpPr txBox="1"/>
          <p:nvPr/>
        </p:nvSpPr>
        <p:spPr>
          <a:xfrm>
            <a:off x="243276" y="3527356"/>
            <a:ext cx="4888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Graphiques descriptifs d’un continent en fonction du filtrage 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BF69F2FE-A1E1-31FB-74B2-FA4E9C989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36" y="3836196"/>
            <a:ext cx="2720166" cy="134588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E089C8D2-37D2-3A6E-049A-C559FF723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502" y="3908556"/>
            <a:ext cx="2536570" cy="1273526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768767E6-13D0-1163-CD2A-6BC0618AD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1091" y="3908556"/>
            <a:ext cx="2567510" cy="1273526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B8F72B40-1745-0774-D736-881ECE4DFAC6}"/>
              </a:ext>
            </a:extLst>
          </p:cNvPr>
          <p:cNvSpPr txBox="1"/>
          <p:nvPr/>
        </p:nvSpPr>
        <p:spPr>
          <a:xfrm>
            <a:off x="243276" y="5229201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Graphiques comparatifs entre les continents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C4719399-A15C-8CB6-8F35-E904F9BA72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671" y="5460670"/>
            <a:ext cx="2565896" cy="1361818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70A13B0A-DC25-11B1-2C20-71E91BC072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3015" y="5496182"/>
            <a:ext cx="1912240" cy="1335451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DF5F9FB8-0D1F-E707-1F79-4DD2C86611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0101" y="5380995"/>
            <a:ext cx="2761936" cy="13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8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99D4567-40FD-A1ED-2575-4A7917938BD0}"/>
              </a:ext>
            </a:extLst>
          </p:cNvPr>
          <p:cNvSpPr txBox="1"/>
          <p:nvPr/>
        </p:nvSpPr>
        <p:spPr>
          <a:xfrm>
            <a:off x="550417" y="230820"/>
            <a:ext cx="10761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Vue pays : pour aller en détail au niveau national et sélectionner des pays en fonction des 3 domaines </a:t>
            </a:r>
            <a:endParaRPr lang="fr-FR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BB38A1C-FF7C-62B1-2A65-8658AF3B220C}"/>
              </a:ext>
            </a:extLst>
          </p:cNvPr>
          <p:cNvSpPr txBox="1"/>
          <p:nvPr/>
        </p:nvSpPr>
        <p:spPr>
          <a:xfrm>
            <a:off x="550416" y="676421"/>
            <a:ext cx="32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Indicateurs clés par Pays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DD5A780-336F-303A-92C4-11FB54FFAD29}"/>
              </a:ext>
            </a:extLst>
          </p:cNvPr>
          <p:cNvSpPr txBox="1"/>
          <p:nvPr/>
        </p:nvSpPr>
        <p:spPr>
          <a:xfrm>
            <a:off x="577047" y="1743669"/>
            <a:ext cx="32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Carte du monde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D6AAA7-9979-F628-3092-96691C9B50BD}"/>
              </a:ext>
            </a:extLst>
          </p:cNvPr>
          <p:cNvSpPr txBox="1"/>
          <p:nvPr/>
        </p:nvSpPr>
        <p:spPr>
          <a:xfrm>
            <a:off x="186677" y="4308721"/>
            <a:ext cx="2261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Taux d'accès à l'eau potable en fonction du taux d'urbanisation (chaque point est un pays)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CA0F20-25C4-559D-DD15-41ED3537136B}"/>
              </a:ext>
            </a:extLst>
          </p:cNvPr>
          <p:cNvSpPr txBox="1"/>
          <p:nvPr/>
        </p:nvSpPr>
        <p:spPr>
          <a:xfrm>
            <a:off x="2866989" y="4276494"/>
            <a:ext cx="1733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Taux d'accès à l'eau potable en fonction du taux d'accès à l'eau sécurisée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390FB19-C7C2-72E7-DC34-865B92942C64}"/>
              </a:ext>
            </a:extLst>
          </p:cNvPr>
          <p:cNvSpPr txBox="1"/>
          <p:nvPr/>
        </p:nvSpPr>
        <p:spPr>
          <a:xfrm>
            <a:off x="8877669" y="819864"/>
            <a:ext cx="267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Sélecteur Granularité : liste déroulante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4B49E3-02E4-2CFF-A8E9-89854C24E7DF}"/>
              </a:ext>
            </a:extLst>
          </p:cNvPr>
          <p:cNvSpPr/>
          <p:nvPr/>
        </p:nvSpPr>
        <p:spPr>
          <a:xfrm>
            <a:off x="8877670" y="741775"/>
            <a:ext cx="2539015" cy="439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51D3FF7-04A4-7636-ACB0-4932D9E084AF}"/>
              </a:ext>
            </a:extLst>
          </p:cNvPr>
          <p:cNvSpPr txBox="1"/>
          <p:nvPr/>
        </p:nvSpPr>
        <p:spPr>
          <a:xfrm>
            <a:off x="8877672" y="1350702"/>
            <a:ext cx="2864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Sélecteur Année : Curseur, fonctionne sur les indicateurs, la carte et les graphiques en dessous (nuages de points et résultats)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9F204-7051-7C64-CE9D-9B5FA8006F1D}"/>
              </a:ext>
            </a:extLst>
          </p:cNvPr>
          <p:cNvSpPr/>
          <p:nvPr/>
        </p:nvSpPr>
        <p:spPr>
          <a:xfrm>
            <a:off x="8877669" y="1272612"/>
            <a:ext cx="2864283" cy="724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DC0EF0BE-BB13-04AC-6F32-8B0596A3D9DD}"/>
                  </a:ext>
                </a:extLst>
              </p14:cNvPr>
              <p14:cNvContentPartPr/>
              <p14:nvPr/>
            </p14:nvContentPartPr>
            <p14:xfrm>
              <a:off x="1517313" y="5427633"/>
              <a:ext cx="292320" cy="31320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DC0EF0BE-BB13-04AC-6F32-8B0596A3D9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8313" y="5418633"/>
                <a:ext cx="3099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B4230F84-2265-4A75-0CDD-59FF75F9BDAF}"/>
                  </a:ext>
                </a:extLst>
              </p14:cNvPr>
              <p14:cNvContentPartPr/>
              <p14:nvPr/>
            </p14:nvContentPartPr>
            <p14:xfrm>
              <a:off x="1633593" y="5545353"/>
              <a:ext cx="146520" cy="19620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B4230F84-2265-4A75-0CDD-59FF75F9BD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4571" y="5536353"/>
                <a:ext cx="164203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ED4819EC-04C5-9C55-08A7-86A0F2A0F2D6}"/>
                  </a:ext>
                </a:extLst>
              </p14:cNvPr>
              <p14:cNvContentPartPr/>
              <p14:nvPr/>
            </p14:nvContentPartPr>
            <p14:xfrm>
              <a:off x="1608840" y="5644260"/>
              <a:ext cx="99720" cy="59760"/>
            </p14:xfrm>
          </p:contentPart>
        </mc:Choice>
        <mc:Fallback xmlns=""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ED4819EC-04C5-9C55-08A7-86A0F2A0F2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72969" y="5608042"/>
                <a:ext cx="171102" cy="131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6E0BF7ED-B9AC-9566-8DA5-F2F1CD855E81}"/>
                  </a:ext>
                </a:extLst>
              </p14:cNvPr>
              <p14:cNvContentPartPr/>
              <p14:nvPr/>
            </p14:nvContentPartPr>
            <p14:xfrm>
              <a:off x="1738080" y="5625180"/>
              <a:ext cx="20520" cy="36000"/>
            </p14:xfrm>
          </p:contentPart>
        </mc:Choice>
        <mc:Fallback xmlns=""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6E0BF7ED-B9AC-9566-8DA5-F2F1CD855E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2701" y="5588816"/>
                <a:ext cx="90925" cy="108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63C01E69-B1B3-4BA5-0876-31799F2D86D6}"/>
                  </a:ext>
                </a:extLst>
              </p14:cNvPr>
              <p14:cNvContentPartPr/>
              <p14:nvPr/>
            </p14:nvContentPartPr>
            <p14:xfrm>
              <a:off x="1459440" y="5691780"/>
              <a:ext cx="49320" cy="64080"/>
            </p14:xfrm>
          </p:contentPart>
        </mc:Choice>
        <mc:Fallback xmlns=""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63C01E69-B1B3-4BA5-0876-31799F2D86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3701" y="5655780"/>
                <a:ext cx="120441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89296DD8-AEF2-4BC9-540B-1D95C5F2C5D1}"/>
                  </a:ext>
                </a:extLst>
              </p14:cNvPr>
              <p14:cNvContentPartPr/>
              <p14:nvPr/>
            </p14:nvContentPartPr>
            <p14:xfrm>
              <a:off x="1323720" y="5747220"/>
              <a:ext cx="13680" cy="4248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89296DD8-AEF2-4BC9-540B-1D95C5F2C5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87720" y="5711220"/>
                <a:ext cx="85320" cy="1141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94A11533-C892-44A5-BE09-091063D7AFEE}"/>
              </a:ext>
            </a:extLst>
          </p:cNvPr>
          <p:cNvSpPr txBox="1"/>
          <p:nvPr/>
        </p:nvSpPr>
        <p:spPr>
          <a:xfrm>
            <a:off x="7079697" y="2104552"/>
            <a:ext cx="4662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6 filtres :</a:t>
            </a:r>
          </a:p>
          <a:p>
            <a:pPr marL="171446" indent="-171446">
              <a:buFontTx/>
              <a:buChar char="-"/>
            </a:pPr>
            <a:r>
              <a:rPr lang="fr-FR" sz="1200" dirty="0"/>
              <a:t>Taux d’accès à l’eau potable</a:t>
            </a:r>
          </a:p>
          <a:p>
            <a:pPr marL="171446" indent="-171446">
              <a:buFontTx/>
              <a:buChar char="-"/>
            </a:pPr>
            <a:r>
              <a:rPr lang="fr-FR" sz="1200" dirty="0"/>
              <a:t>Taux d’accès à l’eau sécurisée</a:t>
            </a:r>
          </a:p>
          <a:p>
            <a:pPr marL="171446" indent="-171446">
              <a:buFontTx/>
              <a:buChar char="-"/>
            </a:pPr>
            <a:r>
              <a:rPr lang="fr-FR" sz="1200" dirty="0"/>
              <a:t>Taux de population urbaine</a:t>
            </a:r>
          </a:p>
          <a:p>
            <a:pPr marL="171446" indent="-171446">
              <a:buFontTx/>
              <a:buChar char="-"/>
            </a:pPr>
            <a:r>
              <a:rPr lang="fr-FR" sz="1200" dirty="0"/>
              <a:t>Stabilité politique </a:t>
            </a:r>
          </a:p>
          <a:p>
            <a:pPr marL="171446" indent="-171446">
              <a:buFontTx/>
              <a:buChar char="-"/>
            </a:pPr>
            <a:r>
              <a:rPr lang="fr-FR" sz="1200" dirty="0"/>
              <a:t>Taux de mortalité lié à l’eau</a:t>
            </a:r>
          </a:p>
          <a:p>
            <a:pPr marL="171446" indent="-171446">
              <a:buFontTx/>
              <a:buChar char="-"/>
            </a:pPr>
            <a:r>
              <a:rPr lang="fr-FR" sz="1200" dirty="0"/>
              <a:t>Population</a:t>
            </a:r>
          </a:p>
          <a:p>
            <a:r>
              <a:rPr lang="fr-FR" sz="1200" dirty="0"/>
              <a:t>On va utiliser certains de ces filtres pour afficher les pays correspondant le mieux à un des domaines en particulier. </a:t>
            </a:r>
          </a:p>
          <a:p>
            <a:r>
              <a:rPr lang="fr-FR" sz="1200" dirty="0"/>
              <a:t>Par exemple pour le domaine 1, on utilisera Stabilité politique, Taux d’accès à l’eau potable, Taux de population urbaine</a:t>
            </a:r>
          </a:p>
          <a:p>
            <a:endParaRPr lang="fr-FR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8A0FCF-9746-50DD-76C6-7489C36987ED}"/>
              </a:ext>
            </a:extLst>
          </p:cNvPr>
          <p:cNvSpPr/>
          <p:nvPr/>
        </p:nvSpPr>
        <p:spPr>
          <a:xfrm>
            <a:off x="6951133" y="2150750"/>
            <a:ext cx="4953000" cy="210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8" name="Tableau 10">
            <a:extLst>
              <a:ext uri="{FF2B5EF4-FFF2-40B4-BE49-F238E27FC236}">
                <a16:creationId xmlns:a16="http://schemas.microsoft.com/office/drawing/2014/main" id="{99348F04-385C-F75F-221A-DAFF6FFD2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99827"/>
              </p:ext>
            </p:extLst>
          </p:nvPr>
        </p:nvGraphicFramePr>
        <p:xfrm>
          <a:off x="639191" y="1045754"/>
          <a:ext cx="7861344" cy="697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24">
                  <a:extLst>
                    <a:ext uri="{9D8B030D-6E8A-4147-A177-3AD203B41FA5}">
                      <a16:colId xmlns:a16="http://schemas.microsoft.com/office/drawing/2014/main" val="1977800557"/>
                    </a:ext>
                  </a:extLst>
                </a:gridCol>
                <a:gridCol w="1310224">
                  <a:extLst>
                    <a:ext uri="{9D8B030D-6E8A-4147-A177-3AD203B41FA5}">
                      <a16:colId xmlns:a16="http://schemas.microsoft.com/office/drawing/2014/main" val="141647276"/>
                    </a:ext>
                  </a:extLst>
                </a:gridCol>
                <a:gridCol w="1310224">
                  <a:extLst>
                    <a:ext uri="{9D8B030D-6E8A-4147-A177-3AD203B41FA5}">
                      <a16:colId xmlns:a16="http://schemas.microsoft.com/office/drawing/2014/main" val="3604368614"/>
                    </a:ext>
                  </a:extLst>
                </a:gridCol>
                <a:gridCol w="1310224">
                  <a:extLst>
                    <a:ext uri="{9D8B030D-6E8A-4147-A177-3AD203B41FA5}">
                      <a16:colId xmlns:a16="http://schemas.microsoft.com/office/drawing/2014/main" val="2744510626"/>
                    </a:ext>
                  </a:extLst>
                </a:gridCol>
                <a:gridCol w="1310224">
                  <a:extLst>
                    <a:ext uri="{9D8B030D-6E8A-4147-A177-3AD203B41FA5}">
                      <a16:colId xmlns:a16="http://schemas.microsoft.com/office/drawing/2014/main" val="2987394694"/>
                    </a:ext>
                  </a:extLst>
                </a:gridCol>
                <a:gridCol w="1310224">
                  <a:extLst>
                    <a:ext uri="{9D8B030D-6E8A-4147-A177-3AD203B41FA5}">
                      <a16:colId xmlns:a16="http://schemas.microsoft.com/office/drawing/2014/main" val="2972421348"/>
                    </a:ext>
                  </a:extLst>
                </a:gridCol>
              </a:tblGrid>
              <a:tr h="438836">
                <a:tc>
                  <a:txBody>
                    <a:bodyPr/>
                    <a:lstStyle/>
                    <a:p>
                      <a:r>
                        <a:rPr lang="fr-FR" sz="1100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Taux d’accès à l’eau potable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Taux d’accès à l’eau sécurisée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Stabilité politique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Nombre de morts liés à l’eau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Taux de population urbaine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53736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fr-FR" sz="1100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777312"/>
                  </a:ext>
                </a:extLst>
              </a:tr>
            </a:tbl>
          </a:graphicData>
        </a:graphic>
      </p:graphicFrame>
      <p:sp>
        <p:nvSpPr>
          <p:cNvPr id="29" name="ZoneTexte 28">
            <a:extLst>
              <a:ext uri="{FF2B5EF4-FFF2-40B4-BE49-F238E27FC236}">
                <a16:creationId xmlns:a16="http://schemas.microsoft.com/office/drawing/2014/main" id="{A51CEC4B-F5A7-9A70-41BE-21ED75128FBB}"/>
              </a:ext>
            </a:extLst>
          </p:cNvPr>
          <p:cNvSpPr txBox="1"/>
          <p:nvPr/>
        </p:nvSpPr>
        <p:spPr>
          <a:xfrm>
            <a:off x="4051421" y="2248112"/>
            <a:ext cx="2675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Affichage du taux d’accès à l’eau potable, le taux d’accès à l’eau sécurisée, du taux de population urbaine, de la stabilité politique et du taux de mortalité sur la carte + informations pour chaque pays quand on passe la souris dessus</a:t>
            </a:r>
          </a:p>
          <a:p>
            <a:r>
              <a:rPr lang="fr-FR" sz="1200" dirty="0"/>
              <a:t>Un clique sur un pays permet d’obtenir ses indicateurs dans le tableau ci-dessus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DCBF5B-89D0-4CEC-8C47-149E63DFBE4F}"/>
              </a:ext>
            </a:extLst>
          </p:cNvPr>
          <p:cNvSpPr/>
          <p:nvPr/>
        </p:nvSpPr>
        <p:spPr>
          <a:xfrm>
            <a:off x="4024789" y="2240240"/>
            <a:ext cx="2675139" cy="179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071C1FB-612A-87F1-0A4D-7E8E16641477}"/>
              </a:ext>
            </a:extLst>
          </p:cNvPr>
          <p:cNvSpPr txBox="1"/>
          <p:nvPr/>
        </p:nvSpPr>
        <p:spPr>
          <a:xfrm>
            <a:off x="5546864" y="4277482"/>
            <a:ext cx="1733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Taux de mortalité lié à l'eau en fonction du taux d'accès à l'eau potable</a:t>
            </a:r>
          </a:p>
        </p:txBody>
      </p:sp>
      <p:graphicFrame>
        <p:nvGraphicFramePr>
          <p:cNvPr id="40" name="Graphique 39">
            <a:extLst>
              <a:ext uri="{FF2B5EF4-FFF2-40B4-BE49-F238E27FC236}">
                <a16:creationId xmlns:a16="http://schemas.microsoft.com/office/drawing/2014/main" id="{8223C454-96DF-513B-FCB2-9BE31BB466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267849"/>
              </p:ext>
            </p:extLst>
          </p:nvPr>
        </p:nvGraphicFramePr>
        <p:xfrm>
          <a:off x="0" y="5123583"/>
          <a:ext cx="2261670" cy="1734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41" name="Graphique 40">
            <a:extLst>
              <a:ext uri="{FF2B5EF4-FFF2-40B4-BE49-F238E27FC236}">
                <a16:creationId xmlns:a16="http://schemas.microsoft.com/office/drawing/2014/main" id="{1CE7CD53-05D8-6B1F-C566-54BF5824FE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8804532"/>
              </p:ext>
            </p:extLst>
          </p:nvPr>
        </p:nvGraphicFramePr>
        <p:xfrm>
          <a:off x="2539874" y="5155105"/>
          <a:ext cx="2261671" cy="1734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42" name="Graphique 41">
            <a:extLst>
              <a:ext uri="{FF2B5EF4-FFF2-40B4-BE49-F238E27FC236}">
                <a16:creationId xmlns:a16="http://schemas.microsoft.com/office/drawing/2014/main" id="{E0B72C3B-A9DE-47EA-9A14-A46929F96D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7352283"/>
              </p:ext>
            </p:extLst>
          </p:nvPr>
        </p:nvGraphicFramePr>
        <p:xfrm>
          <a:off x="5050618" y="5155104"/>
          <a:ext cx="2261671" cy="1734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6B08DDB7-BA94-AE24-0FD3-78E0869DAB84}"/>
              </a:ext>
            </a:extLst>
          </p:cNvPr>
          <p:cNvSpPr txBox="1"/>
          <p:nvPr/>
        </p:nvSpPr>
        <p:spPr>
          <a:xfrm>
            <a:off x="8500535" y="4300278"/>
            <a:ext cx="2739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Pays retenus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61C3736-7B47-4579-4181-2B52DA1C691C}"/>
              </a:ext>
            </a:extLst>
          </p:cNvPr>
          <p:cNvSpPr txBox="1"/>
          <p:nvPr/>
        </p:nvSpPr>
        <p:spPr>
          <a:xfrm>
            <a:off x="7730495" y="4550713"/>
            <a:ext cx="2864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Affiche les pays qui correspondent à tous les critères en fonction du filtrage effectué,</a:t>
            </a:r>
          </a:p>
          <a:p>
            <a:r>
              <a:rPr lang="fr-FR" sz="1200" dirty="0"/>
              <a:t>Affiche le nom du pays + sa carte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BFEF59-4F1E-1E0C-B411-5CFD9D15671C}"/>
              </a:ext>
            </a:extLst>
          </p:cNvPr>
          <p:cNvSpPr/>
          <p:nvPr/>
        </p:nvSpPr>
        <p:spPr>
          <a:xfrm>
            <a:off x="7762225" y="4592653"/>
            <a:ext cx="2864283" cy="562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F8B288-D921-C499-BDD1-59438027D41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0904" y="2082404"/>
            <a:ext cx="3758339" cy="206150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E75DFC5-864D-A952-1DC2-33A7C157818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86245" y="5302666"/>
            <a:ext cx="2888443" cy="149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146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253</TotalTime>
  <Words>565</Words>
  <Application>Microsoft Office PowerPoint</Application>
  <PresentationFormat>Grand écran</PresentationFormat>
  <Paragraphs>83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Faire une étude sur l’eau potable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belleil</dc:creator>
  <cp:lastModifiedBy>raphael belleil</cp:lastModifiedBy>
  <cp:revision>28</cp:revision>
  <dcterms:created xsi:type="dcterms:W3CDTF">2023-05-18T09:32:38Z</dcterms:created>
  <dcterms:modified xsi:type="dcterms:W3CDTF">2023-06-02T06:54:39Z</dcterms:modified>
</cp:coreProperties>
</file>