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3" r:id="rId7"/>
    <p:sldId id="266" r:id="rId8"/>
    <p:sldId id="269" r:id="rId9"/>
    <p:sldId id="264" r:id="rId10"/>
    <p:sldId id="268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9804EF-4E42-55ED-E124-9EFA7D030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0ABD74-C0AE-F2FF-228F-ADAC89D9E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EC2565-82D7-6A51-A76F-3F3FE7A3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7D09-6025-434C-82A0-BAED61E17280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8FFE5B-46B3-8373-A2A7-AC175360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D67B99-B27F-5485-93CC-44FE0015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D123-9D96-4AA0-BCDB-CD30453ED7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29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C97BA-E3E6-9428-4F6D-345D4704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037E45-7DC2-CCC0-8C75-EABE4BE88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F2DC4C-0CE9-7DEB-9FCB-7C4BC8AC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7D09-6025-434C-82A0-BAED61E17280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A69A25-E5F0-DCFD-257F-1E1E201C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0AF932-F210-3F1E-8C25-4302EFF5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D123-9D96-4AA0-BCDB-CD30453ED7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49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55EC7F1-BFC8-43CF-4EA4-FC5590732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482B26-49B2-EE74-BB7D-2E1AA85DA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5A751E-9AF5-D766-229D-DB04B22D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7D09-6025-434C-82A0-BAED61E17280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F17352-A9AD-A3FC-DDD7-4B46ADF9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05F-0C7C-B786-BFFE-D57CBBB4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D123-9D96-4AA0-BCDB-CD30453ED7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1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F22A78-3BBE-AE1C-B657-6F73891F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A4A4E5-1C8D-F87E-40B2-46B52C379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E3AA17-CB1B-F31F-3EAA-D7E42142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7D09-6025-434C-82A0-BAED61E17280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5D200C-4345-F1C3-4389-87527C34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EF49E5-E903-F488-0254-2F6A87DC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D123-9D96-4AA0-BCDB-CD30453ED7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71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03FFE-F005-21EE-F772-A4666810E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080BC3-3418-062E-24F2-EAD1E823F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B198BA-DE64-5A96-AE41-17FA12F82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7D09-6025-434C-82A0-BAED61E17280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FF1CA1-A6C4-F31D-4743-3C55A940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C3004B-977C-CAB2-3E86-CFFFFE25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D123-9D96-4AA0-BCDB-CD30453ED7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14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FA32C-5F83-AE19-39FE-B1458935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316FC4-FF8C-076C-8D65-DE6EE89E1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25851E-9575-2A11-40B2-FAC50D934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6E1A8B-1A42-BEAA-1D71-6D60431E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7D09-6025-434C-82A0-BAED61E17280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B2F507-7C0A-488D-60AD-6EAEBC48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11D160-E616-73E3-D1FD-C4E25B4B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D123-9D96-4AA0-BCDB-CD30453ED7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83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E06310-26F3-F780-2EFA-A3D90EDD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37D806-B25C-7763-44EE-CBBD76605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DB5920-8DAA-8012-D885-1539B8D9D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CBE0DFD-CD99-A963-2B5D-DF3C6DA40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38DA87F-1552-7B10-5F43-01F7098A8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4CF333F-AAAE-313F-81F8-201B95EB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7D09-6025-434C-82A0-BAED61E17280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23C11E1-37FD-6AE2-4B8E-F2399A56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B6CD8E8-3843-ACC0-189F-CEC44A2AA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D123-9D96-4AA0-BCDB-CD30453ED7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57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07C626-332C-7465-8158-2E3B8A22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F4BEF6-8215-AFDA-1079-8E6510E3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7D09-6025-434C-82A0-BAED61E17280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FA0604-2245-5DD5-017C-608B051D1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673771-EEEE-DC27-2E2F-AAC463C3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D123-9D96-4AA0-BCDB-CD30453ED7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06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FD3787F-823D-0ADC-52C7-DEB4AC4A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7D09-6025-434C-82A0-BAED61E17280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A2C907F-F1ED-E59A-2E5C-3AC51C49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0C3CF9-034C-0DC7-CF96-2E925FAB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D123-9D96-4AA0-BCDB-CD30453ED7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49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F0346C-6083-6ABF-0F84-A7AB2480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D89A7D-14EC-1341-38CD-ECA7CD81A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CAFFC0-5706-C764-C6CC-3A18E246F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E78505-B3D6-5D96-0A0D-A10256AB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7D09-6025-434C-82A0-BAED61E17280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71504F-8A0B-50CC-1825-D21C2A52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1362A1-D133-0F2A-F929-DB4F94F0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D123-9D96-4AA0-BCDB-CD30453ED7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43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174977-B4C3-46FD-2232-E8A3EEBD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DF11B0D-CA72-DC53-4D5E-E65C8C940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29B6C0-1666-7454-9F64-E6396FFF2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746A76-6228-D85E-C7D4-28CDFC3B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7D09-6025-434C-82A0-BAED61E17280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D6B104-B6B6-D8ED-2460-65971A5A9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72E017-AD4A-1A8F-706A-6FAB28CC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D123-9D96-4AA0-BCDB-CD30453ED7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77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4360CAC-7247-53FE-8526-1C76A7FD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B69FF4-7424-0D39-8299-06A9D2945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DC3FB1-1C7C-F55B-D545-7E7858BA6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57D09-6025-434C-82A0-BAED61E17280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0F85B5-061B-784B-F660-20D989E0E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A4B094-5EA6-F2A6-3595-96667C7DA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2D123-9D96-4AA0-BCDB-CD30453ED7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43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55C64-317B-B7FF-7C2E-0B8D3B375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2624"/>
            <a:ext cx="9144000" cy="2387600"/>
          </a:xfrm>
        </p:spPr>
        <p:txBody>
          <a:bodyPr/>
          <a:lstStyle/>
          <a:p>
            <a:r>
              <a:rPr lang="fr-FR" dirty="0"/>
              <a:t>Faire une étude sur l’eau potable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662644-2D2B-FA92-833F-57EE2F271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368" y="3873500"/>
            <a:ext cx="3124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88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11F1AD-CA98-6EB0-EAA5-E143A3F4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4176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Merci pour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286103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A624F4-2C81-4A35-F76B-23B275DDA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536CD2-FDDE-FBFE-A4EC-D7A6AE4ED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8"/>
            <a:ext cx="10515600" cy="4749552"/>
          </a:xfrm>
        </p:spPr>
        <p:txBody>
          <a:bodyPr>
            <a:normAutofit fontScale="47500" lnSpcReduction="20000"/>
          </a:bodyPr>
          <a:lstStyle/>
          <a:p>
            <a:r>
              <a:rPr lang="fr-FR" dirty="0"/>
              <a:t>Entreprise : </a:t>
            </a:r>
          </a:p>
          <a:p>
            <a:pPr lvl="1"/>
            <a:r>
              <a:rPr lang="en-US" dirty="0"/>
              <a:t>ONG DWFA (Drinking Water For All)</a:t>
            </a:r>
          </a:p>
          <a:p>
            <a:pPr lvl="1"/>
            <a:r>
              <a:rPr lang="fr-FR" dirty="0"/>
              <a:t>Elle a pour ambition de donner accès à l’eau potable à tout le monde</a:t>
            </a:r>
            <a:endParaRPr lang="en-US" dirty="0"/>
          </a:p>
          <a:p>
            <a:pPr lvl="1"/>
            <a:r>
              <a:rPr lang="fr-FR" dirty="0"/>
              <a:t>3 domaines d’expertise</a:t>
            </a:r>
          </a:p>
          <a:p>
            <a:pPr lvl="2">
              <a:buFont typeface="+mj-lt"/>
              <a:buAutoNum type="arabicPeriod"/>
            </a:pPr>
            <a:r>
              <a:rPr lang="fr-FR" dirty="0"/>
              <a:t>Création de services d’accès à l’eau potable ;</a:t>
            </a:r>
          </a:p>
          <a:p>
            <a:pPr lvl="2">
              <a:buFont typeface="+mj-lt"/>
              <a:buAutoNum type="arabicPeriod"/>
            </a:pPr>
            <a:r>
              <a:rPr lang="fr-FR" dirty="0"/>
              <a:t>Modernisation de services d’accès à l’eau déjà existants ;</a:t>
            </a:r>
          </a:p>
          <a:p>
            <a:pPr lvl="2">
              <a:buFont typeface="+mj-lt"/>
              <a:buAutoNum type="arabicPeriod"/>
            </a:pPr>
            <a:r>
              <a:rPr lang="fr-FR" dirty="0"/>
              <a:t>Consulting auprès d’administrations/gouvernements à propos des politiques d’accès à l’eau.</a:t>
            </a:r>
          </a:p>
          <a:p>
            <a:r>
              <a:rPr lang="fr-FR" dirty="0"/>
              <a:t>Enjeux :</a:t>
            </a:r>
          </a:p>
          <a:p>
            <a:pPr lvl="1"/>
            <a:r>
              <a:rPr lang="fr-FR" dirty="0"/>
              <a:t>Un bailleur de fond souhaite investir dans un pays dans un des 3 domaines d’expertise de l’entreprise</a:t>
            </a:r>
          </a:p>
          <a:p>
            <a:pPr lvl="1"/>
            <a:r>
              <a:rPr lang="fr-FR" dirty="0"/>
              <a:t>Il souhaite avoir une vision de la situation de l’eau dans le monde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Objectifs : </a:t>
            </a:r>
          </a:p>
          <a:p>
            <a:pPr lvl="1"/>
            <a:r>
              <a:rPr lang="fr-FR" dirty="0"/>
              <a:t>Créer un tableau de bord qui permettra de guider le bailleur de fond dans sa sélection</a:t>
            </a:r>
          </a:p>
          <a:p>
            <a:pPr lvl="1"/>
            <a:r>
              <a:rPr lang="fr-FR" dirty="0"/>
              <a:t>Permettre une vision de la gestion de l’eau au niveau mondial, continental et national</a:t>
            </a:r>
          </a:p>
          <a:p>
            <a:pPr lvl="1"/>
            <a:r>
              <a:rPr lang="fr-FR" dirty="0"/>
              <a:t>Pouvoir déterminer, à partir de certains critères, quels sont les pays qui doivent être aidés en priorité pour la création de nouveaux services, ceux qui doivent être modernisés et ce à qui on va demander des conseils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Outils :</a:t>
            </a:r>
          </a:p>
          <a:p>
            <a:pPr lvl="1"/>
            <a:r>
              <a:rPr lang="fr-FR" dirty="0"/>
              <a:t>Tableau, 5 fichiers de données : Population, Région, Mortalité, Stabilité Politique, Accès à l’eau</a:t>
            </a:r>
          </a:p>
          <a:p>
            <a:pPr lvl="1"/>
            <a:endParaRPr lang="fr-FR" dirty="0"/>
          </a:p>
          <a:p>
            <a:r>
              <a:rPr lang="fr-FR" dirty="0"/>
              <a:t>Critères de sélection : La population, Le taux de mortalité lié à l’eau, Le taux d’accès à l’eau potable, Le taux d’accès à l’eau sécurisée, Le taux de </a:t>
            </a:r>
            <a:r>
              <a:rPr lang="fr-FR"/>
              <a:t>population urbaine, </a:t>
            </a:r>
            <a:r>
              <a:rPr lang="fr-FR" dirty="0"/>
              <a:t>La stabilité politique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BC80E3-D5AF-B8FF-F1F2-9F457F6D8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722" y="6014937"/>
            <a:ext cx="1183319" cy="73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3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43B6F-A71F-D789-ACA4-F6BED0A9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452E8E-D089-8ED9-74B0-41DEBB3B8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Nettoyage des données</a:t>
            </a:r>
          </a:p>
          <a:p>
            <a:pPr lvl="1"/>
            <a:r>
              <a:rPr lang="fr-FR" dirty="0"/>
              <a:t>Avec Tableau </a:t>
            </a:r>
            <a:r>
              <a:rPr lang="fr-FR" dirty="0" err="1"/>
              <a:t>Prep</a:t>
            </a:r>
            <a:r>
              <a:rPr lang="fr-FR" dirty="0"/>
              <a:t> Builder</a:t>
            </a:r>
          </a:p>
          <a:p>
            <a:endParaRPr lang="fr-FR" dirty="0"/>
          </a:p>
          <a:p>
            <a:r>
              <a:rPr lang="fr-FR" dirty="0"/>
              <a:t>Démarche de création du tableau de bord </a:t>
            </a:r>
          </a:p>
          <a:p>
            <a:pPr lvl="1"/>
            <a:r>
              <a:rPr lang="fr-FR" dirty="0" err="1"/>
              <a:t>Blueprint</a:t>
            </a:r>
            <a:endParaRPr lang="fr-FR" dirty="0"/>
          </a:p>
          <a:p>
            <a:pPr lvl="1"/>
            <a:r>
              <a:rPr lang="fr-FR" dirty="0" err="1"/>
              <a:t>Mock</a:t>
            </a:r>
            <a:r>
              <a:rPr lang="fr-FR" dirty="0"/>
              <a:t>-up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Présentation du tableau de bord </a:t>
            </a:r>
          </a:p>
          <a:p>
            <a:endParaRPr lang="fr-FR" dirty="0"/>
          </a:p>
          <a:p>
            <a:r>
              <a:rPr lang="fr-FR" dirty="0"/>
              <a:t>Conclusion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21A14BD-25DD-599D-11AE-9D6C985FE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722" y="6014937"/>
            <a:ext cx="1183319" cy="73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6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66B14-2B02-1C43-2F24-D16DCA261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418"/>
            <a:ext cx="10515600" cy="1325563"/>
          </a:xfrm>
        </p:spPr>
        <p:txBody>
          <a:bodyPr/>
          <a:lstStyle/>
          <a:p>
            <a:r>
              <a:rPr lang="fr-FR" dirty="0"/>
              <a:t>Nettoyage des données sur Tableau </a:t>
            </a:r>
            <a:r>
              <a:rPr lang="fr-FR" dirty="0" err="1"/>
              <a:t>Prep</a:t>
            </a:r>
            <a:br>
              <a:rPr lang="fr-FR" dirty="0"/>
            </a:br>
            <a:r>
              <a:rPr lang="fr-FR" sz="2800" dirty="0"/>
              <a:t>Création d’un Workflow de nettoyage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1EF8E6-DB1B-CE43-410D-87A18F83A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981"/>
            <a:ext cx="4399625" cy="1834195"/>
          </a:xfrm>
        </p:spPr>
        <p:txBody>
          <a:bodyPr>
            <a:normAutofit/>
          </a:bodyPr>
          <a:lstStyle/>
          <a:p>
            <a:r>
              <a:rPr lang="fr-FR" sz="1400" dirty="0"/>
              <a:t>Import des fichiers</a:t>
            </a:r>
          </a:p>
          <a:p>
            <a:r>
              <a:rPr lang="fr-FR" sz="1400" dirty="0"/>
              <a:t>Modification des types</a:t>
            </a:r>
          </a:p>
          <a:p>
            <a:r>
              <a:rPr lang="fr-FR" sz="1400" dirty="0"/>
              <a:t>Modification des unités (population)</a:t>
            </a:r>
          </a:p>
          <a:p>
            <a:r>
              <a:rPr lang="fr-FR" sz="1400" dirty="0"/>
              <a:t>Renommage des champs pour standardiser les fichiers</a:t>
            </a:r>
          </a:p>
          <a:p>
            <a:r>
              <a:rPr lang="fr-FR" sz="1400" dirty="0"/>
              <a:t>Suppression et standardisation des noms de pays </a:t>
            </a:r>
          </a:p>
          <a:p>
            <a:pPr lvl="1"/>
            <a:r>
              <a:rPr lang="fr-FR" sz="1200" dirty="0"/>
              <a:t>Ex : Chine et Macédoine notamment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4329664-F3F5-40D0-349E-8C889FA4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1" y="3349288"/>
            <a:ext cx="9348185" cy="330836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31A7525-C645-EB8A-930B-C790A5DE663E}"/>
              </a:ext>
            </a:extLst>
          </p:cNvPr>
          <p:cNvSpPr txBox="1"/>
          <p:nvPr/>
        </p:nvSpPr>
        <p:spPr>
          <a:xfrm>
            <a:off x="6095999" y="1580981"/>
            <a:ext cx="560994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Jointures des 5 fichiers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Création de champs calculés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/>
              <a:t>Population qui à accès à l’eau potable et sécurisée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/>
              <a:t>Nombre de morts chez les hommes et les femmes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/>
              <a:t>Taux de population urbaine et rural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Export du fichier préparé sur Tableau Desktop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4816587-F8D1-64E8-19FF-35B3DC14A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8722" y="6014937"/>
            <a:ext cx="1183319" cy="73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7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04D862-5CA5-947F-5DAF-A003329F1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Observations après Nettoyage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8D7991-8EB7-CD95-FFEA-998AFEC55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71348"/>
            <a:ext cx="5029940" cy="5078027"/>
          </a:xfrm>
        </p:spPr>
        <p:txBody>
          <a:bodyPr>
            <a:normAutofit/>
          </a:bodyPr>
          <a:lstStyle/>
          <a:p>
            <a:r>
              <a:rPr lang="fr-FR" sz="1800" dirty="0"/>
              <a:t>6 continents</a:t>
            </a:r>
          </a:p>
          <a:p>
            <a:r>
              <a:rPr lang="fr-FR" sz="1800" dirty="0"/>
              <a:t>238 pays</a:t>
            </a:r>
          </a:p>
          <a:p>
            <a:r>
              <a:rPr lang="fr-FR" sz="1800" dirty="0"/>
              <a:t>5 Granularités</a:t>
            </a:r>
          </a:p>
          <a:p>
            <a:r>
              <a:rPr lang="fr-FR" sz="1800" dirty="0"/>
              <a:t>19 années</a:t>
            </a:r>
          </a:p>
          <a:p>
            <a:r>
              <a:rPr lang="fr-FR" sz="1800" dirty="0"/>
              <a:t>Des données sur la population, la stabilité politique, la mortalité liée à l’eau et l’accès à l’eau potable et sécurisée</a:t>
            </a:r>
          </a:p>
          <a:p>
            <a:r>
              <a:rPr lang="fr-FR" sz="1800" dirty="0"/>
              <a:t>Un découpage des continents inhabituel</a:t>
            </a:r>
          </a:p>
          <a:p>
            <a:pPr lvl="1"/>
            <a:r>
              <a:rPr lang="fr-FR" sz="1800" dirty="0"/>
              <a:t>Ex : Une partie du continent Africain appartient au Moyen-Orient</a:t>
            </a:r>
          </a:p>
          <a:p>
            <a:r>
              <a:rPr lang="fr-FR" sz="1800" dirty="0"/>
              <a:t>La somme des Granularités Homme/Femme et Rural/Urbain ne sont pas exactement égale à Total (- de 5 millions de différence sur la population totale par année)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ED873A-4B63-E056-D6DE-9E7EDBA71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731" y="2130133"/>
            <a:ext cx="6132889" cy="315651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8C54EB7-3663-05ED-AB36-9C3975DD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8722" y="6014937"/>
            <a:ext cx="1183319" cy="73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7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16929-F3E8-463C-D3FF-387AA39A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052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Démarche de création du tableau de bord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AE4A9A-81AD-E264-8CAA-7336D4551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12"/>
            <a:ext cx="4301971" cy="4857821"/>
          </a:xfrm>
        </p:spPr>
        <p:txBody>
          <a:bodyPr>
            <a:normAutofit/>
          </a:bodyPr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étape : Création du </a:t>
            </a:r>
            <a:r>
              <a:rPr lang="fr-FR" dirty="0" err="1"/>
              <a:t>blueprint</a:t>
            </a:r>
            <a:endParaRPr lang="fr-FR" dirty="0"/>
          </a:p>
          <a:p>
            <a:pPr lvl="1"/>
            <a:r>
              <a:rPr lang="fr-FR" dirty="0"/>
              <a:t>Synthétiser les différentes questions auxquelles doit répondre le tableau de bord, les besoins utilisateurs</a:t>
            </a:r>
          </a:p>
          <a:p>
            <a:pPr lvl="1"/>
            <a:r>
              <a:rPr lang="fr-FR" dirty="0"/>
              <a:t>Les mesures spécifiques des fichiers à utiliser</a:t>
            </a:r>
          </a:p>
          <a:p>
            <a:pPr lvl="1"/>
            <a:r>
              <a:rPr lang="fr-FR" dirty="0"/>
              <a:t>Les visualisations associées</a:t>
            </a:r>
          </a:p>
          <a:p>
            <a:pPr lvl="1"/>
            <a:r>
              <a:rPr lang="fr-FR" dirty="0"/>
              <a:t>La vue à laquelle appartient la visualisation</a:t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E3DD5B1-1A80-3DB7-7F3E-A9206FEEC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722" y="6014937"/>
            <a:ext cx="1183319" cy="73596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E37F97C-D8B3-821E-9A43-3074DB060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157" y="1525145"/>
            <a:ext cx="5268665" cy="460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8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4DD0C-D531-C294-A53E-19328869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Etape : Création du </a:t>
            </a:r>
            <a:r>
              <a:rPr lang="fr-FR" dirty="0" err="1"/>
              <a:t>mock</a:t>
            </a:r>
            <a:r>
              <a:rPr lang="fr-FR" dirty="0"/>
              <a:t>-up</a:t>
            </a:r>
            <a:br>
              <a:rPr lang="fr-FR" dirty="0"/>
            </a:br>
            <a:r>
              <a:rPr lang="fr-FR" sz="2800" dirty="0"/>
              <a:t>Maquette du tableau de bord final</a:t>
            </a:r>
            <a:br>
              <a:rPr lang="fr-FR" sz="2800" dirty="0"/>
            </a:br>
            <a:r>
              <a:rPr lang="fr-FR" sz="2800" dirty="0"/>
              <a:t>Création de 3 vues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18FD019-274B-470C-BAE3-D2D0A2D66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9493108" cy="5167311"/>
          </a:xfr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FA12B1B-0628-4C42-8CAF-6A61B5102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8722" y="6014937"/>
            <a:ext cx="1183319" cy="73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32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F6301-FC53-4E0E-A49D-47194065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tableau de bord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8260EA-70B1-D049-F2EC-4ECBDAF57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ym typeface="Wingdings" panose="05000000000000000000" pitchFamily="2" charset="2"/>
              </a:rPr>
              <a:t>Histoire sur Tableau Desktop</a:t>
            </a:r>
          </a:p>
          <a:p>
            <a:r>
              <a:rPr lang="fr-FR" dirty="0">
                <a:sym typeface="Wingdings" panose="05000000000000000000" pitchFamily="2" charset="2"/>
              </a:rPr>
              <a:t>Ou</a:t>
            </a:r>
          </a:p>
          <a:p>
            <a:r>
              <a:rPr lang="fr-FR" dirty="0"/>
              <a:t>https://public.tableau.com/app/profile/raphael.belleil/viz/Projet_8_OpenClassrooms/Projet8?publish=yes</a:t>
            </a:r>
          </a:p>
        </p:txBody>
      </p:sp>
    </p:spTree>
    <p:extLst>
      <p:ext uri="{BB962C8B-B14F-4D97-AF65-F5344CB8AC3E}">
        <p14:creationId xmlns:p14="http://schemas.microsoft.com/office/powerpoint/2010/main" val="1958362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F8BC03-8522-A4A8-E69A-3FC3E772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51EF5D-291E-A5D9-2E88-058B4FE98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4802184"/>
          </a:xfrm>
        </p:spPr>
        <p:txBody>
          <a:bodyPr/>
          <a:lstStyle/>
          <a:p>
            <a:r>
              <a:rPr lang="fr-FR" dirty="0"/>
              <a:t>Au niveau mondial : </a:t>
            </a:r>
          </a:p>
          <a:p>
            <a:pPr lvl="1"/>
            <a:r>
              <a:rPr lang="fr-FR" dirty="0"/>
              <a:t>Stabilité politique en légère baisse depuis le début des années 2000</a:t>
            </a:r>
          </a:p>
          <a:p>
            <a:pPr lvl="1"/>
            <a:r>
              <a:rPr lang="fr-FR" dirty="0"/>
              <a:t>Stagnation de la population rurale et augmentation de la population urbaine</a:t>
            </a:r>
          </a:p>
          <a:p>
            <a:pPr lvl="1"/>
            <a:r>
              <a:rPr lang="fr-FR" dirty="0"/>
              <a:t>Taux d’accès à </a:t>
            </a:r>
            <a:r>
              <a:rPr lang="fr-FR"/>
              <a:t>l’eau potable </a:t>
            </a:r>
            <a:r>
              <a:rPr lang="fr-FR" dirty="0"/>
              <a:t>en progression (de 74% à 88%) même si des zones (en particulier en Afrique) sont encore dans le besoin</a:t>
            </a:r>
          </a:p>
          <a:p>
            <a:r>
              <a:rPr lang="fr-FR" dirty="0"/>
              <a:t>Comme Pays candidats on pourrait proposer :</a:t>
            </a:r>
          </a:p>
          <a:p>
            <a:pPr lvl="1"/>
            <a:r>
              <a:rPr lang="fr-FR" dirty="0"/>
              <a:t>Pour créer de nouveaux services (domaine 1) : la Sierra Leone, la Zambie et l’Angola</a:t>
            </a:r>
          </a:p>
          <a:p>
            <a:pPr lvl="1"/>
            <a:r>
              <a:rPr lang="fr-FR" dirty="0"/>
              <a:t>Pour moderniser ses services (domaine 2) : Mongolie, Népal et Ghana</a:t>
            </a:r>
          </a:p>
          <a:p>
            <a:pPr lvl="1"/>
            <a:r>
              <a:rPr lang="fr-FR" dirty="0"/>
              <a:t>Pour du consulting (domaine 3) : l’Australie et le Canada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A8C75CC-9E0D-4D4B-EC7F-24B2E0E36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722" y="6014937"/>
            <a:ext cx="1183319" cy="73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147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764</TotalTime>
  <Words>628</Words>
  <Application>Microsoft Office PowerPoint</Application>
  <PresentationFormat>Grand écran</PresentationFormat>
  <Paragraphs>79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Faire une étude sur l’eau potable</vt:lpstr>
      <vt:lpstr>Introduction</vt:lpstr>
      <vt:lpstr>Sommaire</vt:lpstr>
      <vt:lpstr>Nettoyage des données sur Tableau Prep Création d’un Workflow de nettoyage</vt:lpstr>
      <vt:lpstr>Observations après Nettoyage</vt:lpstr>
      <vt:lpstr>Démarche de création du tableau de bord </vt:lpstr>
      <vt:lpstr>2ème Etape : Création du mock-up Maquette du tableau de bord final Création de 3 vues</vt:lpstr>
      <vt:lpstr>Présentation du tableau de bord</vt:lpstr>
      <vt:lpstr>Conclusion</vt:lpstr>
      <vt:lpstr>Merci pour votre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belleil</dc:creator>
  <cp:lastModifiedBy>raphael belleil</cp:lastModifiedBy>
  <cp:revision>36</cp:revision>
  <dcterms:created xsi:type="dcterms:W3CDTF">2023-05-30T07:38:23Z</dcterms:created>
  <dcterms:modified xsi:type="dcterms:W3CDTF">2023-06-04T17:42:17Z</dcterms:modified>
</cp:coreProperties>
</file>