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5" r:id="rId6"/>
    <p:sldId id="272" r:id="rId7"/>
    <p:sldId id="273" r:id="rId8"/>
    <p:sldId id="278" r:id="rId9"/>
    <p:sldId id="276" r:id="rId10"/>
    <p:sldId id="279" r:id="rId11"/>
    <p:sldId id="281" r:id="rId12"/>
    <p:sldId id="282" r:id="rId13"/>
    <p:sldId id="283" r:id="rId14"/>
    <p:sldId id="260" r:id="rId15"/>
    <p:sldId id="27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DECB7-1E3A-4C8C-AD67-0F3B5942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D964F7-1D40-494E-9389-2101CBF1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DA00C-F9E9-4201-8EE4-6FEA5779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2441-EB81-46F9-AA7A-9292784C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4E9B7D-DE36-4260-A54D-F985147C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13A6F-05C3-488D-A3C1-584FF3E8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847706-FFF1-4532-81DD-CFC0B7FA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4A1C8-3528-4500-BA94-B0A049D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C5CD8-6AEE-4337-B9BC-08AED761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AD5F4-C025-4E55-A5CD-0F14B8AC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768180-43CA-408F-87BB-3D4B5B18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226CDD-E781-4100-9516-BFA433BD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AC1DF-FD4A-4B96-BB8A-EC75F7E4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66067-1364-40C8-9BB4-71E835D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98CB3-65E6-48E1-ABBB-7FB8468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8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D5320-AD2A-4AF1-9525-AC76685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9185F-8104-4476-979E-32D65810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67421A-1516-4DC1-8E9E-21DD2E49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7F637-5E41-4E4B-BF73-CB171048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2B5A0-47A2-4FF3-88F1-77895B2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1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EFCDF-E112-4231-B971-0FB130E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9F210-EF2B-427B-9E58-225A61D0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B1174-7612-4822-89AF-E08312CE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4DB025-8752-4B61-9138-EA121441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95C79-B0FA-4BD2-A55A-C3E337CC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0C18-7F59-4489-A85B-A6FDB0A4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54094-0A57-45A1-806E-6A55E120E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35D1A0-04F9-45D2-98C8-CCA5BC27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34391-D26D-42ED-977B-736FD181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38671-A0A7-4F28-B7B4-BDF828A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844B06-0215-4FB5-99EB-F2D87D6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6AA58-5DA0-4624-A6D8-1D9D9248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EA74E9-6F34-481C-89D4-A2605E00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DEDF82-22D1-4678-93A8-A667A57D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91FD05-14CE-49D9-854C-36BE8554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E2CB8D-C533-4C11-BF9F-137983543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77D9F4-1027-45A3-9FDB-49AACED9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BC9B94-A99A-4B3A-8A5A-991F1247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EC1CFD-29C9-4304-B00D-80BF986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8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27CCB-66E7-4305-8071-2C3F8D63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B028E7-E9E6-4446-8D66-7E16D02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5801F-F4FC-4985-9185-E1ED0F95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E6B45-DC5D-46B0-B8E7-83B9A271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51B87A-2CE1-4B22-9ED0-448CD23C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89614D-880C-4DDF-869E-D86EBE52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07F8C-4289-4C5C-9E23-097DAF5C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A1211-2098-4AC4-A2EB-E5E1DC68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09905-9CFC-4F55-9A43-177ECFEC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9337C0-E13C-4781-9DB3-8309A6B6A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C77EB-9E10-423C-B6AC-7056C719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EDE18-0B79-48C2-BD54-6A8BBD2C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8BAEF8-48F3-47E4-B3DD-AE17AF76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EEB8E-880F-4888-A176-042B419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11F5A6-3B24-472C-B5B8-81DEEDBF9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0BAC3-B9C7-4D4F-A3D4-5415F27A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A7193-4FFE-4338-B2D7-7B7FC1A3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EF1519-4B16-477B-9F20-7636EBEF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F0354-740B-4EFE-9484-657D0E4F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44E9BD-80A5-4958-B056-74117209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365125"/>
            <a:ext cx="9969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C4AC6-E824-45F8-908E-D417C33A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300" y="1825625"/>
            <a:ext cx="9969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B90DF-15AD-48C5-97B4-9764856A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6B9C-A302-4D41-B09B-BADCA3FBA4E1}" type="datetimeFigureOut">
              <a:rPr lang="pt-BR" smtClean="0"/>
              <a:t>05/07/2018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618FC0-7DAE-472E-8A34-E724203F5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6DCCA-BC0B-420C-B272-3C67030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BE63-9871-4F66-A0E8-3C2FD856883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131B39-CEBC-42E9-8F64-A156C3311C17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DvisProj" TargetMode="External"/><Relationship Id="rId2" Type="http://schemas.openxmlformats.org/officeDocument/2006/relationships/hyperlink" Target="https://raphaeldourado.github.io/forumView-visualizacao-2018-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E279-A626-4EBE-8D43-A1FF4B292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8579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/>
              <a:t>ForumVis</a:t>
            </a:r>
            <a:br>
              <a:rPr lang="pt-BR" dirty="0"/>
            </a:b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Visualização do processo de participação em fóruns de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8B0DF-4FA7-4C68-B886-DACACE71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740"/>
            <a:ext cx="9144000" cy="1655762"/>
          </a:xfrm>
        </p:spPr>
        <p:txBody>
          <a:bodyPr anchor="ctr">
            <a:normAutofit/>
          </a:bodyPr>
          <a:lstStyle/>
          <a:p>
            <a:r>
              <a:rPr lang="pt-BR" sz="3600" dirty="0"/>
              <a:t>Raphael Dourado</a:t>
            </a:r>
          </a:p>
          <a:p>
            <a:r>
              <a:rPr lang="pt-BR" sz="2800" dirty="0">
                <a:solidFill>
                  <a:srgbClr val="0070C0"/>
                </a:solidFill>
              </a:rPr>
              <a:t>rasd2@cin.ufpe.br</a:t>
            </a:r>
          </a:p>
        </p:txBody>
      </p:sp>
    </p:spTree>
    <p:extLst>
      <p:ext uri="{BB962C8B-B14F-4D97-AF65-F5344CB8AC3E}">
        <p14:creationId xmlns:p14="http://schemas.microsoft.com/office/powerpoint/2010/main" val="38986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Implementação da vista “Alunos” (Protótipo II) 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CC6B18-AD64-4E3E-8F72-98C9CC292725}"/>
              </a:ext>
            </a:extLst>
          </p:cNvPr>
          <p:cNvSpPr/>
          <p:nvPr/>
        </p:nvSpPr>
        <p:spPr>
          <a:xfrm>
            <a:off x="2533140" y="3113902"/>
            <a:ext cx="646668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DE3697-072F-4E74-B73E-9223955894EC}"/>
              </a:ext>
            </a:extLst>
          </p:cNvPr>
          <p:cNvSpPr/>
          <p:nvPr/>
        </p:nvSpPr>
        <p:spPr>
          <a:xfrm>
            <a:off x="3232672" y="3117034"/>
            <a:ext cx="1396996" cy="304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68C6C4-3162-4BCA-AD6C-104838B7CD95}"/>
              </a:ext>
            </a:extLst>
          </p:cNvPr>
          <p:cNvSpPr/>
          <p:nvPr/>
        </p:nvSpPr>
        <p:spPr>
          <a:xfrm>
            <a:off x="4682532" y="3113902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71104F4-6DC3-471C-BD26-E839BEC22A20}"/>
              </a:ext>
            </a:extLst>
          </p:cNvPr>
          <p:cNvSpPr/>
          <p:nvPr/>
        </p:nvSpPr>
        <p:spPr>
          <a:xfrm>
            <a:off x="5234467" y="3113902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D9D2C7E-6019-47E1-847F-80A966524EC6}"/>
              </a:ext>
            </a:extLst>
          </p:cNvPr>
          <p:cNvSpPr/>
          <p:nvPr/>
        </p:nvSpPr>
        <p:spPr>
          <a:xfrm>
            <a:off x="5786402" y="3113902"/>
            <a:ext cx="3551872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1F34A7-5C74-430E-87FB-485A7B4D4116}"/>
              </a:ext>
            </a:extLst>
          </p:cNvPr>
          <p:cNvSpPr/>
          <p:nvPr/>
        </p:nvSpPr>
        <p:spPr>
          <a:xfrm>
            <a:off x="9548007" y="3113902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1516AC0-4633-4599-908D-2ADAB34D256E}"/>
              </a:ext>
            </a:extLst>
          </p:cNvPr>
          <p:cNvSpPr/>
          <p:nvPr/>
        </p:nvSpPr>
        <p:spPr>
          <a:xfrm>
            <a:off x="5790871" y="3113902"/>
            <a:ext cx="3551872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984F6F4-874E-4EF6-8D13-9991D3E63739}"/>
              </a:ext>
            </a:extLst>
          </p:cNvPr>
          <p:cNvSpPr/>
          <p:nvPr/>
        </p:nvSpPr>
        <p:spPr>
          <a:xfrm>
            <a:off x="9293316" y="3171567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C7606F4-3F48-40E2-A96D-7F50A6E60DF1}"/>
              </a:ext>
            </a:extLst>
          </p:cNvPr>
          <p:cNvSpPr/>
          <p:nvPr/>
        </p:nvSpPr>
        <p:spPr>
          <a:xfrm>
            <a:off x="5082067" y="3926895"/>
            <a:ext cx="1396996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2CABF89-CEC7-4132-AA7F-BB8876282A83}"/>
              </a:ext>
            </a:extLst>
          </p:cNvPr>
          <p:cNvSpPr/>
          <p:nvPr/>
        </p:nvSpPr>
        <p:spPr>
          <a:xfrm>
            <a:off x="6531927" y="3926895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E33484B-805E-4DA6-8908-D6600E1F46F1}"/>
              </a:ext>
            </a:extLst>
          </p:cNvPr>
          <p:cNvSpPr/>
          <p:nvPr/>
        </p:nvSpPr>
        <p:spPr>
          <a:xfrm>
            <a:off x="7083862" y="3926895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E2E6983-9DAF-412C-B9D5-B56691F545EF}"/>
              </a:ext>
            </a:extLst>
          </p:cNvPr>
          <p:cNvSpPr/>
          <p:nvPr/>
        </p:nvSpPr>
        <p:spPr>
          <a:xfrm>
            <a:off x="7635797" y="3926895"/>
            <a:ext cx="3551872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22DD2AE-CD66-4E36-A3E1-1FBEC25CECAC}"/>
              </a:ext>
            </a:extLst>
          </p:cNvPr>
          <p:cNvSpPr/>
          <p:nvPr/>
        </p:nvSpPr>
        <p:spPr>
          <a:xfrm>
            <a:off x="11397402" y="3926895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4B8137E-49F8-4270-A39C-006A15F63BCB}"/>
              </a:ext>
            </a:extLst>
          </p:cNvPr>
          <p:cNvSpPr/>
          <p:nvPr/>
        </p:nvSpPr>
        <p:spPr>
          <a:xfrm>
            <a:off x="7640266" y="3926895"/>
            <a:ext cx="3551872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34671D7-ED16-4176-91A9-AB075DDB24DD}"/>
              </a:ext>
            </a:extLst>
          </p:cNvPr>
          <p:cNvSpPr/>
          <p:nvPr/>
        </p:nvSpPr>
        <p:spPr>
          <a:xfrm>
            <a:off x="11142711" y="3984560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E2966AA-3717-451D-A1BC-17F68234BD36}"/>
              </a:ext>
            </a:extLst>
          </p:cNvPr>
          <p:cNvSpPr/>
          <p:nvPr/>
        </p:nvSpPr>
        <p:spPr>
          <a:xfrm>
            <a:off x="1178013" y="4663109"/>
            <a:ext cx="139699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5A04A58-74A4-47FA-A017-3A2697D905A4}"/>
              </a:ext>
            </a:extLst>
          </p:cNvPr>
          <p:cNvSpPr/>
          <p:nvPr/>
        </p:nvSpPr>
        <p:spPr>
          <a:xfrm>
            <a:off x="2627873" y="4659977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FFAD4E4-4EF0-4DAD-B48F-1E7DB5093050}"/>
              </a:ext>
            </a:extLst>
          </p:cNvPr>
          <p:cNvSpPr/>
          <p:nvPr/>
        </p:nvSpPr>
        <p:spPr>
          <a:xfrm>
            <a:off x="3179808" y="4659977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DD9387C-5550-432C-81EC-0713D2DC7D00}"/>
              </a:ext>
            </a:extLst>
          </p:cNvPr>
          <p:cNvSpPr/>
          <p:nvPr/>
        </p:nvSpPr>
        <p:spPr>
          <a:xfrm>
            <a:off x="5893163" y="4659977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3039D4B-839D-4C76-AC4B-419C2EE43AAA}"/>
              </a:ext>
            </a:extLst>
          </p:cNvPr>
          <p:cNvSpPr/>
          <p:nvPr/>
        </p:nvSpPr>
        <p:spPr>
          <a:xfrm>
            <a:off x="3736212" y="4659977"/>
            <a:ext cx="1849045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E23F2C8-E89D-4E2E-BFC0-736A3167245B}"/>
              </a:ext>
            </a:extLst>
          </p:cNvPr>
          <p:cNvSpPr/>
          <p:nvPr/>
        </p:nvSpPr>
        <p:spPr>
          <a:xfrm>
            <a:off x="5638472" y="4717642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17E3EBF-71D0-430A-A64C-C099D3416F35}"/>
              </a:ext>
            </a:extLst>
          </p:cNvPr>
          <p:cNvSpPr/>
          <p:nvPr/>
        </p:nvSpPr>
        <p:spPr>
          <a:xfrm>
            <a:off x="4531169" y="3926895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51F94CE-52F2-434D-9CEE-1CD253138CC5}"/>
              </a:ext>
            </a:extLst>
          </p:cNvPr>
          <p:cNvSpPr/>
          <p:nvPr/>
        </p:nvSpPr>
        <p:spPr>
          <a:xfrm>
            <a:off x="4871320" y="5511316"/>
            <a:ext cx="139699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EABB533-8C75-4F43-9F24-98BB2425C88F}"/>
              </a:ext>
            </a:extLst>
          </p:cNvPr>
          <p:cNvSpPr/>
          <p:nvPr/>
        </p:nvSpPr>
        <p:spPr>
          <a:xfrm>
            <a:off x="6321180" y="5508184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06AC698-84C3-42D1-93BA-EAE1DEFE6DEE}"/>
              </a:ext>
            </a:extLst>
          </p:cNvPr>
          <p:cNvSpPr/>
          <p:nvPr/>
        </p:nvSpPr>
        <p:spPr>
          <a:xfrm>
            <a:off x="6873115" y="5508184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18D9E8A-9E2F-4977-9948-F654696DC0F6}"/>
              </a:ext>
            </a:extLst>
          </p:cNvPr>
          <p:cNvSpPr/>
          <p:nvPr/>
        </p:nvSpPr>
        <p:spPr>
          <a:xfrm>
            <a:off x="8786718" y="5508184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3FE91DF-7EFA-4626-B9E7-F3E2D2A310A4}"/>
              </a:ext>
            </a:extLst>
          </p:cNvPr>
          <p:cNvSpPr/>
          <p:nvPr/>
        </p:nvSpPr>
        <p:spPr>
          <a:xfrm>
            <a:off x="7429519" y="5508184"/>
            <a:ext cx="1053081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DD3D273-80B8-4465-8231-6E18E022CAEF}"/>
              </a:ext>
            </a:extLst>
          </p:cNvPr>
          <p:cNvSpPr/>
          <p:nvPr/>
        </p:nvSpPr>
        <p:spPr>
          <a:xfrm>
            <a:off x="8532027" y="5565849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FBFC1C7-2F87-4BC3-8FF8-9488B3C6A87C}"/>
              </a:ext>
            </a:extLst>
          </p:cNvPr>
          <p:cNvCxnSpPr/>
          <p:nvPr/>
        </p:nvCxnSpPr>
        <p:spPr>
          <a:xfrm>
            <a:off x="897924" y="6400800"/>
            <a:ext cx="1115403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B129BF2-1136-4776-B280-47DF3AA24B56}"/>
              </a:ext>
            </a:extLst>
          </p:cNvPr>
          <p:cNvSpPr txBox="1"/>
          <p:nvPr/>
        </p:nvSpPr>
        <p:spPr>
          <a:xfrm>
            <a:off x="5623425" y="6400800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69141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Implementação da vista “Alunos” (Protótipo II) 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CC6B18-AD64-4E3E-8F72-98C9CC292725}"/>
              </a:ext>
            </a:extLst>
          </p:cNvPr>
          <p:cNvSpPr/>
          <p:nvPr/>
        </p:nvSpPr>
        <p:spPr>
          <a:xfrm>
            <a:off x="2533140" y="3113902"/>
            <a:ext cx="646668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5DE3697-072F-4E74-B73E-9223955894EC}"/>
              </a:ext>
            </a:extLst>
          </p:cNvPr>
          <p:cNvSpPr/>
          <p:nvPr/>
        </p:nvSpPr>
        <p:spPr>
          <a:xfrm>
            <a:off x="3232672" y="3117034"/>
            <a:ext cx="1396996" cy="304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68C6C4-3162-4BCA-AD6C-104838B7CD95}"/>
              </a:ext>
            </a:extLst>
          </p:cNvPr>
          <p:cNvSpPr/>
          <p:nvPr/>
        </p:nvSpPr>
        <p:spPr>
          <a:xfrm>
            <a:off x="4682532" y="3113902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71104F4-6DC3-471C-BD26-E839BEC22A20}"/>
              </a:ext>
            </a:extLst>
          </p:cNvPr>
          <p:cNvSpPr/>
          <p:nvPr/>
        </p:nvSpPr>
        <p:spPr>
          <a:xfrm>
            <a:off x="5234467" y="3113902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D9D2C7E-6019-47E1-847F-80A966524EC6}"/>
              </a:ext>
            </a:extLst>
          </p:cNvPr>
          <p:cNvSpPr/>
          <p:nvPr/>
        </p:nvSpPr>
        <p:spPr>
          <a:xfrm>
            <a:off x="5786402" y="3113902"/>
            <a:ext cx="3551872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1F34A7-5C74-430E-87FB-485A7B4D4116}"/>
              </a:ext>
            </a:extLst>
          </p:cNvPr>
          <p:cNvSpPr/>
          <p:nvPr/>
        </p:nvSpPr>
        <p:spPr>
          <a:xfrm>
            <a:off x="9548007" y="3113902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1516AC0-4633-4599-908D-2ADAB34D256E}"/>
              </a:ext>
            </a:extLst>
          </p:cNvPr>
          <p:cNvSpPr/>
          <p:nvPr/>
        </p:nvSpPr>
        <p:spPr>
          <a:xfrm>
            <a:off x="5790871" y="3113902"/>
            <a:ext cx="3551872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984F6F4-874E-4EF6-8D13-9991D3E63739}"/>
              </a:ext>
            </a:extLst>
          </p:cNvPr>
          <p:cNvSpPr/>
          <p:nvPr/>
        </p:nvSpPr>
        <p:spPr>
          <a:xfrm>
            <a:off x="9293316" y="3171567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C7606F4-3F48-40E2-A96D-7F50A6E60DF1}"/>
              </a:ext>
            </a:extLst>
          </p:cNvPr>
          <p:cNvSpPr/>
          <p:nvPr/>
        </p:nvSpPr>
        <p:spPr>
          <a:xfrm>
            <a:off x="3086866" y="3718106"/>
            <a:ext cx="1396996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2CABF89-CEC7-4132-AA7F-BB8876282A83}"/>
              </a:ext>
            </a:extLst>
          </p:cNvPr>
          <p:cNvSpPr/>
          <p:nvPr/>
        </p:nvSpPr>
        <p:spPr>
          <a:xfrm>
            <a:off x="4536726" y="3718106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E33484B-805E-4DA6-8908-D6600E1F46F1}"/>
              </a:ext>
            </a:extLst>
          </p:cNvPr>
          <p:cNvSpPr/>
          <p:nvPr/>
        </p:nvSpPr>
        <p:spPr>
          <a:xfrm>
            <a:off x="5088661" y="3718106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E2E6983-9DAF-412C-B9D5-B56691F545EF}"/>
              </a:ext>
            </a:extLst>
          </p:cNvPr>
          <p:cNvSpPr/>
          <p:nvPr/>
        </p:nvSpPr>
        <p:spPr>
          <a:xfrm>
            <a:off x="5640596" y="3718106"/>
            <a:ext cx="3551872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22DD2AE-CD66-4E36-A3E1-1FBEC25CECAC}"/>
              </a:ext>
            </a:extLst>
          </p:cNvPr>
          <p:cNvSpPr/>
          <p:nvPr/>
        </p:nvSpPr>
        <p:spPr>
          <a:xfrm>
            <a:off x="9402201" y="3718106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4B8137E-49F8-4270-A39C-006A15F63BCB}"/>
              </a:ext>
            </a:extLst>
          </p:cNvPr>
          <p:cNvSpPr/>
          <p:nvPr/>
        </p:nvSpPr>
        <p:spPr>
          <a:xfrm>
            <a:off x="5645065" y="3718106"/>
            <a:ext cx="3551872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34671D7-ED16-4176-91A9-AB075DDB24DD}"/>
              </a:ext>
            </a:extLst>
          </p:cNvPr>
          <p:cNvSpPr/>
          <p:nvPr/>
        </p:nvSpPr>
        <p:spPr>
          <a:xfrm>
            <a:off x="9147510" y="3775771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E2966AA-3717-451D-A1BC-17F68234BD36}"/>
              </a:ext>
            </a:extLst>
          </p:cNvPr>
          <p:cNvSpPr/>
          <p:nvPr/>
        </p:nvSpPr>
        <p:spPr>
          <a:xfrm>
            <a:off x="2534174" y="4301283"/>
            <a:ext cx="139699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5A04A58-74A4-47FA-A017-3A2697D905A4}"/>
              </a:ext>
            </a:extLst>
          </p:cNvPr>
          <p:cNvSpPr/>
          <p:nvPr/>
        </p:nvSpPr>
        <p:spPr>
          <a:xfrm>
            <a:off x="3984034" y="4298151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8FFAD4E4-4EF0-4DAD-B48F-1E7DB5093050}"/>
              </a:ext>
            </a:extLst>
          </p:cNvPr>
          <p:cNvSpPr/>
          <p:nvPr/>
        </p:nvSpPr>
        <p:spPr>
          <a:xfrm>
            <a:off x="4535969" y="4298151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DD9387C-5550-432C-81EC-0713D2DC7D00}"/>
              </a:ext>
            </a:extLst>
          </p:cNvPr>
          <p:cNvSpPr/>
          <p:nvPr/>
        </p:nvSpPr>
        <p:spPr>
          <a:xfrm>
            <a:off x="7249324" y="4298151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3039D4B-839D-4C76-AC4B-419C2EE43AAA}"/>
              </a:ext>
            </a:extLst>
          </p:cNvPr>
          <p:cNvSpPr/>
          <p:nvPr/>
        </p:nvSpPr>
        <p:spPr>
          <a:xfrm>
            <a:off x="5092373" y="4298151"/>
            <a:ext cx="1849045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E23F2C8-E89D-4E2E-BFC0-736A3167245B}"/>
              </a:ext>
            </a:extLst>
          </p:cNvPr>
          <p:cNvSpPr/>
          <p:nvPr/>
        </p:nvSpPr>
        <p:spPr>
          <a:xfrm>
            <a:off x="6871063" y="4355816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17E3EBF-71D0-430A-A64C-C099D3416F35}"/>
              </a:ext>
            </a:extLst>
          </p:cNvPr>
          <p:cNvSpPr/>
          <p:nvPr/>
        </p:nvSpPr>
        <p:spPr>
          <a:xfrm>
            <a:off x="2535968" y="3718106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51F94CE-52F2-434D-9CEE-1CD253138CC5}"/>
              </a:ext>
            </a:extLst>
          </p:cNvPr>
          <p:cNvSpPr/>
          <p:nvPr/>
        </p:nvSpPr>
        <p:spPr>
          <a:xfrm>
            <a:off x="2534174" y="4830546"/>
            <a:ext cx="1396996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EABB533-8C75-4F43-9F24-98BB2425C88F}"/>
              </a:ext>
            </a:extLst>
          </p:cNvPr>
          <p:cNvSpPr/>
          <p:nvPr/>
        </p:nvSpPr>
        <p:spPr>
          <a:xfrm>
            <a:off x="3984034" y="4827414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E06AC698-84C3-42D1-93BA-EAE1DEFE6DEE}"/>
              </a:ext>
            </a:extLst>
          </p:cNvPr>
          <p:cNvSpPr/>
          <p:nvPr/>
        </p:nvSpPr>
        <p:spPr>
          <a:xfrm>
            <a:off x="4535969" y="4827414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18D9E8A-9E2F-4977-9948-F654696DC0F6}"/>
              </a:ext>
            </a:extLst>
          </p:cNvPr>
          <p:cNvSpPr/>
          <p:nvPr/>
        </p:nvSpPr>
        <p:spPr>
          <a:xfrm>
            <a:off x="6449572" y="4827414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83FE91DF-7EFA-4626-B9E7-F3E2D2A310A4}"/>
              </a:ext>
            </a:extLst>
          </p:cNvPr>
          <p:cNvSpPr/>
          <p:nvPr/>
        </p:nvSpPr>
        <p:spPr>
          <a:xfrm>
            <a:off x="5092373" y="4827414"/>
            <a:ext cx="1053081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DD3D273-80B8-4465-8231-6E18E022CAEF}"/>
              </a:ext>
            </a:extLst>
          </p:cNvPr>
          <p:cNvSpPr/>
          <p:nvPr/>
        </p:nvSpPr>
        <p:spPr>
          <a:xfrm>
            <a:off x="6046599" y="4885079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FBFC1C7-2F87-4BC3-8FF8-9488B3C6A87C}"/>
              </a:ext>
            </a:extLst>
          </p:cNvPr>
          <p:cNvCxnSpPr/>
          <p:nvPr/>
        </p:nvCxnSpPr>
        <p:spPr>
          <a:xfrm>
            <a:off x="1008037" y="5577016"/>
            <a:ext cx="1115403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B129BF2-1136-4776-B280-47DF3AA24B56}"/>
              </a:ext>
            </a:extLst>
          </p:cNvPr>
          <p:cNvSpPr txBox="1"/>
          <p:nvPr/>
        </p:nvSpPr>
        <p:spPr>
          <a:xfrm>
            <a:off x="5733538" y="5577016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5848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Implementação da vista “Geral”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088F1C-5B42-4C7D-B0BA-6CDB281F2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4" t="20742" r="39226" b="18747"/>
          <a:stretch/>
        </p:blipFill>
        <p:spPr>
          <a:xfrm>
            <a:off x="7227277" y="2001692"/>
            <a:ext cx="4685121" cy="4491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5786CF-41B1-4CC8-81F4-A1160661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99" y="2347034"/>
            <a:ext cx="4829813" cy="3713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393D5C-B08D-4C73-9DF3-7B72F564DF46}"/>
              </a:ext>
            </a:extLst>
          </p:cNvPr>
          <p:cNvSpPr txBox="1"/>
          <p:nvPr/>
        </p:nvSpPr>
        <p:spPr>
          <a:xfrm>
            <a:off x="2846960" y="6339400"/>
            <a:ext cx="27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Sequences</a:t>
            </a:r>
            <a:r>
              <a:rPr lang="pt-BR" dirty="0"/>
              <a:t> </a:t>
            </a:r>
            <a:r>
              <a:rPr lang="pt-BR" dirty="0" err="1"/>
              <a:t>Sunburst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50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DF3DED-C134-4E1E-AEE5-A56727C2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4933C-5677-450F-B341-54890DA87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https://raphaeldourado.github.io/forumView-visualizacao-2018-1/ </a:t>
            </a:r>
            <a:endParaRPr lang="pt-BR" dirty="0"/>
          </a:p>
          <a:p>
            <a:r>
              <a:rPr lang="pt-BR" dirty="0">
                <a:hlinkClick r:id="rId3"/>
              </a:rPr>
              <a:t>http://bit.ly/RDvisProj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66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D227-762D-4234-86CD-6C15C629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9524C-F8AF-4E91-A2AD-13AC294C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Lockyer, L., Heathcote, E., &amp; Dawson, S. (2013). Informing pedagogical action: Aligning learning analytics with learning </a:t>
            </a:r>
            <a:r>
              <a:rPr lang="en-US" dirty="0" err="1"/>
              <a:t>design.American</a:t>
            </a:r>
            <a:r>
              <a:rPr lang="en-US" dirty="0"/>
              <a:t> Behavioral Scientist, 57(10), 1439–1459.</a:t>
            </a:r>
            <a:endParaRPr lang="pt-BR" dirty="0"/>
          </a:p>
          <a:p>
            <a:r>
              <a:rPr lang="en-US" dirty="0"/>
              <a:t>Rogoff, B. (2003). The cultural nature of human development. Oxford University Press.</a:t>
            </a:r>
            <a:endParaRPr lang="pt-BR" dirty="0"/>
          </a:p>
          <a:p>
            <a:r>
              <a:rPr lang="en-US" dirty="0"/>
              <a:t>Rogoff, B. (1998). </a:t>
            </a:r>
            <a:r>
              <a:rPr lang="pt-BR" dirty="0"/>
              <a:t>Observando a atividade sociocultural em três planos: apropriação </a:t>
            </a:r>
            <a:r>
              <a:rPr lang="pt-BR" dirty="0" err="1"/>
              <a:t>participatória</a:t>
            </a:r>
            <a:r>
              <a:rPr lang="pt-BR" dirty="0"/>
              <a:t>, participação guiada e aprendizado. EM WERTSCH, James V., Pablo DEL RIO,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Amelia</a:t>
            </a:r>
            <a:r>
              <a:rPr lang="pt-BR" dirty="0"/>
              <a:t> ALVAREZ (</a:t>
            </a:r>
            <a:r>
              <a:rPr lang="pt-BR" dirty="0" err="1"/>
              <a:t>Orgs</a:t>
            </a:r>
            <a:r>
              <a:rPr lang="pt-BR" dirty="0"/>
              <a:t>), </a:t>
            </a:r>
            <a:r>
              <a:rPr lang="pt-BR" i="1" dirty="0"/>
              <a:t>Estudos socioculturais da mente</a:t>
            </a:r>
            <a:r>
              <a:rPr lang="pt-BR" dirty="0"/>
              <a:t>. </a:t>
            </a:r>
            <a:r>
              <a:rPr lang="en-US" dirty="0" err="1"/>
              <a:t>Artmed</a:t>
            </a:r>
            <a:r>
              <a:rPr lang="en-US" dirty="0"/>
              <a:t>: Porto Alegre, 123-142.</a:t>
            </a:r>
            <a:endParaRPr lang="pt-BR" dirty="0"/>
          </a:p>
          <a:p>
            <a:r>
              <a:rPr lang="en-US" dirty="0"/>
              <a:t>Rogoff, B. (1990). Apprenticeship in thinking: Cognitive development in sociocultural activity. </a:t>
            </a:r>
            <a:r>
              <a:rPr lang="pt-BR" dirty="0"/>
              <a:t>New York: Oxford </a:t>
            </a:r>
            <a:r>
              <a:rPr lang="pt-BR" dirty="0" err="1"/>
              <a:t>University</a:t>
            </a:r>
            <a:r>
              <a:rPr lang="pt-BR" dirty="0"/>
              <a:t> Press.</a:t>
            </a:r>
          </a:p>
          <a:p>
            <a:r>
              <a:rPr lang="en-US" dirty="0"/>
              <a:t>Vieira, C., Parsons, P., &amp; Byrd, V. (2018). Visual learning analytics of educational data: A systematic literature review and research agenda. Computers &amp; Education.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4942CD0-1E99-4127-A9C6-D214973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</a:t>
            </a:r>
            <a:r>
              <a:rPr lang="pt-BR" dirty="0">
                <a:latin typeface="Kartika" panose="020B0502040204020203" pitchFamily="18" charset="0"/>
                <a:cs typeface="Kartika" panose="020B0502040204020203" pitchFamily="18" charset="0"/>
              </a:rPr>
              <a:t>¿ 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42EDF1-4BF0-474A-BE81-E5BFBC108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2CA33-74F0-47FC-B429-59176418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071CA-3081-49A5-A25B-A109C766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Ausência de trabalhos em </a:t>
            </a:r>
            <a:r>
              <a:rPr lang="pt-BR" i="1" dirty="0"/>
              <a:t>Visual Learning </a:t>
            </a:r>
            <a:r>
              <a:rPr lang="pt-BR" i="1" dirty="0" err="1"/>
              <a:t>Analytics</a:t>
            </a:r>
            <a:r>
              <a:rPr lang="pt-BR" dirty="0"/>
              <a:t> que combinam:</a:t>
            </a:r>
          </a:p>
          <a:p>
            <a:pPr lvl="1"/>
            <a:r>
              <a:rPr lang="pt-BR" dirty="0"/>
              <a:t>Visualizações “sofisticadas” e bom embasamento teórico em Psicologia Cognitiva (Vieira et al, 2018)</a:t>
            </a:r>
          </a:p>
          <a:p>
            <a:pPr lvl="1"/>
            <a:r>
              <a:rPr lang="pt-BR" dirty="0"/>
              <a:t>Análise de processos de aprendizagem (</a:t>
            </a:r>
            <a:r>
              <a:rPr lang="pt-BR" dirty="0" err="1"/>
              <a:t>Lockyer</a:t>
            </a:r>
            <a:r>
              <a:rPr lang="pt-BR" dirty="0"/>
              <a:t> et al, 2013)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4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8E24-A7E8-4BC1-9BB9-400B8C68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C0F578-F871-4099-83D9-BC928095820A}"/>
              </a:ext>
            </a:extLst>
          </p:cNvPr>
          <p:cNvSpPr/>
          <p:nvPr/>
        </p:nvSpPr>
        <p:spPr>
          <a:xfrm>
            <a:off x="1868147" y="3505339"/>
            <a:ext cx="43886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i="1" dirty="0"/>
              <a:t>Análise de processo</a:t>
            </a:r>
            <a:endParaRPr lang="pt-BR" sz="1600" i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33BA61-4550-4E2F-BFAF-4EE11C8686D2}"/>
              </a:ext>
            </a:extLst>
          </p:cNvPr>
          <p:cNvSpPr/>
          <p:nvPr/>
        </p:nvSpPr>
        <p:spPr>
          <a:xfrm>
            <a:off x="1868148" y="2497264"/>
            <a:ext cx="438863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i="1" dirty="0"/>
              <a:t>visualizações ““sofisticadas””</a:t>
            </a:r>
            <a:endParaRPr lang="pt-BR" sz="1600" i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ABD2A1-E476-4FDE-8A30-5DFEC169AF8C}"/>
              </a:ext>
            </a:extLst>
          </p:cNvPr>
          <p:cNvSpPr/>
          <p:nvPr/>
        </p:nvSpPr>
        <p:spPr>
          <a:xfrm>
            <a:off x="1868148" y="4408734"/>
            <a:ext cx="4409540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200" dirty="0"/>
              <a:t>Teoria da aprendizagem de </a:t>
            </a:r>
            <a:r>
              <a:rPr lang="pt-BR" sz="2200" b="1" dirty="0"/>
              <a:t>Barbara </a:t>
            </a:r>
            <a:r>
              <a:rPr lang="pt-BR" sz="2200" b="1" dirty="0" err="1"/>
              <a:t>Rogoff</a:t>
            </a:r>
            <a:r>
              <a:rPr lang="pt-BR" sz="2200" dirty="0"/>
              <a:t> (1990, 1998, 2003)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25155B-ABB9-4FBA-84E7-59DC5F0B883F}"/>
              </a:ext>
            </a:extLst>
          </p:cNvPr>
          <p:cNvSpPr txBox="1"/>
          <p:nvPr/>
        </p:nvSpPr>
        <p:spPr>
          <a:xfrm>
            <a:off x="3734364" y="302048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+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8A3212-4370-4E9F-A25F-2936FA1D1FEE}"/>
              </a:ext>
            </a:extLst>
          </p:cNvPr>
          <p:cNvSpPr txBox="1"/>
          <p:nvPr/>
        </p:nvSpPr>
        <p:spPr>
          <a:xfrm>
            <a:off x="3734364" y="4009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+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7AAD959-7CD6-4246-BA8F-109366455093}"/>
              </a:ext>
            </a:extLst>
          </p:cNvPr>
          <p:cNvSpPr/>
          <p:nvPr/>
        </p:nvSpPr>
        <p:spPr>
          <a:xfrm>
            <a:off x="7204329" y="1802346"/>
            <a:ext cx="916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Para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461143-A2E3-43C3-AA88-CE062554609C}"/>
              </a:ext>
            </a:extLst>
          </p:cNvPr>
          <p:cNvSpPr/>
          <p:nvPr/>
        </p:nvSpPr>
        <p:spPr>
          <a:xfrm>
            <a:off x="7662339" y="2492832"/>
            <a:ext cx="4127155" cy="12003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i="1" dirty="0"/>
              <a:t>Visualizar o processo de construção de uma postagem num fórum online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364349F-F798-4755-96C2-42AD0FEEC4AC}"/>
              </a:ext>
            </a:extLst>
          </p:cNvPr>
          <p:cNvSpPr/>
          <p:nvPr/>
        </p:nvSpPr>
        <p:spPr>
          <a:xfrm>
            <a:off x="8330268" y="3693161"/>
            <a:ext cx="3459226" cy="707886"/>
          </a:xfrm>
          <a:prstGeom prst="rect">
            <a:avLst/>
          </a:prstGeom>
          <a:noFill/>
          <a:ln w="19050">
            <a:solidFill>
              <a:srgbClr val="7F7F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Mapeamento do processo de aprendizagem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A3DC683-220E-4DAD-B6DC-BF72DFCC5FDF}"/>
              </a:ext>
            </a:extLst>
          </p:cNvPr>
          <p:cNvSpPr/>
          <p:nvPr/>
        </p:nvSpPr>
        <p:spPr>
          <a:xfrm>
            <a:off x="8330268" y="4397158"/>
            <a:ext cx="3459226" cy="400110"/>
          </a:xfrm>
          <a:prstGeom prst="rect">
            <a:avLst/>
          </a:prstGeom>
          <a:noFill/>
          <a:ln w="19050">
            <a:solidFill>
              <a:srgbClr val="7F7F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Viabiliza avaliação processual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584D4A8-671D-4156-A313-987628BA85CA}"/>
              </a:ext>
            </a:extLst>
          </p:cNvPr>
          <p:cNvSpPr/>
          <p:nvPr/>
        </p:nvSpPr>
        <p:spPr>
          <a:xfrm>
            <a:off x="1698500" y="2100649"/>
            <a:ext cx="4748836" cy="3377513"/>
          </a:xfrm>
          <a:prstGeom prst="roundRect">
            <a:avLst>
              <a:gd name="adj" fmla="val 252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458C63-C334-4020-9AC2-A7DA28333DEF}"/>
              </a:ext>
            </a:extLst>
          </p:cNvPr>
          <p:cNvSpPr/>
          <p:nvPr/>
        </p:nvSpPr>
        <p:spPr>
          <a:xfrm>
            <a:off x="1384300" y="1802346"/>
            <a:ext cx="89479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Unir</a:t>
            </a:r>
            <a:endParaRPr lang="pt-BR" dirty="0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D49F8711-0737-46DB-BB89-3B10F3394A0D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6447336" y="2094734"/>
            <a:ext cx="756993" cy="1694672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65-2233-4B98-B991-741A6BE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0E43F-344A-45A0-873E-D0EBC254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825625"/>
            <a:ext cx="7784414" cy="4351338"/>
          </a:xfrm>
        </p:spPr>
        <p:txBody>
          <a:bodyPr>
            <a:normAutofit/>
          </a:bodyPr>
          <a:lstStyle/>
          <a:p>
            <a:r>
              <a:rPr lang="pt-BR" dirty="0"/>
              <a:t>Instância do Moodle – NEAD/UPE</a:t>
            </a:r>
          </a:p>
          <a:p>
            <a:r>
              <a:rPr lang="pt-BR" dirty="0"/>
              <a:t>Dados de 5 cursos superiores </a:t>
            </a:r>
            <a:r>
              <a:rPr lang="pt-BR" dirty="0" err="1"/>
              <a:t>EaD</a:t>
            </a:r>
            <a:r>
              <a:rPr lang="pt-BR" dirty="0"/>
              <a:t> entre 05/2014 e 03/2015 </a:t>
            </a:r>
          </a:p>
          <a:p>
            <a:pPr lvl="1"/>
            <a:r>
              <a:rPr lang="pt-BR" dirty="0"/>
              <a:t>4 Graduação</a:t>
            </a:r>
          </a:p>
          <a:p>
            <a:pPr lvl="1"/>
            <a:r>
              <a:rPr lang="pt-BR" dirty="0"/>
              <a:t>1 Pós Latu Sensu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1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4E265-2233-4B98-B991-741A6BED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0E43F-344A-45A0-873E-D0EBC254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ECD578-1A78-41EF-B442-A21E5E98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53" y="499618"/>
            <a:ext cx="8872547" cy="6249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24D9A4-F598-46BF-8906-8F77B61C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6" y="1449977"/>
            <a:ext cx="8142514" cy="54080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BDE69A-4BDE-4CA6-897D-5E18E3E96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2" t="14165" b="82309"/>
          <a:stretch/>
        </p:blipFill>
        <p:spPr>
          <a:xfrm>
            <a:off x="1331230" y="2239426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0A272F-6480-417D-8FDA-2C71A8ECB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t="63275" r="-70" b="33199"/>
          <a:stretch/>
        </p:blipFill>
        <p:spPr>
          <a:xfrm>
            <a:off x="1331230" y="4065466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E28B4F-419F-4548-A4A1-A81C3B6B5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78318" r="213" b="18156"/>
          <a:stretch/>
        </p:blipFill>
        <p:spPr>
          <a:xfrm>
            <a:off x="1331230" y="4978628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99FB38-7BE9-4818-8C83-3E23E820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2" t="50737" b="45737"/>
          <a:stretch/>
        </p:blipFill>
        <p:spPr>
          <a:xfrm>
            <a:off x="1331230" y="3179112"/>
            <a:ext cx="11862842" cy="32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6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Seleção dos eventos de interesse:</a:t>
            </a:r>
          </a:p>
          <a:p>
            <a:pPr lvl="1"/>
            <a:r>
              <a:rPr lang="pt-BR" dirty="0"/>
              <a:t>Login</a:t>
            </a:r>
          </a:p>
          <a:p>
            <a:pPr lvl="1"/>
            <a:r>
              <a:rPr lang="pt-BR" dirty="0" err="1"/>
              <a:t>Logout</a:t>
            </a:r>
            <a:endParaRPr lang="pt-BR" dirty="0"/>
          </a:p>
          <a:p>
            <a:pPr lvl="1"/>
            <a:r>
              <a:rPr lang="pt-BR" dirty="0"/>
              <a:t>Troca de Mensagens</a:t>
            </a:r>
          </a:p>
          <a:p>
            <a:pPr lvl="1"/>
            <a:r>
              <a:rPr lang="pt-BR" dirty="0"/>
              <a:t>Recursos visualizados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Fórum</a:t>
            </a:r>
          </a:p>
          <a:p>
            <a:pPr lvl="2"/>
            <a:r>
              <a:rPr lang="pt-BR" sz="2800" dirty="0"/>
              <a:t>Visualização</a:t>
            </a:r>
          </a:p>
          <a:p>
            <a:pPr lvl="2"/>
            <a:r>
              <a:rPr lang="pt-BR" sz="2800" dirty="0"/>
              <a:t>Acompanhamento</a:t>
            </a:r>
          </a:p>
          <a:p>
            <a:pPr lvl="2"/>
            <a:r>
              <a:rPr lang="pt-BR" sz="2800" dirty="0"/>
              <a:t>Colaboração (Postagem)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0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Implementação da vista “Alunos” (Protótipo I)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06CBFB-C7E0-4D7A-85E7-793F23D9B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7" t="9465" r="8763" b="-24"/>
          <a:stretch/>
        </p:blipFill>
        <p:spPr>
          <a:xfrm>
            <a:off x="2688210" y="2224747"/>
            <a:ext cx="7795967" cy="4633253"/>
          </a:xfrm>
          <a:prstGeom prst="rect">
            <a:avLst/>
          </a:prstGeom>
        </p:spPr>
      </p:pic>
      <p:sp>
        <p:nvSpPr>
          <p:cNvPr id="9" name="Colchete Esquerdo 8">
            <a:extLst>
              <a:ext uri="{FF2B5EF4-FFF2-40B4-BE49-F238E27FC236}">
                <a16:creationId xmlns:a16="http://schemas.microsoft.com/office/drawing/2014/main" id="{42CF7D78-8F8D-476B-816E-F323A877DCE5}"/>
              </a:ext>
            </a:extLst>
          </p:cNvPr>
          <p:cNvSpPr/>
          <p:nvPr/>
        </p:nvSpPr>
        <p:spPr>
          <a:xfrm rot="16200000">
            <a:off x="4934468" y="4992129"/>
            <a:ext cx="78260" cy="64667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18C0A5-B751-4995-B21A-C1217B4E6094}"/>
              </a:ext>
            </a:extLst>
          </p:cNvPr>
          <p:cNvSpPr txBox="1"/>
          <p:nvPr/>
        </p:nvSpPr>
        <p:spPr>
          <a:xfrm>
            <a:off x="4580237" y="53134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t1 ... t2</a:t>
            </a: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AC14C1E-C2A4-4A1D-8424-E6964EFDD8E4}"/>
              </a:ext>
            </a:extLst>
          </p:cNvPr>
          <p:cNvSpPr/>
          <p:nvPr/>
        </p:nvSpPr>
        <p:spPr>
          <a:xfrm>
            <a:off x="2688210" y="2224747"/>
            <a:ext cx="7795967" cy="4633253"/>
          </a:xfrm>
          <a:custGeom>
            <a:avLst/>
            <a:gdLst>
              <a:gd name="connsiteX0" fmla="*/ 1719033 w 7795967"/>
              <a:gd name="connsiteY0" fmla="*/ 2783858 h 4633253"/>
              <a:gd name="connsiteX1" fmla="*/ 1719033 w 7795967"/>
              <a:gd name="connsiteY1" fmla="*/ 3408561 h 4633253"/>
              <a:gd name="connsiteX2" fmla="*/ 2798190 w 7795967"/>
              <a:gd name="connsiteY2" fmla="*/ 3408561 h 4633253"/>
              <a:gd name="connsiteX3" fmla="*/ 2798190 w 7795967"/>
              <a:gd name="connsiteY3" fmla="*/ 2783858 h 4633253"/>
              <a:gd name="connsiteX4" fmla="*/ 0 w 7795967"/>
              <a:gd name="connsiteY4" fmla="*/ 0 h 4633253"/>
              <a:gd name="connsiteX5" fmla="*/ 7795967 w 7795967"/>
              <a:gd name="connsiteY5" fmla="*/ 0 h 4633253"/>
              <a:gd name="connsiteX6" fmla="*/ 7795967 w 7795967"/>
              <a:gd name="connsiteY6" fmla="*/ 4633253 h 4633253"/>
              <a:gd name="connsiteX7" fmla="*/ 0 w 7795967"/>
              <a:gd name="connsiteY7" fmla="*/ 4633253 h 46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95967" h="4633253">
                <a:moveTo>
                  <a:pt x="1719033" y="2783858"/>
                </a:moveTo>
                <a:lnTo>
                  <a:pt x="1719033" y="3408561"/>
                </a:lnTo>
                <a:lnTo>
                  <a:pt x="2798190" y="3408561"/>
                </a:lnTo>
                <a:lnTo>
                  <a:pt x="2798190" y="2783858"/>
                </a:lnTo>
                <a:close/>
                <a:moveTo>
                  <a:pt x="0" y="0"/>
                </a:moveTo>
                <a:lnTo>
                  <a:pt x="7795967" y="0"/>
                </a:lnTo>
                <a:lnTo>
                  <a:pt x="7795967" y="4633253"/>
                </a:lnTo>
                <a:lnTo>
                  <a:pt x="0" y="4633253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4C811-F112-4838-9942-0CD8850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desenvolvimento (3)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634A6-9434-4A88-9D3E-A2783328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702058"/>
            <a:ext cx="9969500" cy="500354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Implementação da vista “Alunos” (Protótipo II) </a:t>
            </a:r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67E1BD4-2F59-491C-8BF5-2DF19645A269}"/>
              </a:ext>
            </a:extLst>
          </p:cNvPr>
          <p:cNvSpPr/>
          <p:nvPr/>
        </p:nvSpPr>
        <p:spPr>
          <a:xfrm>
            <a:off x="2248932" y="3080951"/>
            <a:ext cx="189470" cy="18947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326CAE2-4351-4477-AA00-223B630BBB23}"/>
              </a:ext>
            </a:extLst>
          </p:cNvPr>
          <p:cNvSpPr/>
          <p:nvPr/>
        </p:nvSpPr>
        <p:spPr>
          <a:xfrm>
            <a:off x="2891140" y="3080951"/>
            <a:ext cx="189470" cy="18947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CF10710-A223-42E0-A2F6-FA0911F439EB}"/>
              </a:ext>
            </a:extLst>
          </p:cNvPr>
          <p:cNvSpPr/>
          <p:nvPr/>
        </p:nvSpPr>
        <p:spPr>
          <a:xfrm>
            <a:off x="4348894" y="3076832"/>
            <a:ext cx="189470" cy="1894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2E11CCB-5588-4824-B06C-C8DB3DAF179F}"/>
              </a:ext>
            </a:extLst>
          </p:cNvPr>
          <p:cNvSpPr/>
          <p:nvPr/>
        </p:nvSpPr>
        <p:spPr>
          <a:xfrm>
            <a:off x="4896367" y="3076832"/>
            <a:ext cx="189470" cy="18947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CFB7BA8-E22A-444D-8AC1-A24827DDCCE0}"/>
              </a:ext>
            </a:extLst>
          </p:cNvPr>
          <p:cNvSpPr/>
          <p:nvPr/>
        </p:nvSpPr>
        <p:spPr>
          <a:xfrm>
            <a:off x="5443840" y="3076832"/>
            <a:ext cx="189470" cy="18947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0A1E612-A939-416F-881B-670CDCB8AF71}"/>
              </a:ext>
            </a:extLst>
          </p:cNvPr>
          <p:cNvSpPr/>
          <p:nvPr/>
        </p:nvSpPr>
        <p:spPr>
          <a:xfrm>
            <a:off x="9009108" y="3076832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A17FBF1-D4D2-44DE-A548-7E4BC4DB512B}"/>
              </a:ext>
            </a:extLst>
          </p:cNvPr>
          <p:cNvSpPr/>
          <p:nvPr/>
        </p:nvSpPr>
        <p:spPr>
          <a:xfrm>
            <a:off x="9386332" y="3076832"/>
            <a:ext cx="189470" cy="18947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F72976A-932D-4285-A83A-41DBFC3131B5}"/>
              </a:ext>
            </a:extLst>
          </p:cNvPr>
          <p:cNvSpPr/>
          <p:nvPr/>
        </p:nvSpPr>
        <p:spPr>
          <a:xfrm>
            <a:off x="2343667" y="3632886"/>
            <a:ext cx="646668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EF35C32-5EAD-4346-813D-3E96351DD232}"/>
              </a:ext>
            </a:extLst>
          </p:cNvPr>
          <p:cNvSpPr/>
          <p:nvPr/>
        </p:nvSpPr>
        <p:spPr>
          <a:xfrm>
            <a:off x="3043199" y="3636018"/>
            <a:ext cx="1396996" cy="304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82D80E-A6EA-40B4-A18B-26839A892709}"/>
              </a:ext>
            </a:extLst>
          </p:cNvPr>
          <p:cNvSpPr/>
          <p:nvPr/>
        </p:nvSpPr>
        <p:spPr>
          <a:xfrm>
            <a:off x="4493059" y="3632886"/>
            <a:ext cx="49907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A54586D-AC16-474F-9AF3-C09496FE29E7}"/>
              </a:ext>
            </a:extLst>
          </p:cNvPr>
          <p:cNvSpPr/>
          <p:nvPr/>
        </p:nvSpPr>
        <p:spPr>
          <a:xfrm>
            <a:off x="5044994" y="3632886"/>
            <a:ext cx="499071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5F1C6A0-EDE8-4BC5-86D6-3BA52D4D89FF}"/>
              </a:ext>
            </a:extLst>
          </p:cNvPr>
          <p:cNvSpPr/>
          <p:nvPr/>
        </p:nvSpPr>
        <p:spPr>
          <a:xfrm>
            <a:off x="5596929" y="3632886"/>
            <a:ext cx="3551872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81F7C49-B6F6-458A-8122-59D0C40E65F3}"/>
              </a:ext>
            </a:extLst>
          </p:cNvPr>
          <p:cNvSpPr/>
          <p:nvPr/>
        </p:nvSpPr>
        <p:spPr>
          <a:xfrm>
            <a:off x="9898107" y="3076832"/>
            <a:ext cx="189470" cy="18947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8FC4D09-81CB-4EE3-9CD1-5F55B7DF95FD}"/>
              </a:ext>
            </a:extLst>
          </p:cNvPr>
          <p:cNvSpPr/>
          <p:nvPr/>
        </p:nvSpPr>
        <p:spPr>
          <a:xfrm>
            <a:off x="9564480" y="3632886"/>
            <a:ext cx="428017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DDAFA57-92F9-41DB-960F-74685D9A33AB}"/>
              </a:ext>
            </a:extLst>
          </p:cNvPr>
          <p:cNvSpPr/>
          <p:nvPr/>
        </p:nvSpPr>
        <p:spPr>
          <a:xfrm>
            <a:off x="5601398" y="3632886"/>
            <a:ext cx="3551872" cy="304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100000">
                <a:srgbClr val="FF0000"/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B5F45A5-3C33-4719-92BD-752EE5DAC636}"/>
              </a:ext>
            </a:extLst>
          </p:cNvPr>
          <p:cNvSpPr/>
          <p:nvPr/>
        </p:nvSpPr>
        <p:spPr>
          <a:xfrm>
            <a:off x="9103843" y="3690551"/>
            <a:ext cx="189470" cy="18947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8748915-EC28-4407-BDEC-D05A2BC01378}"/>
              </a:ext>
            </a:extLst>
          </p:cNvPr>
          <p:cNvCxnSpPr>
            <a:cxnSpLocks/>
          </p:cNvCxnSpPr>
          <p:nvPr/>
        </p:nvCxnSpPr>
        <p:spPr>
          <a:xfrm>
            <a:off x="2343667" y="4580237"/>
            <a:ext cx="792067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4DBEDC-7065-4793-831A-08D8DE238879}"/>
              </a:ext>
            </a:extLst>
          </p:cNvPr>
          <p:cNvSpPr txBox="1"/>
          <p:nvPr/>
        </p:nvSpPr>
        <p:spPr>
          <a:xfrm>
            <a:off x="5763468" y="4580237"/>
            <a:ext cx="8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tempo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4D65AFC-8F33-4164-9888-7E90CEE9E6D5}"/>
              </a:ext>
            </a:extLst>
          </p:cNvPr>
          <p:cNvCxnSpPr/>
          <p:nvPr/>
        </p:nvCxnSpPr>
        <p:spPr>
          <a:xfrm flipH="1">
            <a:off x="9198578" y="2405449"/>
            <a:ext cx="365902" cy="59312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938</TotalTime>
  <Words>416</Words>
  <Application>Microsoft Office PowerPoint</Application>
  <PresentationFormat>Widescreen</PresentationFormat>
  <Paragraphs>59</Paragraphs>
  <Slides>15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Kartika</vt:lpstr>
      <vt:lpstr>Tema do Office</vt:lpstr>
      <vt:lpstr>ForumVis Visualização do processo de participação em fóruns de AVAs</vt:lpstr>
      <vt:lpstr>Motivação</vt:lpstr>
      <vt:lpstr>Proposta</vt:lpstr>
      <vt:lpstr>Dataset</vt:lpstr>
      <vt:lpstr>Apresentação do PowerPoint</vt:lpstr>
      <vt:lpstr>Processo de desenvolvimento (1)</vt:lpstr>
      <vt:lpstr>Processo de desenvolvimento (2)</vt:lpstr>
      <vt:lpstr>Processo de desenvolvimento (3)</vt:lpstr>
      <vt:lpstr>Processo de desenvolvimento (3)</vt:lpstr>
      <vt:lpstr>Processo de desenvolvimento (3)</vt:lpstr>
      <vt:lpstr>Processo de desenvolvimento (3)</vt:lpstr>
      <vt:lpstr>Processo de desenvolvimento (4)</vt:lpstr>
      <vt:lpstr>Demonstração</vt:lpstr>
      <vt:lpstr>Referências</vt:lpstr>
      <vt:lpstr>Perguntas ¿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do processo de construção de conhecimento em fóruns de AVAs</dc:title>
  <dc:creator>Raphael Dourado</dc:creator>
  <cp:lastModifiedBy>Raphael Dourado</cp:lastModifiedBy>
  <cp:revision>57</cp:revision>
  <cp:lastPrinted>2018-06-05T23:02:05Z</cp:lastPrinted>
  <dcterms:created xsi:type="dcterms:W3CDTF">2018-05-22T00:26:53Z</dcterms:created>
  <dcterms:modified xsi:type="dcterms:W3CDTF">2018-07-05T13:23:30Z</dcterms:modified>
</cp:coreProperties>
</file>