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76" r:id="rId5"/>
    <p:sldId id="277" r:id="rId6"/>
    <p:sldId id="278" r:id="rId7"/>
    <p:sldId id="269" r:id="rId8"/>
    <p:sldId id="258" r:id="rId9"/>
    <p:sldId id="259" r:id="rId10"/>
    <p:sldId id="265" r:id="rId11"/>
    <p:sldId id="268" r:id="rId12"/>
    <p:sldId id="272" r:id="rId13"/>
    <p:sldId id="273" r:id="rId14"/>
    <p:sldId id="274" r:id="rId15"/>
    <p:sldId id="260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DECB7-1E3A-4C8C-AD67-0F3B5942B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964F7-1D40-494E-9389-2101CBF1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DA00C-F9E9-4201-8EE4-6FEA5779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2441-EB81-46F9-AA7A-9292784C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E9B7D-DE36-4260-A54D-F985147C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13A6F-05C3-488D-A3C1-584FF3E8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847706-FFF1-4532-81DD-CFC0B7FA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4A1C8-3528-4500-BA94-B0A049D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C5CD8-6AEE-4337-B9BC-08AED761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AD5F4-C025-4E55-A5CD-0F14B8AC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3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768180-43CA-408F-87BB-3D4B5B18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226CDD-E781-4100-9516-BFA433BD6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AC1DF-FD4A-4B96-BB8A-EC75F7E4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66067-1364-40C8-9BB4-71E835D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B98CB3-65E6-48E1-ABBB-7FB8468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8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D5320-AD2A-4AF1-9525-AC76685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9185F-8104-4476-979E-32D65810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7421A-1516-4DC1-8E9E-21DD2E49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7F637-5E41-4E4B-BF73-CB171048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2B5A0-47A2-4FF3-88F1-77895B2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1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EFCDF-E112-4231-B971-0FB130E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9F210-EF2B-427B-9E58-225A61D0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B1174-7612-4822-89AF-E08312CE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DB025-8752-4B61-9138-EA121441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95C79-B0FA-4BD2-A55A-C3E337CC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8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0C18-7F59-4489-A85B-A6FDB0A4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54094-0A57-45A1-806E-6A55E120E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35D1A0-04F9-45D2-98C8-CCA5BC27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34391-D26D-42ED-977B-736FD181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38671-A0A7-4F28-B7B4-BDF828A4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44B06-0215-4FB5-99EB-F2D87D6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6AA58-5DA0-4624-A6D8-1D9D9248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EA74E9-6F34-481C-89D4-A2605E00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DEDF82-22D1-4678-93A8-A667A57D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91FD05-14CE-49D9-854C-36BE8554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2CB8D-C533-4C11-BF9F-137983543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77D9F4-1027-45A3-9FDB-49AACED9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BC9B94-A99A-4B3A-8A5A-991F1247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EC1CFD-29C9-4304-B00D-80BF986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27CCB-66E7-4305-8071-2C3F8D63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B028E7-E9E6-4446-8D66-7E16D02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5801F-F4FC-4985-9185-E1ED0F95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7E6B45-DC5D-46B0-B8E7-83B9A271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51B87A-2CE1-4B22-9ED0-448CD23C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89614D-880C-4DDF-869E-D86EBE52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07F8C-4289-4C5C-9E23-097DAF5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A1211-2098-4AC4-A2EB-E5E1DC68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09905-9CFC-4F55-9A43-177ECFEC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9337C0-E13C-4781-9DB3-8309A6B6A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C77EB-9E10-423C-B6AC-7056C719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6EDE18-0B79-48C2-BD54-6A8BBD2C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8BAEF8-48F3-47E4-B3DD-AE17AF7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6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EEB8E-880F-4888-A176-042B419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11F5A6-3B24-472C-B5B8-81DEEDBF9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0BAC3-B9C7-4D4F-A3D4-5415F27A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A7193-4FFE-4338-B2D7-7B7FC1A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EF1519-4B16-477B-9F20-7636EBEF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F0354-740B-4EFE-9484-657D0E4F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44E9BD-80A5-4958-B056-74117209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5125"/>
            <a:ext cx="996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C4AC6-E824-45F8-908E-D417C33A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300" y="1825625"/>
            <a:ext cx="996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B90DF-15AD-48C5-97B4-9764856A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6B9C-A302-4D41-B09B-BADCA3FBA4E1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18FC0-7DAE-472E-8A34-E724203F5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6DCCA-BC0B-420C-B272-3C67030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131B39-CEBC-42E9-8F64-A156C3311C17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visreview.github.io/VLAVisualizations/paralle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fovisreview.github.io/VLAVisualizations/paralle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fovisreview.github.io/VLAVisualizations/paralle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fovisreview.github.io/VLAVisualizations/paralle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8E279-A626-4EBE-8D43-A1FF4B292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579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Proposta de Projeto</a:t>
            </a:r>
            <a:br>
              <a:rPr lang="pt-BR" dirty="0"/>
            </a:b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 do processo de participação em fóruns de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8B0DF-4FA7-4C68-B886-DACACE71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740"/>
            <a:ext cx="9144000" cy="1655762"/>
          </a:xfrm>
        </p:spPr>
        <p:txBody>
          <a:bodyPr anchor="ctr">
            <a:normAutofit/>
          </a:bodyPr>
          <a:lstStyle/>
          <a:p>
            <a:r>
              <a:rPr lang="pt-BR" sz="3600" dirty="0"/>
              <a:t>Raphael Dourado</a:t>
            </a:r>
          </a:p>
          <a:p>
            <a:r>
              <a:rPr lang="pt-BR" sz="2800" dirty="0">
                <a:solidFill>
                  <a:srgbClr val="0070C0"/>
                </a:solidFill>
              </a:rPr>
              <a:t>rasd2@cin.ufpe.br</a:t>
            </a:r>
          </a:p>
        </p:txBody>
      </p:sp>
    </p:spTree>
    <p:extLst>
      <p:ext uri="{BB962C8B-B14F-4D97-AF65-F5344CB8AC3E}">
        <p14:creationId xmlns:p14="http://schemas.microsoft.com/office/powerpoint/2010/main" val="38986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265-2233-4B98-B991-741A6BE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0E43F-344A-45A0-873E-D0EBC25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ECD578-1A78-41EF-B442-A21E5E98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53" y="499618"/>
            <a:ext cx="8872547" cy="6249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0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para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4351338"/>
          </a:xfrm>
        </p:spPr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Dataset</a:t>
            </a:r>
            <a:r>
              <a:rPr lang="pt-BR" dirty="0"/>
              <a:t> final que espera-se obter: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1AB5C90-18A9-4838-A4A4-7BBF6D0E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79881"/>
              </p:ext>
            </p:extLst>
          </p:nvPr>
        </p:nvGraphicFramePr>
        <p:xfrm>
          <a:off x="1724454" y="2234925"/>
          <a:ext cx="87430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62">
                  <a:extLst>
                    <a:ext uri="{9D8B030D-6E8A-4147-A177-3AD203B41FA5}">
                      <a16:colId xmlns:a16="http://schemas.microsoft.com/office/drawing/2014/main" val="3726527333"/>
                    </a:ext>
                  </a:extLst>
                </a:gridCol>
                <a:gridCol w="1738184">
                  <a:extLst>
                    <a:ext uri="{9D8B030D-6E8A-4147-A177-3AD203B41FA5}">
                      <a16:colId xmlns:a16="http://schemas.microsoft.com/office/drawing/2014/main" val="3191827410"/>
                    </a:ext>
                  </a:extLst>
                </a:gridCol>
                <a:gridCol w="3336324">
                  <a:extLst>
                    <a:ext uri="{9D8B030D-6E8A-4147-A177-3AD203B41FA5}">
                      <a16:colId xmlns:a16="http://schemas.microsoft.com/office/drawing/2014/main" val="403319189"/>
                    </a:ext>
                  </a:extLst>
                </a:gridCol>
                <a:gridCol w="2356022">
                  <a:extLst>
                    <a:ext uri="{9D8B030D-6E8A-4147-A177-3AD203B41FA5}">
                      <a16:colId xmlns:a16="http://schemas.microsoft.com/office/drawing/2014/main" val="165758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User_ID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Action_seq_ID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Action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Timestamp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Visualizou fórum #123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14:25:10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Clicou em “responder”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21/05/2018 14:25:25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3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14:30:12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Visualizou fórum #123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18:14:35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8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Clicou em link do enunciado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18:14:48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18:18:48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5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Visualizou fórum #123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23:18:48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2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Clicou em “responder”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23:19:02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7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Rascunho salvo automaticamente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23:23:17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Rascunho salvo automaticamente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23:28:17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2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Resposta postada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21/05/2018 23:32:02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5276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3C01010E-2AA6-44DC-8879-65A86778ED74}"/>
              </a:ext>
            </a:extLst>
          </p:cNvPr>
          <p:cNvSpPr/>
          <p:nvPr/>
        </p:nvSpPr>
        <p:spPr>
          <a:xfrm>
            <a:off x="2990335" y="2660822"/>
            <a:ext cx="7496433" cy="1062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1ABB02-C267-47FD-BB7C-9CAD1589DFAA}"/>
              </a:ext>
            </a:extLst>
          </p:cNvPr>
          <p:cNvSpPr/>
          <p:nvPr/>
        </p:nvSpPr>
        <p:spPr>
          <a:xfrm>
            <a:off x="2990335" y="3771986"/>
            <a:ext cx="7496433" cy="1062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6429E4-128D-4B0F-A0DB-D0215DC81302}"/>
              </a:ext>
            </a:extLst>
          </p:cNvPr>
          <p:cNvSpPr/>
          <p:nvPr/>
        </p:nvSpPr>
        <p:spPr>
          <a:xfrm>
            <a:off x="2990335" y="4883150"/>
            <a:ext cx="7496433" cy="1764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31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-processado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24D9A4-F598-46BF-8906-8F77B61C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1449977"/>
            <a:ext cx="8142514" cy="54080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BDE69A-4BDE-4CA6-897D-5E18E3E96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2" t="14165" b="82309"/>
          <a:stretch/>
        </p:blipFill>
        <p:spPr>
          <a:xfrm>
            <a:off x="1331230" y="2239426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0A272F-6480-417D-8FDA-2C71A8EC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t="63275" r="-70" b="33199"/>
          <a:stretch/>
        </p:blipFill>
        <p:spPr>
          <a:xfrm>
            <a:off x="1331230" y="4065466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E28B4F-419F-4548-A4A1-A81C3B6B5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78318" r="213" b="18156"/>
          <a:stretch/>
        </p:blipFill>
        <p:spPr>
          <a:xfrm>
            <a:off x="1331230" y="4978628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99FB38-7BE9-4818-8C83-3E23E8202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2" t="50737" b="45737"/>
          <a:stretch/>
        </p:blipFill>
        <p:spPr>
          <a:xfrm>
            <a:off x="1331230" y="3179112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6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eventos de interesse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2"/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Geral</a:t>
            </a:r>
          </a:p>
          <a:p>
            <a:pPr lvl="1"/>
            <a:r>
              <a:rPr lang="pt-BR" dirty="0"/>
              <a:t>Login</a:t>
            </a:r>
          </a:p>
          <a:p>
            <a:pPr lvl="1"/>
            <a:r>
              <a:rPr lang="pt-BR" dirty="0" err="1"/>
              <a:t>Logout</a:t>
            </a:r>
            <a:endParaRPr lang="pt-BR" dirty="0"/>
          </a:p>
          <a:p>
            <a:pPr lvl="1"/>
            <a:r>
              <a:rPr lang="pt-BR" dirty="0"/>
              <a:t>Mensagens</a:t>
            </a:r>
          </a:p>
          <a:p>
            <a:pPr lvl="2"/>
            <a:r>
              <a:rPr lang="pt-BR" dirty="0"/>
              <a:t>Enviadas</a:t>
            </a:r>
          </a:p>
          <a:p>
            <a:pPr lvl="2"/>
            <a:r>
              <a:rPr lang="pt-BR" dirty="0"/>
              <a:t>Visualizadas</a:t>
            </a:r>
          </a:p>
          <a:p>
            <a:pPr lvl="1"/>
            <a:r>
              <a:rPr lang="pt-BR" dirty="0"/>
              <a:t>Recursos visualizados</a:t>
            </a:r>
          </a:p>
          <a:p>
            <a:pPr lvl="2"/>
            <a:r>
              <a:rPr lang="pt-BR" dirty="0"/>
              <a:t>Pasta</a:t>
            </a:r>
          </a:p>
          <a:p>
            <a:pPr lvl="2"/>
            <a:r>
              <a:rPr lang="pt-BR" dirty="0"/>
              <a:t>Glossário</a:t>
            </a:r>
          </a:p>
          <a:p>
            <a:pPr lvl="2"/>
            <a:r>
              <a:rPr lang="pt-BR" dirty="0"/>
              <a:t>Arquivo</a:t>
            </a:r>
          </a:p>
          <a:p>
            <a:pPr lvl="2"/>
            <a:r>
              <a:rPr lang="pt-BR" dirty="0"/>
              <a:t>URL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/>
                </a:solidFill>
              </a:rPr>
              <a:t>Fórum</a:t>
            </a:r>
          </a:p>
          <a:p>
            <a:pPr lvl="2"/>
            <a:r>
              <a:rPr lang="pt-BR" sz="2800" dirty="0"/>
              <a:t>Tópico </a:t>
            </a:r>
          </a:p>
          <a:p>
            <a:pPr lvl="3"/>
            <a:r>
              <a:rPr lang="pt-BR" sz="2400" dirty="0"/>
              <a:t>Criado</a:t>
            </a:r>
          </a:p>
          <a:p>
            <a:pPr lvl="3"/>
            <a:r>
              <a:rPr lang="pt-BR" sz="2400" dirty="0"/>
              <a:t>Excluído</a:t>
            </a:r>
          </a:p>
          <a:p>
            <a:pPr lvl="3"/>
            <a:r>
              <a:rPr lang="pt-BR" sz="2400" dirty="0"/>
              <a:t>Visualizado</a:t>
            </a:r>
          </a:p>
          <a:p>
            <a:pPr lvl="2"/>
            <a:r>
              <a:rPr lang="pt-BR" sz="2800" dirty="0"/>
              <a:t>Post</a:t>
            </a:r>
          </a:p>
          <a:p>
            <a:pPr lvl="3"/>
            <a:r>
              <a:rPr lang="pt-BR" sz="2400" dirty="0"/>
              <a:t>Criado</a:t>
            </a:r>
          </a:p>
          <a:p>
            <a:pPr lvl="3"/>
            <a:r>
              <a:rPr lang="pt-BR" sz="2400" dirty="0"/>
              <a:t>Editado</a:t>
            </a:r>
          </a:p>
          <a:p>
            <a:pPr lvl="3"/>
            <a:r>
              <a:rPr lang="pt-BR" sz="2400" dirty="0"/>
              <a:t>Excluído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05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8E24-A7E8-4BC1-9BB9-400B8C6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5125"/>
            <a:ext cx="9969500" cy="1325563"/>
          </a:xfrm>
        </p:spPr>
        <p:txBody>
          <a:bodyPr anchor="t"/>
          <a:lstStyle/>
          <a:p>
            <a:r>
              <a:rPr lang="pt-BR" dirty="0"/>
              <a:t>Protótipo de baixa fidelidade</a:t>
            </a:r>
          </a:p>
        </p:txBody>
      </p:sp>
      <p:pic>
        <p:nvPicPr>
          <p:cNvPr id="6" name="Espaço Reservado para Conteúdo 5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A5FC82B8-059A-4D2E-B1AA-034ADC8AF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brightnessContrast bright="1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844"/>
          <a:stretch/>
        </p:blipFill>
        <p:spPr>
          <a:xfrm>
            <a:off x="838199" y="1298365"/>
            <a:ext cx="11360841" cy="4870618"/>
          </a:xfrm>
        </p:spPr>
      </p:pic>
    </p:spTree>
    <p:extLst>
      <p:ext uri="{BB962C8B-B14F-4D97-AF65-F5344CB8AC3E}">
        <p14:creationId xmlns:p14="http://schemas.microsoft.com/office/powerpoint/2010/main" val="29497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D227-762D-4234-86CD-6C15C629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9524C-F8AF-4E91-A2AD-13AC294C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BOGARÍN, Alejandro; CEREZO, Rebeca; ROMERO, Cristóbal. A survey on educational process mining. Wiley Interdisciplinary Reviews: Data Mining and Knowledge Discovery, v. 8, n. 1, 2018.</a:t>
            </a:r>
          </a:p>
          <a:p>
            <a:r>
              <a:rPr lang="en-US" dirty="0"/>
              <a:t>Lockyer, L., Heathcote, E., &amp; Dawson, S. (2013). Informing pedagogical action: Aligning learning analytics with learning </a:t>
            </a:r>
            <a:r>
              <a:rPr lang="en-US" dirty="0" err="1"/>
              <a:t>design.American</a:t>
            </a:r>
            <a:r>
              <a:rPr lang="en-US" dirty="0"/>
              <a:t> Behavioral Scientist, 57(10), 1439–1459.</a:t>
            </a:r>
            <a:endParaRPr lang="pt-BR" dirty="0"/>
          </a:p>
          <a:p>
            <a:r>
              <a:rPr lang="en-US" dirty="0"/>
              <a:t>Rogoff, B. (2003). The cultural nature of human development. Oxford University Press.</a:t>
            </a:r>
            <a:endParaRPr lang="pt-BR" dirty="0"/>
          </a:p>
          <a:p>
            <a:r>
              <a:rPr lang="en-US" dirty="0"/>
              <a:t>Rogoff, B. (1998). </a:t>
            </a:r>
            <a:r>
              <a:rPr lang="pt-BR" dirty="0"/>
              <a:t>Observando a atividade sociocultural em três planos: apropriação </a:t>
            </a:r>
            <a:r>
              <a:rPr lang="pt-BR" dirty="0" err="1"/>
              <a:t>participatória</a:t>
            </a:r>
            <a:r>
              <a:rPr lang="pt-BR" dirty="0"/>
              <a:t>, participação guiada e aprendizado. EM WERTSCH, James V., Pablo DEL RIO,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Amelia</a:t>
            </a:r>
            <a:r>
              <a:rPr lang="pt-BR" dirty="0"/>
              <a:t> ALVAREZ (</a:t>
            </a:r>
            <a:r>
              <a:rPr lang="pt-BR" dirty="0" err="1"/>
              <a:t>Orgs</a:t>
            </a:r>
            <a:r>
              <a:rPr lang="pt-BR" dirty="0"/>
              <a:t>), </a:t>
            </a:r>
            <a:r>
              <a:rPr lang="pt-BR" i="1" dirty="0"/>
              <a:t>Estudos socioculturais da mente</a:t>
            </a:r>
            <a:r>
              <a:rPr lang="pt-BR" dirty="0"/>
              <a:t>. </a:t>
            </a:r>
            <a:r>
              <a:rPr lang="en-US" dirty="0" err="1"/>
              <a:t>Artmed</a:t>
            </a:r>
            <a:r>
              <a:rPr lang="en-US" dirty="0"/>
              <a:t>: Porto Alegre, 123-142.</a:t>
            </a:r>
            <a:endParaRPr lang="pt-BR" dirty="0"/>
          </a:p>
          <a:p>
            <a:r>
              <a:rPr lang="en-US" dirty="0"/>
              <a:t>Rogoff, B. (1990). Apprenticeship in thinking: Cognitive development in sociocultural activity. </a:t>
            </a:r>
            <a:r>
              <a:rPr lang="pt-BR" dirty="0"/>
              <a:t>New York: Oxford </a:t>
            </a:r>
            <a:r>
              <a:rPr lang="pt-BR" dirty="0" err="1"/>
              <a:t>University</a:t>
            </a:r>
            <a:r>
              <a:rPr lang="pt-BR" dirty="0"/>
              <a:t> Press.</a:t>
            </a:r>
          </a:p>
          <a:p>
            <a:r>
              <a:rPr lang="en-US" dirty="0"/>
              <a:t>Vieira, C., Parsons, P., &amp; Byrd, V. (2018). Visual learning analytics of educational data: A systematic literature review and research agenda. Computers &amp; Education.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72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942CD0-1E99-4127-A9C6-D214973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</a:t>
            </a:r>
            <a:r>
              <a:rPr lang="pt-BR" dirty="0">
                <a:latin typeface="Kartika" panose="020B0502040204020203" pitchFamily="18" charset="0"/>
                <a:cs typeface="Kartika" panose="020B0502040204020203" pitchFamily="18" charset="0"/>
              </a:rPr>
              <a:t>¿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42EDF1-4BF0-474A-BE81-E5BFBC108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2CA33-74F0-47FC-B429-59176418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071CA-3081-49A5-A25B-A109C766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Ambientes Virtuais de Aprendizagem (</a:t>
            </a:r>
            <a:r>
              <a:rPr lang="pt-BR" dirty="0" err="1"/>
              <a:t>AVAs</a:t>
            </a:r>
            <a:r>
              <a:rPr lang="pt-BR" dirty="0"/>
              <a:t>)</a:t>
            </a:r>
          </a:p>
          <a:p>
            <a:r>
              <a:rPr lang="pt-BR" dirty="0"/>
              <a:t>Ciência de Dados Educacionais</a:t>
            </a:r>
          </a:p>
          <a:p>
            <a:pPr lvl="1"/>
            <a:r>
              <a:rPr lang="pt-BR" i="1" dirty="0"/>
              <a:t>Learning </a:t>
            </a:r>
            <a:r>
              <a:rPr lang="pt-BR" i="1" dirty="0" err="1"/>
              <a:t>Analytics</a:t>
            </a:r>
            <a:endParaRPr lang="pt-BR" i="1" dirty="0"/>
          </a:p>
          <a:p>
            <a:pPr lvl="1"/>
            <a:r>
              <a:rPr lang="pt-BR" dirty="0"/>
              <a:t>EDM (</a:t>
            </a:r>
            <a:r>
              <a:rPr lang="pt-BR" i="1" dirty="0" err="1"/>
              <a:t>Educational</a:t>
            </a:r>
            <a:r>
              <a:rPr lang="pt-BR" i="1" dirty="0"/>
              <a:t> Data Mining</a:t>
            </a:r>
            <a:r>
              <a:rPr lang="pt-BR" dirty="0"/>
              <a:t>)</a:t>
            </a:r>
          </a:p>
          <a:p>
            <a:pPr lvl="1"/>
            <a:r>
              <a:rPr lang="pt-BR" i="1" dirty="0"/>
              <a:t>Visual Learning </a:t>
            </a:r>
            <a:r>
              <a:rPr lang="pt-BR" i="1" dirty="0" err="1"/>
              <a:t>Analytics</a:t>
            </a:r>
            <a:r>
              <a:rPr lang="pt-BR" i="1" dirty="0"/>
              <a:t> </a:t>
            </a:r>
            <a:r>
              <a:rPr lang="pt-BR" dirty="0"/>
              <a:t>(Vieira et al, 2018)</a:t>
            </a:r>
          </a:p>
        </p:txBody>
      </p:sp>
    </p:spTree>
    <p:extLst>
      <p:ext uri="{BB962C8B-B14F-4D97-AF65-F5344CB8AC3E}">
        <p14:creationId xmlns:p14="http://schemas.microsoft.com/office/powerpoint/2010/main" val="22454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F829D9D-51C5-4721-B124-0E360722466F}"/>
              </a:ext>
            </a:extLst>
          </p:cNvPr>
          <p:cNvSpPr txBox="1">
            <a:spLocks/>
          </p:cNvSpPr>
          <p:nvPr/>
        </p:nvSpPr>
        <p:spPr>
          <a:xfrm>
            <a:off x="1384300" y="1825625"/>
            <a:ext cx="996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Lacunas na literatura (Vieira et al, 2018)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3F87B2-1D8F-4C90-AD4C-CB96F8F6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(1)</a:t>
            </a:r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AF1C06BB-AA4E-48DB-9382-C5707BD0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66" y="2450591"/>
            <a:ext cx="10667182" cy="31430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F7997F-C740-4CE6-84D0-5FF63B3231CA}"/>
              </a:ext>
            </a:extLst>
          </p:cNvPr>
          <p:cNvSpPr txBox="1"/>
          <p:nvPr/>
        </p:nvSpPr>
        <p:spPr>
          <a:xfrm>
            <a:off x="6033962" y="6519446"/>
            <a:ext cx="584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Disponível em:</a:t>
            </a:r>
            <a:r>
              <a:rPr lang="pt-BR" sz="1400" dirty="0">
                <a:hlinkClick r:id="rId3"/>
              </a:rPr>
              <a:t> https://infovisreview.github.io/VLAVisualizations/parallel.html</a:t>
            </a:r>
            <a:endParaRPr lang="pt-BR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4B6C50-50BD-4A4D-919D-5411479EDBC1}"/>
              </a:ext>
            </a:extLst>
          </p:cNvPr>
          <p:cNvSpPr txBox="1"/>
          <p:nvPr/>
        </p:nvSpPr>
        <p:spPr>
          <a:xfrm>
            <a:off x="1874520" y="5785869"/>
            <a:ext cx="906421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CVB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Background | CET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Educational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Theories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SoV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Sofistication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F829D9D-51C5-4721-B124-0E360722466F}"/>
              </a:ext>
            </a:extLst>
          </p:cNvPr>
          <p:cNvSpPr txBox="1">
            <a:spLocks/>
          </p:cNvSpPr>
          <p:nvPr/>
        </p:nvSpPr>
        <p:spPr>
          <a:xfrm>
            <a:off x="1384300" y="1825625"/>
            <a:ext cx="996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Lacunas na literatura (Vieira et al, 2018)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3F87B2-1D8F-4C90-AD4C-CB96F8F6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(1)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F7997F-C740-4CE6-84D0-5FF63B3231CA}"/>
              </a:ext>
            </a:extLst>
          </p:cNvPr>
          <p:cNvSpPr txBox="1"/>
          <p:nvPr/>
        </p:nvSpPr>
        <p:spPr>
          <a:xfrm>
            <a:off x="6033962" y="6519446"/>
            <a:ext cx="584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Disponível em:</a:t>
            </a:r>
            <a:r>
              <a:rPr lang="pt-BR" sz="1400" dirty="0">
                <a:hlinkClick r:id="rId2"/>
              </a:rPr>
              <a:t> https://infovisreview.github.io/VLAVisualizations/parallel.html</a:t>
            </a: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B61F05-CF8D-4F6F-AA5C-CC2DD0E4A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3"/>
          <a:stretch/>
        </p:blipFill>
        <p:spPr>
          <a:xfrm>
            <a:off x="1424043" y="2552483"/>
            <a:ext cx="10112829" cy="29392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4B6C50-50BD-4A4D-919D-5411479EDBC1}"/>
              </a:ext>
            </a:extLst>
          </p:cNvPr>
          <p:cNvSpPr txBox="1"/>
          <p:nvPr/>
        </p:nvSpPr>
        <p:spPr>
          <a:xfrm>
            <a:off x="1874520" y="5785869"/>
            <a:ext cx="906421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CVB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Background | CET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Educational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Theories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SoV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Sofistication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9C9A1708-0E49-4446-BDC4-DD96ACEA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F829D9D-51C5-4721-B124-0E360722466F}"/>
              </a:ext>
            </a:extLst>
          </p:cNvPr>
          <p:cNvSpPr txBox="1">
            <a:spLocks/>
          </p:cNvSpPr>
          <p:nvPr/>
        </p:nvSpPr>
        <p:spPr>
          <a:xfrm>
            <a:off x="1384300" y="1825625"/>
            <a:ext cx="996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Lacunas na literatura (Vieira et al, 2018)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3F87B2-1D8F-4C90-AD4C-CB96F8F6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(1)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F7997F-C740-4CE6-84D0-5FF63B3231CA}"/>
              </a:ext>
            </a:extLst>
          </p:cNvPr>
          <p:cNvSpPr txBox="1"/>
          <p:nvPr/>
        </p:nvSpPr>
        <p:spPr>
          <a:xfrm>
            <a:off x="6033962" y="6519446"/>
            <a:ext cx="584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Disponível em:</a:t>
            </a:r>
            <a:r>
              <a:rPr lang="pt-BR" sz="1400" dirty="0">
                <a:hlinkClick r:id="rId2"/>
              </a:rPr>
              <a:t> https://infovisreview.github.io/VLAVisualizations/parallel.html</a:t>
            </a:r>
            <a:endParaRPr lang="pt-BR" sz="1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14B6DE-B1B5-4A2F-8395-F2B366C93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0"/>
          <a:stretch/>
        </p:blipFill>
        <p:spPr>
          <a:xfrm>
            <a:off x="1394559" y="2561694"/>
            <a:ext cx="10171796" cy="29208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4B6C50-50BD-4A4D-919D-5411479EDBC1}"/>
              </a:ext>
            </a:extLst>
          </p:cNvPr>
          <p:cNvSpPr txBox="1"/>
          <p:nvPr/>
        </p:nvSpPr>
        <p:spPr>
          <a:xfrm>
            <a:off x="1874520" y="5785869"/>
            <a:ext cx="906421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CVB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Background | CET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Educational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Theories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SoV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Sofistication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0E85ED51-C65F-446F-A11E-8567D05E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2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F829D9D-51C5-4721-B124-0E360722466F}"/>
              </a:ext>
            </a:extLst>
          </p:cNvPr>
          <p:cNvSpPr txBox="1">
            <a:spLocks/>
          </p:cNvSpPr>
          <p:nvPr/>
        </p:nvSpPr>
        <p:spPr>
          <a:xfrm>
            <a:off x="1384300" y="1825625"/>
            <a:ext cx="996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Lacunas na literatura (Vieira et al, 2018)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03F87B2-1D8F-4C90-AD4C-CB96F8F6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(1)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F7997F-C740-4CE6-84D0-5FF63B3231CA}"/>
              </a:ext>
            </a:extLst>
          </p:cNvPr>
          <p:cNvSpPr txBox="1"/>
          <p:nvPr/>
        </p:nvSpPr>
        <p:spPr>
          <a:xfrm>
            <a:off x="6033962" y="6519446"/>
            <a:ext cx="5849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Disponível em:</a:t>
            </a:r>
            <a:r>
              <a:rPr lang="pt-BR" sz="1400" dirty="0">
                <a:hlinkClick r:id="rId2"/>
              </a:rPr>
              <a:t> https://infovisreview.github.io/VLAVisualizations/parallel.html</a:t>
            </a:r>
            <a:endParaRPr lang="pt-BR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CF7AF0-4088-45C9-8A97-CCBC1F3A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69" y="2803314"/>
            <a:ext cx="10248577" cy="24375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4B6C50-50BD-4A4D-919D-5411479EDBC1}"/>
              </a:ext>
            </a:extLst>
          </p:cNvPr>
          <p:cNvSpPr txBox="1"/>
          <p:nvPr/>
        </p:nvSpPr>
        <p:spPr>
          <a:xfrm>
            <a:off x="1874520" y="5785869"/>
            <a:ext cx="906421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CVB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Background | CET = Connection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Educational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Theories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SoV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Sofistication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Visualization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E71D444-544C-4011-BCD5-B18C005B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16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2CA33-74F0-47FC-B429-59176418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071CA-3081-49A5-A25B-A109C766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Lacunas na literatura (Vieira et al, 2018)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F38647-93C1-4A15-95E8-8DD01EF76A30}"/>
              </a:ext>
            </a:extLst>
          </p:cNvPr>
          <p:cNvSpPr/>
          <p:nvPr/>
        </p:nvSpPr>
        <p:spPr>
          <a:xfrm>
            <a:off x="9899065" y="6423523"/>
            <a:ext cx="229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(</a:t>
            </a:r>
            <a:r>
              <a:rPr lang="pt-BR" sz="2000" dirty="0" err="1"/>
              <a:t>Lockyer</a:t>
            </a:r>
            <a:r>
              <a:rPr lang="pt-BR" sz="2000" dirty="0"/>
              <a:t> et al, 2013)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446041-0892-416F-B3C7-E2931693CD9E}"/>
              </a:ext>
            </a:extLst>
          </p:cNvPr>
          <p:cNvSpPr/>
          <p:nvPr/>
        </p:nvSpPr>
        <p:spPr>
          <a:xfrm>
            <a:off x="2804389" y="2825580"/>
            <a:ext cx="3956063" cy="344710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3200" i="1" dirty="0"/>
              <a:t>checkpoint </a:t>
            </a:r>
            <a:r>
              <a:rPr lang="pt-BR" sz="3200" i="1" dirty="0" err="1"/>
              <a:t>analytics</a:t>
            </a:r>
            <a:endParaRPr lang="pt-BR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2BC8ED-4864-4434-9BD6-3435E70EF332}"/>
              </a:ext>
            </a:extLst>
          </p:cNvPr>
          <p:cNvSpPr/>
          <p:nvPr/>
        </p:nvSpPr>
        <p:spPr>
          <a:xfrm>
            <a:off x="7044553" y="5404022"/>
            <a:ext cx="3349891" cy="86866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3200" i="1" dirty="0" err="1"/>
              <a:t>process</a:t>
            </a:r>
            <a:r>
              <a:rPr lang="pt-BR" sz="3200" i="1" dirty="0"/>
              <a:t> </a:t>
            </a:r>
            <a:r>
              <a:rPr lang="pt-BR" sz="3200" i="1" dirty="0" err="1"/>
              <a:t>analytics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178325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8E24-A7E8-4BC1-9BB9-400B8C68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C0F578-F871-4099-83D9-BC928095820A}"/>
              </a:ext>
            </a:extLst>
          </p:cNvPr>
          <p:cNvSpPr/>
          <p:nvPr/>
        </p:nvSpPr>
        <p:spPr>
          <a:xfrm>
            <a:off x="1868147" y="3505339"/>
            <a:ext cx="43886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i="1" dirty="0" err="1"/>
              <a:t>process</a:t>
            </a:r>
            <a:r>
              <a:rPr lang="pt-BR" sz="2800" i="1" dirty="0"/>
              <a:t> </a:t>
            </a:r>
            <a:r>
              <a:rPr lang="pt-BR" sz="2800" i="1" dirty="0" err="1"/>
              <a:t>analytics</a:t>
            </a:r>
            <a:endParaRPr lang="pt-BR" sz="1600" i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33BA61-4550-4E2F-BFAF-4EE11C8686D2}"/>
              </a:ext>
            </a:extLst>
          </p:cNvPr>
          <p:cNvSpPr/>
          <p:nvPr/>
        </p:nvSpPr>
        <p:spPr>
          <a:xfrm>
            <a:off x="1868148" y="2497264"/>
            <a:ext cx="438863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i="1" dirty="0"/>
              <a:t>visualizações “sofisticadas”</a:t>
            </a:r>
            <a:endParaRPr lang="pt-BR" sz="1600" i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ABD2A1-E476-4FDE-8A30-5DFEC169AF8C}"/>
              </a:ext>
            </a:extLst>
          </p:cNvPr>
          <p:cNvSpPr/>
          <p:nvPr/>
        </p:nvSpPr>
        <p:spPr>
          <a:xfrm>
            <a:off x="1868148" y="4408734"/>
            <a:ext cx="4409540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200" dirty="0"/>
              <a:t>Teoria da aprendizagem de </a:t>
            </a:r>
            <a:r>
              <a:rPr lang="pt-BR" sz="2200" b="1" dirty="0"/>
              <a:t>Barbara </a:t>
            </a:r>
            <a:r>
              <a:rPr lang="pt-BR" sz="2200" b="1" dirty="0" err="1"/>
              <a:t>Rogoff</a:t>
            </a:r>
            <a:r>
              <a:rPr lang="pt-BR" sz="2200" dirty="0"/>
              <a:t> (1990, 1998, 2003)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C65F39-1D32-45FB-AE71-094D49E78376}"/>
              </a:ext>
            </a:extLst>
          </p:cNvPr>
          <p:cNvSpPr/>
          <p:nvPr/>
        </p:nvSpPr>
        <p:spPr>
          <a:xfrm>
            <a:off x="2541864" y="5174806"/>
            <a:ext cx="3714915" cy="1323439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accent1">
                    <a:lumMod val="75000"/>
                  </a:schemeClr>
                </a:solidFill>
              </a:rPr>
              <a:t>“A aprendizagem é um </a:t>
            </a:r>
            <a:r>
              <a:rPr lang="pt-BR" sz="2000" i="1" u="sng" dirty="0">
                <a:solidFill>
                  <a:schemeClr val="accent1">
                    <a:lumMod val="75000"/>
                  </a:schemeClr>
                </a:solidFill>
              </a:rPr>
              <a:t>processo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</a:rPr>
              <a:t> de transformação da </a:t>
            </a:r>
            <a:r>
              <a:rPr lang="pt-BR" sz="2000" i="1" u="sng" dirty="0">
                <a:solidFill>
                  <a:schemeClr val="accent1">
                    <a:lumMod val="75000"/>
                  </a:schemeClr>
                </a:solidFill>
              </a:rPr>
              <a:t>participação variável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</a:rPr>
              <a:t> nas atividades socioculturais”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458C63-C334-4020-9AC2-A7DA28333DEF}"/>
              </a:ext>
            </a:extLst>
          </p:cNvPr>
          <p:cNvSpPr/>
          <p:nvPr/>
        </p:nvSpPr>
        <p:spPr>
          <a:xfrm>
            <a:off x="1384300" y="1802346"/>
            <a:ext cx="89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Unir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5155B-ABB9-4FBA-84E7-59DC5F0B883F}"/>
              </a:ext>
            </a:extLst>
          </p:cNvPr>
          <p:cNvSpPr txBox="1"/>
          <p:nvPr/>
        </p:nvSpPr>
        <p:spPr>
          <a:xfrm>
            <a:off x="3734364" y="30204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+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8A3212-4370-4E9F-A25F-2936FA1D1FEE}"/>
              </a:ext>
            </a:extLst>
          </p:cNvPr>
          <p:cNvSpPr txBox="1"/>
          <p:nvPr/>
        </p:nvSpPr>
        <p:spPr>
          <a:xfrm>
            <a:off x="3734364" y="4009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+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AAD959-7CD6-4246-BA8F-109366455093}"/>
              </a:ext>
            </a:extLst>
          </p:cNvPr>
          <p:cNvSpPr/>
          <p:nvPr/>
        </p:nvSpPr>
        <p:spPr>
          <a:xfrm>
            <a:off x="7204329" y="1802346"/>
            <a:ext cx="916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Para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461143-A2E3-43C3-AA88-CE062554609C}"/>
              </a:ext>
            </a:extLst>
          </p:cNvPr>
          <p:cNvSpPr/>
          <p:nvPr/>
        </p:nvSpPr>
        <p:spPr>
          <a:xfrm>
            <a:off x="7662339" y="2492832"/>
            <a:ext cx="4127155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i="1" dirty="0"/>
              <a:t>Visualizar o processo de construção de uma postagem num fórum online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364349F-F798-4755-96C2-42AD0FEEC4AC}"/>
              </a:ext>
            </a:extLst>
          </p:cNvPr>
          <p:cNvSpPr/>
          <p:nvPr/>
        </p:nvSpPr>
        <p:spPr>
          <a:xfrm>
            <a:off x="8330268" y="3693161"/>
            <a:ext cx="3459226" cy="707886"/>
          </a:xfrm>
          <a:prstGeom prst="rect">
            <a:avLst/>
          </a:prstGeom>
          <a:noFill/>
          <a:ln w="19050">
            <a:solidFill>
              <a:srgbClr val="7F7F7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Mapeamento do processo de aprendizagem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A3DC683-220E-4DAD-B6DC-BF72DFCC5FDF}"/>
              </a:ext>
            </a:extLst>
          </p:cNvPr>
          <p:cNvSpPr/>
          <p:nvPr/>
        </p:nvSpPr>
        <p:spPr>
          <a:xfrm>
            <a:off x="8330268" y="4397158"/>
            <a:ext cx="3459226" cy="400110"/>
          </a:xfrm>
          <a:prstGeom prst="rect">
            <a:avLst/>
          </a:prstGeom>
          <a:noFill/>
          <a:ln w="19050">
            <a:solidFill>
              <a:srgbClr val="7F7F7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Viabiliza avaliação processual</a:t>
            </a:r>
          </a:p>
        </p:txBody>
      </p:sp>
    </p:spTree>
    <p:extLst>
      <p:ext uri="{BB962C8B-B14F-4D97-AF65-F5344CB8AC3E}">
        <p14:creationId xmlns:p14="http://schemas.microsoft.com/office/powerpoint/2010/main" val="39508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265-2233-4B98-B991-741A6BE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0E43F-344A-45A0-873E-D0EBC254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825625"/>
            <a:ext cx="7784414" cy="4351338"/>
          </a:xfrm>
        </p:spPr>
        <p:txBody>
          <a:bodyPr>
            <a:normAutofit/>
          </a:bodyPr>
          <a:lstStyle/>
          <a:p>
            <a:r>
              <a:rPr lang="pt-BR" dirty="0"/>
              <a:t>Instância do Moodle – NEAD/UPE</a:t>
            </a:r>
          </a:p>
          <a:p>
            <a:r>
              <a:rPr lang="pt-BR" dirty="0"/>
              <a:t>Logs de 5 cursos superiores </a:t>
            </a:r>
            <a:r>
              <a:rPr lang="pt-BR" dirty="0" err="1"/>
              <a:t>EaD</a:t>
            </a:r>
            <a:r>
              <a:rPr lang="pt-BR" dirty="0"/>
              <a:t> entre 05/2014 e 03/2015 </a:t>
            </a:r>
          </a:p>
          <a:p>
            <a:pPr lvl="1"/>
            <a:r>
              <a:rPr lang="pt-BR" dirty="0"/>
              <a:t>4 Graduação</a:t>
            </a:r>
          </a:p>
          <a:p>
            <a:pPr lvl="1"/>
            <a:r>
              <a:rPr lang="pt-BR" dirty="0"/>
              <a:t>1 Pós Latu Sensu</a:t>
            </a:r>
          </a:p>
          <a:p>
            <a:r>
              <a:rPr lang="pt-BR" dirty="0"/>
              <a:t>528 fóruns pontuados</a:t>
            </a:r>
          </a:p>
          <a:p>
            <a:r>
              <a:rPr lang="pt-BR" dirty="0"/>
              <a:t>Média de 112 </a:t>
            </a:r>
            <a:r>
              <a:rPr lang="pt-BR" u="sng" dirty="0"/>
              <a:t>respostas em cada fórum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6BC28-9807-4B92-B9CE-FF57C884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6" t="8989" r="8119" b="12833"/>
          <a:stretch/>
        </p:blipFill>
        <p:spPr>
          <a:xfrm>
            <a:off x="9078096" y="2866768"/>
            <a:ext cx="2949147" cy="3991232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B1F880FE-F35E-438E-A0B7-46135BFC31CD}"/>
              </a:ext>
            </a:extLst>
          </p:cNvPr>
          <p:cNvCxnSpPr>
            <a:cxnSpLocks/>
          </p:cNvCxnSpPr>
          <p:nvPr/>
        </p:nvCxnSpPr>
        <p:spPr>
          <a:xfrm>
            <a:off x="5651157" y="5288692"/>
            <a:ext cx="3245708" cy="78259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49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809</TotalTime>
  <Words>686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Kartika</vt:lpstr>
      <vt:lpstr>Tema do Office</vt:lpstr>
      <vt:lpstr>Proposta de Projeto Visualização do processo de participação em fóruns de AVAs</vt:lpstr>
      <vt:lpstr>Introdução</vt:lpstr>
      <vt:lpstr>Motivação (1)</vt:lpstr>
      <vt:lpstr>Motivação (1)</vt:lpstr>
      <vt:lpstr>Motivação (1)</vt:lpstr>
      <vt:lpstr>Motivação (1)</vt:lpstr>
      <vt:lpstr>Motivação (2)</vt:lpstr>
      <vt:lpstr>Proposta</vt:lpstr>
      <vt:lpstr>Dataset</vt:lpstr>
      <vt:lpstr>Dataset</vt:lpstr>
      <vt:lpstr>Ideias para resolução</vt:lpstr>
      <vt:lpstr>Dataset pré-processado</vt:lpstr>
      <vt:lpstr>Alguns eventos de interesse</vt:lpstr>
      <vt:lpstr>Protótipo de baixa fidelidade</vt:lpstr>
      <vt:lpstr>Referências</vt:lpstr>
      <vt:lpstr>Perguntas ¿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do processo de construção de conhecimento em fóruns de AVAs</dc:title>
  <dc:creator>Raphael Dourado</dc:creator>
  <cp:lastModifiedBy>Raphael Dourado</cp:lastModifiedBy>
  <cp:revision>48</cp:revision>
  <cp:lastPrinted>2018-06-05T23:02:05Z</cp:lastPrinted>
  <dcterms:created xsi:type="dcterms:W3CDTF">2018-05-22T00:26:53Z</dcterms:created>
  <dcterms:modified xsi:type="dcterms:W3CDTF">2018-06-05T23:05:07Z</dcterms:modified>
</cp:coreProperties>
</file>