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FFF55-F332-48D4-8155-35372947A2A5}" v="203" dt="2023-07-01T10:29:23.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247" autoAdjust="0"/>
  </p:normalViewPr>
  <p:slideViewPr>
    <p:cSldViewPr snapToGrid="0">
      <p:cViewPr varScale="1">
        <p:scale>
          <a:sx n="110" d="100"/>
          <a:sy n="110" d="100"/>
        </p:scale>
        <p:origin x="64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A569-2566-44FA-D4BB-D95B24C546E9}"/>
              </a:ext>
            </a:extLst>
          </p:cNvPr>
          <p:cNvSpPr>
            <a:spLocks noGrp="1"/>
          </p:cNvSpPr>
          <p:nvPr>
            <p:ph type="ctrTitle"/>
          </p:nvPr>
        </p:nvSpPr>
        <p:spPr>
          <a:xfrm>
            <a:off x="1600200" y="1682496"/>
            <a:ext cx="8991600" cy="1645920"/>
          </a:xfrm>
        </p:spPr>
        <p:txBody>
          <a:bodyPr/>
          <a:lstStyle/>
          <a:p>
            <a:r>
              <a:rPr lang="en-US" dirty="0"/>
              <a:t>US Disease Analysis</a:t>
            </a:r>
            <a:endParaRPr lang="en-DE" dirty="0"/>
          </a:p>
        </p:txBody>
      </p:sp>
      <p:sp>
        <p:nvSpPr>
          <p:cNvPr id="3" name="Subtitle 2">
            <a:extLst>
              <a:ext uri="{FF2B5EF4-FFF2-40B4-BE49-F238E27FC236}">
                <a16:creationId xmlns:a16="http://schemas.microsoft.com/office/drawing/2014/main" id="{74A8A165-31FA-AE6B-04E7-2038436892E5}"/>
              </a:ext>
            </a:extLst>
          </p:cNvPr>
          <p:cNvSpPr>
            <a:spLocks noGrp="1"/>
          </p:cNvSpPr>
          <p:nvPr>
            <p:ph type="subTitle" idx="1"/>
          </p:nvPr>
        </p:nvSpPr>
        <p:spPr>
          <a:xfrm>
            <a:off x="2569673" y="415050"/>
            <a:ext cx="7052654" cy="679523"/>
          </a:xfrm>
        </p:spPr>
        <p:txBody>
          <a:bodyPr>
            <a:normAutofit/>
          </a:bodyPr>
          <a:lstStyle/>
          <a:p>
            <a:r>
              <a:rPr lang="en-US" sz="3200" dirty="0"/>
              <a:t>Data Visualization</a:t>
            </a:r>
            <a:endParaRPr lang="en-DE" sz="3200" dirty="0"/>
          </a:p>
        </p:txBody>
      </p:sp>
      <p:sp>
        <p:nvSpPr>
          <p:cNvPr id="5" name="Subtitle 2">
            <a:extLst>
              <a:ext uri="{FF2B5EF4-FFF2-40B4-BE49-F238E27FC236}">
                <a16:creationId xmlns:a16="http://schemas.microsoft.com/office/drawing/2014/main" id="{535A07D3-519E-F60F-DD55-583C37F992FA}"/>
              </a:ext>
            </a:extLst>
          </p:cNvPr>
          <p:cNvSpPr txBox="1">
            <a:spLocks/>
          </p:cNvSpPr>
          <p:nvPr/>
        </p:nvSpPr>
        <p:spPr>
          <a:xfrm>
            <a:off x="521340" y="5454302"/>
            <a:ext cx="7052654" cy="7856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spcBef>
                <a:spcPts val="0"/>
              </a:spcBef>
            </a:pPr>
            <a:r>
              <a:rPr lang="en-US" sz="1600" dirty="0"/>
              <a:t>Raphael </a:t>
            </a:r>
            <a:r>
              <a:rPr lang="en-US" sz="1600" dirty="0" err="1"/>
              <a:t>Griffo</a:t>
            </a:r>
            <a:r>
              <a:rPr lang="en-US" sz="1600" dirty="0"/>
              <a:t> Duarte  	22111783</a:t>
            </a:r>
          </a:p>
          <a:p>
            <a:pPr algn="l">
              <a:spcBef>
                <a:spcPts val="0"/>
              </a:spcBef>
            </a:pPr>
            <a:r>
              <a:rPr lang="en-US" sz="1600" dirty="0"/>
              <a:t>Mahmoud Ahmed Saad Hamed	12204926</a:t>
            </a:r>
          </a:p>
        </p:txBody>
      </p:sp>
      <p:pic>
        <p:nvPicPr>
          <p:cNvPr id="1028" name="Picture 4">
            <a:extLst>
              <a:ext uri="{FF2B5EF4-FFF2-40B4-BE49-F238E27FC236}">
                <a16:creationId xmlns:a16="http://schemas.microsoft.com/office/drawing/2014/main" id="{F77CA622-EAA7-722C-FE30-F6855AD5EC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124"/>
          <a:stretch/>
        </p:blipFill>
        <p:spPr bwMode="auto">
          <a:xfrm>
            <a:off x="521340" y="245220"/>
            <a:ext cx="1195318" cy="120126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33538240-2923-57FA-59EE-B3525CD798A5}"/>
              </a:ext>
            </a:extLst>
          </p:cNvPr>
          <p:cNvSpPr txBox="1">
            <a:spLocks/>
          </p:cNvSpPr>
          <p:nvPr/>
        </p:nvSpPr>
        <p:spPr>
          <a:xfrm>
            <a:off x="7747399" y="5175504"/>
            <a:ext cx="3651529" cy="92037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spcBef>
                <a:spcPts val="0"/>
              </a:spcBef>
            </a:pPr>
            <a:r>
              <a:rPr lang="en-US" sz="1600" dirty="0"/>
              <a:t>Email: </a:t>
            </a:r>
          </a:p>
          <a:p>
            <a:pPr algn="l">
              <a:spcBef>
                <a:spcPts val="0"/>
              </a:spcBef>
            </a:pPr>
            <a:r>
              <a:rPr lang="en-US" sz="1600" dirty="0"/>
              <a:t>raphael.griffo-duarte@stud.th-deg.de       </a:t>
            </a:r>
          </a:p>
          <a:p>
            <a:pPr algn="l">
              <a:spcBef>
                <a:spcPts val="0"/>
              </a:spcBef>
            </a:pPr>
            <a:r>
              <a:rPr lang="en-US" sz="1600" dirty="0"/>
              <a:t>mahmoud.hamed@stud.th-deg.de</a:t>
            </a:r>
            <a:endParaRPr lang="en-DE" sz="1600" dirty="0"/>
          </a:p>
        </p:txBody>
      </p:sp>
    </p:spTree>
    <p:extLst>
      <p:ext uri="{BB962C8B-B14F-4D97-AF65-F5344CB8AC3E}">
        <p14:creationId xmlns:p14="http://schemas.microsoft.com/office/powerpoint/2010/main" val="212277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analysis (cont</a:t>
            </a:r>
            <a:r>
              <a:rPr lang="en-US" sz="2800" b="1" dirty="0">
                <a:solidFill>
                  <a:srgbClr val="333333"/>
                </a:solidFill>
                <a:latin typeface="Helvetica Neue"/>
              </a:rPr>
              <a:t>..</a:t>
            </a:r>
            <a:r>
              <a:rPr lang="en-US" sz="2800" b="1" i="0" dirty="0">
                <a:solidFill>
                  <a:srgbClr val="333333"/>
                </a:solidFill>
                <a:effectLst/>
                <a:latin typeface="Helvetica Neue"/>
              </a:rPr>
              <a:t>)</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369332"/>
          </a:xfrm>
          <a:prstGeom prst="rect">
            <a:avLst/>
          </a:prstGeom>
          <a:noFill/>
        </p:spPr>
        <p:txBody>
          <a:bodyPr wrap="square" rtlCol="0">
            <a:spAutoFit/>
          </a:bodyPr>
          <a:lstStyle/>
          <a:p>
            <a:pPr algn="l"/>
            <a:r>
              <a:rPr lang="en-GB" b="0" i="0" dirty="0">
                <a:solidFill>
                  <a:srgbClr val="333333"/>
                </a:solidFill>
                <a:effectLst/>
                <a:latin typeface="Helvetica Neue"/>
              </a:rPr>
              <a:t>Similarly, looking at how deaths caused by diseases behaved in time:</a:t>
            </a:r>
            <a:endParaRPr lang="en-GB" sz="1800" b="0" i="0" dirty="0">
              <a:solidFill>
                <a:srgbClr val="333333"/>
              </a:solidFill>
              <a:effectLst/>
              <a:latin typeface="Helvetica Neue"/>
            </a:endParaRPr>
          </a:p>
        </p:txBody>
      </p:sp>
      <p:pic>
        <p:nvPicPr>
          <p:cNvPr id="5122" name="Picture 2">
            <a:extLst>
              <a:ext uri="{FF2B5EF4-FFF2-40B4-BE49-F238E27FC236}">
                <a16:creationId xmlns:a16="http://schemas.microsoft.com/office/drawing/2014/main" id="{C792ABDB-0E41-ECE4-9990-70D61960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0" r="735" b="4654"/>
          <a:stretch/>
        </p:blipFill>
        <p:spPr bwMode="auto">
          <a:xfrm>
            <a:off x="2432648" y="1770193"/>
            <a:ext cx="6952891" cy="488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8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analysis (cont</a:t>
            </a:r>
            <a:r>
              <a:rPr lang="en-US" sz="2800" b="1" dirty="0">
                <a:solidFill>
                  <a:srgbClr val="333333"/>
                </a:solidFill>
                <a:latin typeface="Helvetica Neue"/>
              </a:rPr>
              <a:t>..</a:t>
            </a:r>
            <a:r>
              <a:rPr lang="en-US" sz="2800" b="1" i="0" dirty="0">
                <a:solidFill>
                  <a:srgbClr val="333333"/>
                </a:solidFill>
                <a:effectLst/>
                <a:latin typeface="Helvetica Neue"/>
              </a:rPr>
              <a:t>)</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646331"/>
          </a:xfrm>
          <a:prstGeom prst="rect">
            <a:avLst/>
          </a:prstGeom>
          <a:noFill/>
        </p:spPr>
        <p:txBody>
          <a:bodyPr wrap="square" rtlCol="0">
            <a:spAutoFit/>
          </a:bodyPr>
          <a:lstStyle/>
          <a:p>
            <a:pPr algn="l"/>
            <a:r>
              <a:rPr lang="en-GB" b="0" i="0" dirty="0">
                <a:solidFill>
                  <a:srgbClr val="333333"/>
                </a:solidFill>
                <a:effectLst/>
                <a:latin typeface="Helvetica Neue"/>
              </a:rPr>
              <a:t>Since this type of visualization is limited in the number of diseases we can see at the same time, one alternative is viewing through a heat map.</a:t>
            </a:r>
            <a:endParaRPr lang="en-GB" sz="1800" b="0" i="0" dirty="0">
              <a:solidFill>
                <a:srgbClr val="333333"/>
              </a:solidFill>
              <a:effectLst/>
              <a:latin typeface="Helvetica Neue"/>
            </a:endParaRPr>
          </a:p>
        </p:txBody>
      </p:sp>
      <p:pic>
        <p:nvPicPr>
          <p:cNvPr id="6146" name="Picture 2">
            <a:extLst>
              <a:ext uri="{FF2B5EF4-FFF2-40B4-BE49-F238E27FC236}">
                <a16:creationId xmlns:a16="http://schemas.microsoft.com/office/drawing/2014/main" id="{61ECA75E-9F5A-B019-28A1-E96A65C22A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7" r="1812" b="1384"/>
          <a:stretch/>
        </p:blipFill>
        <p:spPr bwMode="auto">
          <a:xfrm>
            <a:off x="2468592" y="1819719"/>
            <a:ext cx="7027795" cy="497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2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analysis (cont</a:t>
            </a:r>
            <a:r>
              <a:rPr lang="en-US" sz="2800" b="1" dirty="0">
                <a:solidFill>
                  <a:srgbClr val="333333"/>
                </a:solidFill>
                <a:latin typeface="Helvetica Neue"/>
              </a:rPr>
              <a:t>..</a:t>
            </a:r>
            <a:r>
              <a:rPr lang="en-US" sz="2800" b="1" i="0" dirty="0">
                <a:solidFill>
                  <a:srgbClr val="333333"/>
                </a:solidFill>
                <a:effectLst/>
                <a:latin typeface="Helvetica Neue"/>
              </a:rPr>
              <a:t>)</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369332"/>
          </a:xfrm>
          <a:prstGeom prst="rect">
            <a:avLst/>
          </a:prstGeom>
          <a:noFill/>
        </p:spPr>
        <p:txBody>
          <a:bodyPr wrap="square" rtlCol="0">
            <a:spAutoFit/>
          </a:bodyPr>
          <a:lstStyle/>
          <a:p>
            <a:pPr algn="l"/>
            <a:r>
              <a:rPr lang="en-GB" b="0" i="0" dirty="0">
                <a:solidFill>
                  <a:srgbClr val="333333"/>
                </a:solidFill>
                <a:effectLst/>
                <a:latin typeface="Helvetica Neue"/>
              </a:rPr>
              <a:t>Similarly, looking at how deaths caused by diseases behaved in time:</a:t>
            </a:r>
            <a:endParaRPr lang="en-GB" sz="1800" b="0" i="0" dirty="0">
              <a:solidFill>
                <a:srgbClr val="333333"/>
              </a:solidFill>
              <a:effectLst/>
              <a:latin typeface="Helvetica Neue"/>
            </a:endParaRPr>
          </a:p>
        </p:txBody>
      </p:sp>
      <p:pic>
        <p:nvPicPr>
          <p:cNvPr id="7170" name="Picture 2">
            <a:extLst>
              <a:ext uri="{FF2B5EF4-FFF2-40B4-BE49-F238E27FC236}">
                <a16:creationId xmlns:a16="http://schemas.microsoft.com/office/drawing/2014/main" id="{94D2F5F5-4074-C030-C3F3-41AC513667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8" r="2172" b="1258"/>
          <a:stretch/>
        </p:blipFill>
        <p:spPr bwMode="auto">
          <a:xfrm>
            <a:off x="2365075" y="1628984"/>
            <a:ext cx="7158487" cy="509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0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and Geographical Analysis</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923330"/>
          </a:xfrm>
          <a:prstGeom prst="rect">
            <a:avLst/>
          </a:prstGeom>
          <a:noFill/>
        </p:spPr>
        <p:txBody>
          <a:bodyPr wrap="square" rtlCol="0">
            <a:spAutoFit/>
          </a:bodyPr>
          <a:lstStyle/>
          <a:p>
            <a:pPr algn="l"/>
            <a:r>
              <a:rPr lang="en-GB" b="0" i="0" dirty="0">
                <a:solidFill>
                  <a:srgbClr val="333333"/>
                </a:solidFill>
                <a:effectLst/>
                <a:latin typeface="Helvetica Neue"/>
              </a:rPr>
              <a:t>The diseases only happened in a few moments through history and either were not counted anymore or were eradicated. (de </a:t>
            </a:r>
            <a:r>
              <a:rPr lang="en-GB" b="0" i="0" dirty="0" err="1">
                <a:solidFill>
                  <a:srgbClr val="333333"/>
                </a:solidFill>
                <a:effectLst/>
                <a:latin typeface="Helvetica Neue"/>
              </a:rPr>
              <a:t>Quadros</a:t>
            </a:r>
            <a:r>
              <a:rPr lang="en-GB" b="0" i="0" dirty="0">
                <a:solidFill>
                  <a:srgbClr val="333333"/>
                </a:solidFill>
                <a:effectLst/>
                <a:latin typeface="Helvetica Neue"/>
              </a:rPr>
              <a:t>, et. al.). The next step is to generate aa different map for those periods, to see how different diseases affected each state at each point in time;</a:t>
            </a:r>
            <a:endParaRPr lang="en-GB" sz="1800" b="0" i="0" dirty="0">
              <a:solidFill>
                <a:srgbClr val="333333"/>
              </a:solidFill>
              <a:effectLst/>
              <a:latin typeface="Helvetica Neue"/>
            </a:endParaRPr>
          </a:p>
        </p:txBody>
      </p:sp>
      <p:pic>
        <p:nvPicPr>
          <p:cNvPr id="8194" name="Picture 2">
            <a:extLst>
              <a:ext uri="{FF2B5EF4-FFF2-40B4-BE49-F238E27FC236}">
                <a16:creationId xmlns:a16="http://schemas.microsoft.com/office/drawing/2014/main" id="{1FBFE17A-56EA-EA4D-BDBA-B0D549EEF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15" y="2601190"/>
            <a:ext cx="48006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0FD7904-8A5A-81F9-3C69-824D8F263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115" y="2601190"/>
            <a:ext cx="48006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3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8514272"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and Geographical Analysis (cont..)</a:t>
            </a:r>
            <a:endParaRPr lang="en-US" sz="2800" b="0" i="0" dirty="0">
              <a:solidFill>
                <a:srgbClr val="333333"/>
              </a:solidFill>
              <a:effectLst/>
              <a:latin typeface="Helvetica Neue"/>
            </a:endParaRPr>
          </a:p>
        </p:txBody>
      </p:sp>
      <p:pic>
        <p:nvPicPr>
          <p:cNvPr id="9218" name="Picture 2">
            <a:extLst>
              <a:ext uri="{FF2B5EF4-FFF2-40B4-BE49-F238E27FC236}">
                <a16:creationId xmlns:a16="http://schemas.microsoft.com/office/drawing/2014/main" id="{0DEEFC19-7210-94A5-4C9B-1FFA16530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06" y="2601189"/>
            <a:ext cx="4800599" cy="34289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86386B6-D5A1-D50B-E081-AE7339A71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895" y="2601189"/>
            <a:ext cx="4800599"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24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8514272"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and Geographical Analysis (cont..)</a:t>
            </a:r>
            <a:endParaRPr lang="en-US" sz="2800" b="0" i="0" dirty="0">
              <a:solidFill>
                <a:srgbClr val="333333"/>
              </a:solidFill>
              <a:effectLst/>
              <a:latin typeface="Helvetica Neue"/>
            </a:endParaRPr>
          </a:p>
        </p:txBody>
      </p:sp>
      <p:pic>
        <p:nvPicPr>
          <p:cNvPr id="10242" name="Picture 2">
            <a:extLst>
              <a:ext uri="{FF2B5EF4-FFF2-40B4-BE49-F238E27FC236}">
                <a16:creationId xmlns:a16="http://schemas.microsoft.com/office/drawing/2014/main" id="{D61DCC7E-A8E1-9674-5A4C-FA565ED31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89" y="2601189"/>
            <a:ext cx="4800599" cy="342899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D75DE23-AAF0-C362-EFD6-BC953080F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094" y="2601189"/>
            <a:ext cx="4800598" cy="342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6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analysis</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646331"/>
          </a:xfrm>
          <a:prstGeom prst="rect">
            <a:avLst/>
          </a:prstGeom>
          <a:noFill/>
        </p:spPr>
        <p:txBody>
          <a:bodyPr wrap="square" rtlCol="0">
            <a:spAutoFit/>
          </a:bodyPr>
          <a:lstStyle/>
          <a:p>
            <a:pPr algn="l"/>
            <a:r>
              <a:rPr lang="en-GB" b="0" i="0" dirty="0">
                <a:solidFill>
                  <a:srgbClr val="374151"/>
                </a:solidFill>
                <a:effectLst/>
                <a:latin typeface="Söhne"/>
              </a:rPr>
              <a:t>Lethality analysis is important due to population variations. Instead of using population data, we can calculate lethality by dividing deaths by cases.</a:t>
            </a:r>
            <a:endParaRPr lang="en-GB" sz="1800" b="0" i="0" dirty="0">
              <a:solidFill>
                <a:srgbClr val="333333"/>
              </a:solidFill>
              <a:effectLst/>
              <a:latin typeface="Helvetica Neue"/>
            </a:endParaRPr>
          </a:p>
        </p:txBody>
      </p:sp>
      <p:pic>
        <p:nvPicPr>
          <p:cNvPr id="11266" name="Picture 2">
            <a:extLst>
              <a:ext uri="{FF2B5EF4-FFF2-40B4-BE49-F238E27FC236}">
                <a16:creationId xmlns:a16="http://schemas.microsoft.com/office/drawing/2014/main" id="{AEA7D1AB-A011-98E8-FC62-EDCA8570F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14" y="2447644"/>
            <a:ext cx="4711186" cy="3365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9D80D4-34A1-1698-05CC-09F7E6C5C191}"/>
              </a:ext>
            </a:extLst>
          </p:cNvPr>
          <p:cNvSpPr txBox="1"/>
          <p:nvPr/>
        </p:nvSpPr>
        <p:spPr>
          <a:xfrm>
            <a:off x="854015" y="5886704"/>
            <a:ext cx="11076316" cy="738664"/>
          </a:xfrm>
          <a:prstGeom prst="rect">
            <a:avLst/>
          </a:prstGeom>
          <a:noFill/>
        </p:spPr>
        <p:txBody>
          <a:bodyPr wrap="square" rtlCol="0">
            <a:spAutoFit/>
          </a:bodyPr>
          <a:lstStyle/>
          <a:p>
            <a:pPr algn="l"/>
            <a:r>
              <a:rPr lang="en-GB" sz="1400" b="0" i="0" dirty="0">
                <a:solidFill>
                  <a:srgbClr val="333333"/>
                </a:solidFill>
                <a:effectLst/>
                <a:latin typeface="Helvetica Neue"/>
              </a:rPr>
              <a:t>The chart shows a correlation between cases and deaths, as expected. The number of deaths should never be higher than the number of cases, as it would make little sense. Both axis show absolute values, so it is a good comparison about the scale of each disease, but not clear enough to know how they compare in terms of lethality.</a:t>
            </a:r>
          </a:p>
        </p:txBody>
      </p:sp>
    </p:spTree>
    <p:extLst>
      <p:ext uri="{BB962C8B-B14F-4D97-AF65-F5344CB8AC3E}">
        <p14:creationId xmlns:p14="http://schemas.microsoft.com/office/powerpoint/2010/main" val="189402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analysis (cont</a:t>
            </a:r>
            <a:r>
              <a:rPr lang="en-US" sz="2800" b="1" dirty="0">
                <a:solidFill>
                  <a:srgbClr val="333333"/>
                </a:solidFill>
                <a:latin typeface="Helvetica Neue"/>
              </a:rPr>
              <a:t>..</a:t>
            </a:r>
            <a:r>
              <a:rPr lang="en-US" sz="2800" b="1" i="0" dirty="0">
                <a:solidFill>
                  <a:srgbClr val="333333"/>
                </a:solidFill>
                <a:effectLst/>
                <a:latin typeface="Helvetica Neue"/>
              </a:rPr>
              <a:t>)</a:t>
            </a:r>
            <a:endParaRPr lang="en-US" sz="2800" b="0" i="0" dirty="0">
              <a:solidFill>
                <a:srgbClr val="333333"/>
              </a:solidFill>
              <a:effectLst/>
              <a:latin typeface="Helvetica Neue"/>
            </a:endParaRPr>
          </a:p>
        </p:txBody>
      </p:sp>
      <p:pic>
        <p:nvPicPr>
          <p:cNvPr id="13314" name="Picture 2">
            <a:extLst>
              <a:ext uri="{FF2B5EF4-FFF2-40B4-BE49-F238E27FC236}">
                <a16:creationId xmlns:a16="http://schemas.microsoft.com/office/drawing/2014/main" id="{56B9B085-741B-606A-0ACD-DC40C3E20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949" y="2838090"/>
            <a:ext cx="5036101" cy="35972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36357B-F8CB-5FDE-70FF-9F2A767D86BE}"/>
              </a:ext>
            </a:extLst>
          </p:cNvPr>
          <p:cNvSpPr txBox="1"/>
          <p:nvPr/>
        </p:nvSpPr>
        <p:spPr>
          <a:xfrm>
            <a:off x="819510" y="1173388"/>
            <a:ext cx="11076316" cy="1200329"/>
          </a:xfrm>
          <a:prstGeom prst="rect">
            <a:avLst/>
          </a:prstGeom>
          <a:noFill/>
        </p:spPr>
        <p:txBody>
          <a:bodyPr wrap="square" rtlCol="0">
            <a:spAutoFit/>
          </a:bodyPr>
          <a:lstStyle/>
          <a:p>
            <a:pPr algn="l"/>
            <a:r>
              <a:rPr lang="en-GB" b="0" i="0" dirty="0">
                <a:solidFill>
                  <a:srgbClr val="333333"/>
                </a:solidFill>
                <a:effectLst/>
                <a:latin typeface="Helvetica Neue"/>
              </a:rPr>
              <a:t>Knowing the most lethal diseases can help find a direction on what treatments should be prioritized and what diseases should be prevented from spreading at all cost. But going back to the main subject of the geographical effects on disease lethality, the next graph will illustrate how the </a:t>
            </a:r>
            <a:r>
              <a:rPr lang="en-GB" b="0" i="0" dirty="0" err="1">
                <a:solidFill>
                  <a:srgbClr val="333333"/>
                </a:solidFill>
                <a:effectLst/>
                <a:latin typeface="Helvetica Neue"/>
              </a:rPr>
              <a:t>letality</a:t>
            </a:r>
            <a:r>
              <a:rPr lang="en-GB" b="0" i="0" dirty="0">
                <a:solidFill>
                  <a:srgbClr val="333333"/>
                </a:solidFill>
                <a:effectLst/>
                <a:latin typeface="Helvetica Neue"/>
              </a:rPr>
              <a:t> varies in each disease for each state:</a:t>
            </a:r>
            <a:endParaRPr lang="en-GB" sz="1800" b="0" i="0" dirty="0">
              <a:solidFill>
                <a:srgbClr val="333333"/>
              </a:solidFill>
              <a:effectLst/>
              <a:latin typeface="Helvetica Neue"/>
            </a:endParaRPr>
          </a:p>
        </p:txBody>
      </p:sp>
    </p:spTree>
    <p:extLst>
      <p:ext uri="{BB962C8B-B14F-4D97-AF65-F5344CB8AC3E}">
        <p14:creationId xmlns:p14="http://schemas.microsoft.com/office/powerpoint/2010/main" val="2872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analysis (cont</a:t>
            </a:r>
            <a:r>
              <a:rPr lang="en-US" sz="2800" b="1" dirty="0">
                <a:solidFill>
                  <a:srgbClr val="333333"/>
                </a:solidFill>
                <a:latin typeface="Helvetica Neue"/>
              </a:rPr>
              <a:t>..</a:t>
            </a:r>
            <a:r>
              <a:rPr lang="en-US" sz="2800" b="1" i="0" dirty="0">
                <a:solidFill>
                  <a:srgbClr val="333333"/>
                </a:solidFill>
                <a:effectLst/>
                <a:latin typeface="Helvetica Neue"/>
              </a:rPr>
              <a:t>)</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923330"/>
          </a:xfrm>
          <a:prstGeom prst="rect">
            <a:avLst/>
          </a:prstGeom>
          <a:noFill/>
        </p:spPr>
        <p:txBody>
          <a:bodyPr wrap="square" rtlCol="0">
            <a:spAutoFit/>
          </a:bodyPr>
          <a:lstStyle/>
          <a:p>
            <a:pPr algn="l"/>
            <a:r>
              <a:rPr lang="en-GB" b="0" i="0" dirty="0">
                <a:solidFill>
                  <a:srgbClr val="333333"/>
                </a:solidFill>
                <a:effectLst/>
                <a:latin typeface="Helvetica Neue"/>
              </a:rPr>
              <a:t>The graph shows that there are outliers in lethality, but low and high, for certain diseases: Diphtheria, Influenza, Pellagra, Smallpox and Typhoid Fever. For reference, Tuberculosis will also be included, as it is highly lethal but more evenly distributed</a:t>
            </a:r>
            <a:endParaRPr lang="en-GB" sz="1800" b="0" i="0" dirty="0">
              <a:solidFill>
                <a:srgbClr val="333333"/>
              </a:solidFill>
              <a:effectLst/>
              <a:latin typeface="Helvetica Neue"/>
            </a:endParaRPr>
          </a:p>
        </p:txBody>
      </p:sp>
      <p:pic>
        <p:nvPicPr>
          <p:cNvPr id="14338" name="Picture 2">
            <a:extLst>
              <a:ext uri="{FF2B5EF4-FFF2-40B4-BE49-F238E27FC236}">
                <a16:creationId xmlns:a16="http://schemas.microsoft.com/office/drawing/2014/main" id="{D235C853-C09C-AD83-253B-02B6C6D74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804" y="2408296"/>
            <a:ext cx="5812766" cy="415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3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Maps</a:t>
            </a:r>
            <a:endParaRPr lang="en-US" sz="2800" b="0" i="0" dirty="0">
              <a:solidFill>
                <a:srgbClr val="333333"/>
              </a:solidFill>
              <a:effectLst/>
              <a:latin typeface="Helvetica Neue"/>
            </a:endParaRPr>
          </a:p>
        </p:txBody>
      </p:sp>
      <p:pic>
        <p:nvPicPr>
          <p:cNvPr id="15362" name="Picture 2">
            <a:extLst>
              <a:ext uri="{FF2B5EF4-FFF2-40B4-BE49-F238E27FC236}">
                <a16:creationId xmlns:a16="http://schemas.microsoft.com/office/drawing/2014/main" id="{BB487524-F75C-E489-2E6A-843484DE8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5" y="1777042"/>
            <a:ext cx="5364192" cy="383156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195EC926-1A13-EC11-767B-F2355E10F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103" y="1777042"/>
            <a:ext cx="5364192" cy="383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26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r>
              <a:rPr lang="en-US" sz="2800" b="1" dirty="0"/>
              <a:t>Table of Content</a:t>
            </a:r>
            <a:endParaRPr lang="en-DE" sz="2800" b="1" dirty="0"/>
          </a:p>
        </p:txBody>
      </p:sp>
      <p:sp>
        <p:nvSpPr>
          <p:cNvPr id="7" name="TextBox 6">
            <a:extLst>
              <a:ext uri="{FF2B5EF4-FFF2-40B4-BE49-F238E27FC236}">
                <a16:creationId xmlns:a16="http://schemas.microsoft.com/office/drawing/2014/main" id="{FDB2BFED-8C33-1170-2DCE-102FD80F08EB}"/>
              </a:ext>
            </a:extLst>
          </p:cNvPr>
          <p:cNvSpPr txBox="1"/>
          <p:nvPr/>
        </p:nvSpPr>
        <p:spPr>
          <a:xfrm>
            <a:off x="1104522" y="1439501"/>
            <a:ext cx="5377759" cy="4262705"/>
          </a:xfrm>
          <a:prstGeom prst="rect">
            <a:avLst/>
          </a:prstGeom>
          <a:noFill/>
        </p:spPr>
        <p:txBody>
          <a:bodyPr wrap="square" rtlCol="0">
            <a:spAutoFit/>
          </a:bodyPr>
          <a:lstStyle/>
          <a:p>
            <a:pPr marL="342900" indent="-342900">
              <a:spcBef>
                <a:spcPts val="600"/>
              </a:spcBef>
              <a:buFont typeface="+mj-lt"/>
              <a:buAutoNum type="arabicPeriod"/>
            </a:pPr>
            <a:r>
              <a:rPr lang="en-GB" dirty="0"/>
              <a:t>  Introduction </a:t>
            </a:r>
          </a:p>
          <a:p>
            <a:pPr marL="342900" indent="-342900">
              <a:spcBef>
                <a:spcPts val="600"/>
              </a:spcBef>
              <a:buFont typeface="+mj-lt"/>
              <a:buAutoNum type="arabicPeriod"/>
            </a:pPr>
            <a:r>
              <a:rPr lang="en-GB" dirty="0"/>
              <a:t>  Problem definition</a:t>
            </a:r>
          </a:p>
          <a:p>
            <a:pPr marL="342900" indent="-342900">
              <a:spcBef>
                <a:spcPts val="600"/>
              </a:spcBef>
              <a:buFont typeface="+mj-lt"/>
              <a:buAutoNum type="arabicPeriod"/>
            </a:pPr>
            <a:r>
              <a:rPr lang="en-GB" dirty="0"/>
              <a:t>  Objectives </a:t>
            </a:r>
          </a:p>
          <a:p>
            <a:pPr marL="342900" indent="-342900">
              <a:spcBef>
                <a:spcPts val="600"/>
              </a:spcBef>
              <a:buFont typeface="+mj-lt"/>
              <a:buAutoNum type="arabicPeriod"/>
            </a:pPr>
            <a:r>
              <a:rPr lang="en-GB" dirty="0"/>
              <a:t>  Methods </a:t>
            </a:r>
          </a:p>
          <a:p>
            <a:pPr>
              <a:spcBef>
                <a:spcPts val="600"/>
              </a:spcBef>
            </a:pPr>
            <a:r>
              <a:rPr lang="en-GB" dirty="0"/>
              <a:t>5.1   Analysis Protocol</a:t>
            </a:r>
          </a:p>
          <a:p>
            <a:pPr>
              <a:spcBef>
                <a:spcPts val="600"/>
              </a:spcBef>
            </a:pPr>
            <a:r>
              <a:rPr lang="en-GB" dirty="0"/>
              <a:t>5.2   Historical analysis</a:t>
            </a:r>
          </a:p>
          <a:p>
            <a:pPr>
              <a:spcBef>
                <a:spcPts val="600"/>
              </a:spcBef>
            </a:pPr>
            <a:r>
              <a:rPr lang="en-GB" dirty="0"/>
              <a:t>5.3   Historical and Geographical Analysis</a:t>
            </a:r>
          </a:p>
          <a:p>
            <a:pPr>
              <a:spcBef>
                <a:spcPts val="600"/>
              </a:spcBef>
            </a:pPr>
            <a:r>
              <a:rPr lang="en-GB" dirty="0"/>
              <a:t>5.4   Lethality analysis</a:t>
            </a:r>
          </a:p>
          <a:p>
            <a:pPr>
              <a:spcBef>
                <a:spcPts val="600"/>
              </a:spcBef>
            </a:pPr>
            <a:r>
              <a:rPr lang="en-GB" dirty="0"/>
              <a:t>5.5   Lethality Maps </a:t>
            </a:r>
          </a:p>
          <a:p>
            <a:pPr>
              <a:spcBef>
                <a:spcPts val="600"/>
              </a:spcBef>
            </a:pPr>
            <a:r>
              <a:rPr lang="en-GB" dirty="0"/>
              <a:t>6.     Results</a:t>
            </a:r>
          </a:p>
          <a:p>
            <a:pPr marL="342900" indent="-342900">
              <a:spcBef>
                <a:spcPts val="600"/>
              </a:spcBef>
              <a:buAutoNum type="arabicPeriod" startAt="7"/>
            </a:pPr>
            <a:r>
              <a:rPr lang="en-GB" dirty="0"/>
              <a:t>  Conclusions </a:t>
            </a:r>
          </a:p>
          <a:p>
            <a:pPr marL="342900" indent="-342900">
              <a:spcBef>
                <a:spcPts val="600"/>
              </a:spcBef>
              <a:buAutoNum type="arabicPeriod" startAt="7"/>
            </a:pPr>
            <a:r>
              <a:rPr lang="en-GB" dirty="0"/>
              <a:t>  Literature</a:t>
            </a:r>
            <a:endParaRPr lang="en-DE" dirty="0"/>
          </a:p>
        </p:txBody>
      </p:sp>
    </p:spTree>
    <p:extLst>
      <p:ext uri="{BB962C8B-B14F-4D97-AF65-F5344CB8AC3E}">
        <p14:creationId xmlns:p14="http://schemas.microsoft.com/office/powerpoint/2010/main" val="382548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Maps (cont..)</a:t>
            </a:r>
            <a:endParaRPr lang="en-US" sz="2800" b="0" i="0" dirty="0">
              <a:solidFill>
                <a:srgbClr val="333333"/>
              </a:solidFill>
              <a:effectLst/>
              <a:latin typeface="Helvetica Neue"/>
            </a:endParaRPr>
          </a:p>
        </p:txBody>
      </p:sp>
      <p:pic>
        <p:nvPicPr>
          <p:cNvPr id="16386" name="Picture 2">
            <a:extLst>
              <a:ext uri="{FF2B5EF4-FFF2-40B4-BE49-F238E27FC236}">
                <a16:creationId xmlns:a16="http://schemas.microsoft.com/office/drawing/2014/main" id="{F52C3CE9-8867-4726-7056-86C85EF08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6" y="1777042"/>
            <a:ext cx="5364192" cy="383156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DDC471B1-A115-D604-97C6-0ED17B98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104" y="1777042"/>
            <a:ext cx="5364192" cy="383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4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7375585" cy="523220"/>
          </a:xfrm>
          <a:prstGeom prst="rect">
            <a:avLst/>
          </a:prstGeom>
          <a:noFill/>
        </p:spPr>
        <p:txBody>
          <a:bodyPr wrap="square" rtlCol="0">
            <a:spAutoFit/>
          </a:bodyPr>
          <a:lstStyle/>
          <a:p>
            <a:pPr algn="l"/>
            <a:r>
              <a:rPr lang="en-US" sz="2800" b="1" i="0" dirty="0">
                <a:solidFill>
                  <a:srgbClr val="333333"/>
                </a:solidFill>
                <a:effectLst/>
                <a:latin typeface="Helvetica Neue"/>
              </a:rPr>
              <a:t>Lethality Maps (cont..)</a:t>
            </a:r>
            <a:endParaRPr lang="en-US" sz="2800" b="0" i="0" dirty="0">
              <a:solidFill>
                <a:srgbClr val="333333"/>
              </a:solidFill>
              <a:effectLst/>
              <a:latin typeface="Helvetica Neue"/>
            </a:endParaRPr>
          </a:p>
        </p:txBody>
      </p:sp>
      <p:pic>
        <p:nvPicPr>
          <p:cNvPr id="17410" name="Picture 2">
            <a:extLst>
              <a:ext uri="{FF2B5EF4-FFF2-40B4-BE49-F238E27FC236}">
                <a16:creationId xmlns:a16="http://schemas.microsoft.com/office/drawing/2014/main" id="{6211A0B4-6058-57F8-3007-CD0F11984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4" y="1570012"/>
            <a:ext cx="5364192" cy="383156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3666BDBD-72A5-5920-7C2C-2DC682A74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103" y="1570012"/>
            <a:ext cx="5364193" cy="38315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D9CE9E-18DA-8C1E-A1BE-E0E48E797EBD}"/>
              </a:ext>
            </a:extLst>
          </p:cNvPr>
          <p:cNvSpPr txBox="1"/>
          <p:nvPr/>
        </p:nvSpPr>
        <p:spPr>
          <a:xfrm>
            <a:off x="797945" y="5576153"/>
            <a:ext cx="11076316" cy="1077218"/>
          </a:xfrm>
          <a:prstGeom prst="rect">
            <a:avLst/>
          </a:prstGeom>
          <a:noFill/>
        </p:spPr>
        <p:txBody>
          <a:bodyPr wrap="square" rtlCol="0">
            <a:spAutoFit/>
          </a:bodyPr>
          <a:lstStyle/>
          <a:p>
            <a:pPr algn="l"/>
            <a:r>
              <a:rPr lang="en-GB" sz="1600" b="0" i="0" dirty="0">
                <a:solidFill>
                  <a:srgbClr val="333333"/>
                </a:solidFill>
                <a:effectLst/>
                <a:latin typeface="Helvetica Neue"/>
              </a:rPr>
              <a:t>The maps show that certain states, mainly in the northeast, are more dangerous for those diseases, all of them being respiratory diseases. A takeaway from that data is that perhaps the air pollution in those heavily industrialized areas can generate higher risk of illness and higher chance of death. So resources for respiratory diseases should be prioritized in the states of that region.</a:t>
            </a:r>
          </a:p>
        </p:txBody>
      </p:sp>
    </p:spTree>
    <p:extLst>
      <p:ext uri="{BB962C8B-B14F-4D97-AF65-F5344CB8AC3E}">
        <p14:creationId xmlns:p14="http://schemas.microsoft.com/office/powerpoint/2010/main" val="410210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pPr algn="l"/>
            <a:r>
              <a:rPr lang="en-US" sz="2800" b="1" i="0" dirty="0">
                <a:solidFill>
                  <a:srgbClr val="333333"/>
                </a:solidFill>
                <a:effectLst/>
                <a:latin typeface="Helvetica Neue"/>
              </a:rPr>
              <a:t>Result</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595886"/>
            <a:ext cx="11076316" cy="2523768"/>
          </a:xfrm>
          <a:prstGeom prst="rect">
            <a:avLst/>
          </a:prstGeom>
          <a:noFill/>
        </p:spPr>
        <p:txBody>
          <a:bodyPr wrap="square" rtlCol="0">
            <a:spAutoFit/>
          </a:bodyPr>
          <a:lstStyle/>
          <a:p>
            <a:pPr>
              <a:spcBef>
                <a:spcPts val="1200"/>
              </a:spcBef>
            </a:pPr>
            <a:r>
              <a:rPr lang="en-GB" b="0" i="0" dirty="0">
                <a:solidFill>
                  <a:srgbClr val="333333"/>
                </a:solidFill>
                <a:effectLst/>
                <a:latin typeface="Helvetica Neue"/>
              </a:rPr>
              <a:t>The results analysed in this work:</a:t>
            </a:r>
          </a:p>
          <a:p>
            <a:pPr marL="285750" indent="-285750">
              <a:spcBef>
                <a:spcPts val="1200"/>
              </a:spcBef>
              <a:buFont typeface="Arial" panose="020B0604020202020204" pitchFamily="34" charset="0"/>
              <a:buChar char="•"/>
            </a:pPr>
            <a:r>
              <a:rPr lang="en-GB" b="0" i="0" dirty="0">
                <a:solidFill>
                  <a:srgbClr val="333333"/>
                </a:solidFill>
                <a:effectLst/>
                <a:latin typeface="Helvetica Neue"/>
              </a:rPr>
              <a:t>Disease trends over time </a:t>
            </a:r>
          </a:p>
          <a:p>
            <a:pPr marL="285750" indent="-285750">
              <a:spcBef>
                <a:spcPts val="1200"/>
              </a:spcBef>
              <a:buFont typeface="Arial" panose="020B0604020202020204" pitchFamily="34" charset="0"/>
              <a:buChar char="•"/>
            </a:pPr>
            <a:r>
              <a:rPr lang="en-GB" b="0" i="0" dirty="0">
                <a:solidFill>
                  <a:srgbClr val="333333"/>
                </a:solidFill>
                <a:effectLst/>
                <a:latin typeface="Helvetica Neue"/>
              </a:rPr>
              <a:t>Disease case map </a:t>
            </a:r>
          </a:p>
          <a:p>
            <a:pPr marL="285750" indent="-285750">
              <a:spcBef>
                <a:spcPts val="1200"/>
              </a:spcBef>
              <a:buFont typeface="Arial" panose="020B0604020202020204" pitchFamily="34" charset="0"/>
              <a:buChar char="•"/>
            </a:pPr>
            <a:r>
              <a:rPr lang="en-GB" b="0" i="0" dirty="0">
                <a:solidFill>
                  <a:srgbClr val="333333"/>
                </a:solidFill>
                <a:effectLst/>
                <a:latin typeface="Helvetica Neue"/>
              </a:rPr>
              <a:t>Disease death map </a:t>
            </a:r>
          </a:p>
          <a:p>
            <a:pPr marL="285750" indent="-285750">
              <a:spcBef>
                <a:spcPts val="1200"/>
              </a:spcBef>
              <a:buFont typeface="Arial" panose="020B0604020202020204" pitchFamily="34" charset="0"/>
              <a:buChar char="•"/>
            </a:pPr>
            <a:r>
              <a:rPr lang="en-GB" b="0" i="0" dirty="0">
                <a:solidFill>
                  <a:srgbClr val="333333"/>
                </a:solidFill>
                <a:effectLst/>
                <a:latin typeface="Helvetica Neue"/>
              </a:rPr>
              <a:t>Disease lethality</a:t>
            </a:r>
          </a:p>
          <a:p>
            <a:pPr marL="285750" indent="-285750">
              <a:spcBef>
                <a:spcPts val="1200"/>
              </a:spcBef>
              <a:buFont typeface="Arial" panose="020B0604020202020204" pitchFamily="34" charset="0"/>
              <a:buChar char="•"/>
            </a:pPr>
            <a:r>
              <a:rPr lang="en-GB" dirty="0">
                <a:solidFill>
                  <a:srgbClr val="333333"/>
                </a:solidFill>
                <a:latin typeface="Helvetica Neue"/>
              </a:rPr>
              <a:t>Lethality map</a:t>
            </a:r>
            <a:endParaRPr lang="en-DE" dirty="0"/>
          </a:p>
        </p:txBody>
      </p:sp>
    </p:spTree>
    <p:extLst>
      <p:ext uri="{BB962C8B-B14F-4D97-AF65-F5344CB8AC3E}">
        <p14:creationId xmlns:p14="http://schemas.microsoft.com/office/powerpoint/2010/main" val="99399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r>
              <a:rPr lang="en-US" sz="2800" b="1" i="0" dirty="0">
                <a:solidFill>
                  <a:srgbClr val="333333"/>
                </a:solidFill>
                <a:effectLst/>
                <a:latin typeface="Helvetica Neue"/>
              </a:rPr>
              <a:t>Discussion</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595886"/>
            <a:ext cx="11076316" cy="2369880"/>
          </a:xfrm>
          <a:prstGeom prst="rect">
            <a:avLst/>
          </a:prstGeom>
          <a:noFill/>
        </p:spPr>
        <p:txBody>
          <a:bodyPr wrap="square" rtlCol="0">
            <a:spAutoFit/>
          </a:bodyPr>
          <a:lstStyle/>
          <a:p>
            <a:pPr>
              <a:spcBef>
                <a:spcPts val="1200"/>
              </a:spcBef>
            </a:pPr>
            <a:r>
              <a:rPr lang="en-GB" b="1" i="0" dirty="0">
                <a:solidFill>
                  <a:srgbClr val="333333"/>
                </a:solidFill>
                <a:effectLst/>
                <a:latin typeface="Helvetica Neue"/>
              </a:rPr>
              <a:t>Pros:</a:t>
            </a:r>
          </a:p>
          <a:p>
            <a:pPr>
              <a:spcBef>
                <a:spcPts val="1200"/>
              </a:spcBef>
            </a:pPr>
            <a:r>
              <a:rPr lang="en-GB" b="0" i="0" dirty="0">
                <a:solidFill>
                  <a:srgbClr val="333333"/>
                </a:solidFill>
                <a:effectLst/>
                <a:latin typeface="Helvetica Neue"/>
              </a:rPr>
              <a:t>- The dataset contain multiple diseases and states, making it possible to find useful patterns </a:t>
            </a:r>
          </a:p>
          <a:p>
            <a:pPr>
              <a:spcBef>
                <a:spcPts val="1200"/>
              </a:spcBef>
            </a:pPr>
            <a:r>
              <a:rPr lang="en-GB" b="1" i="0" dirty="0">
                <a:solidFill>
                  <a:srgbClr val="333333"/>
                </a:solidFill>
                <a:effectLst/>
                <a:latin typeface="Helvetica Neue"/>
              </a:rPr>
              <a:t>Cons:</a:t>
            </a:r>
            <a:r>
              <a:rPr lang="en-GB" b="0" i="0" dirty="0">
                <a:solidFill>
                  <a:srgbClr val="333333"/>
                </a:solidFill>
                <a:effectLst/>
                <a:latin typeface="Helvetica Neue"/>
              </a:rPr>
              <a:t> </a:t>
            </a:r>
          </a:p>
          <a:p>
            <a:pPr marL="285750" indent="-285750">
              <a:spcBef>
                <a:spcPts val="1200"/>
              </a:spcBef>
              <a:buFontTx/>
              <a:buChar char="-"/>
            </a:pPr>
            <a:r>
              <a:rPr lang="en-GB" b="0" i="0" dirty="0">
                <a:solidFill>
                  <a:srgbClr val="333333"/>
                </a:solidFill>
                <a:effectLst/>
                <a:latin typeface="Helvetica Neue"/>
              </a:rPr>
              <a:t>The data is not constant, some diseases have cases in certain periods but no data afterwards. That is reasonable for eradicated diseases, but even diseases like Influenza are missing.</a:t>
            </a:r>
          </a:p>
          <a:p>
            <a:pPr marL="285750" indent="-285750">
              <a:spcBef>
                <a:spcPts val="1200"/>
              </a:spcBef>
              <a:buFontTx/>
              <a:buChar char="-"/>
            </a:pPr>
            <a:r>
              <a:rPr lang="en-GB" b="0" i="0" dirty="0">
                <a:solidFill>
                  <a:srgbClr val="333333"/>
                </a:solidFill>
                <a:effectLst/>
                <a:latin typeface="Helvetica Neue"/>
              </a:rPr>
              <a:t>The data is not present for all states and diseases </a:t>
            </a:r>
            <a:endParaRPr lang="en-DE" dirty="0"/>
          </a:p>
        </p:txBody>
      </p:sp>
    </p:spTree>
    <p:extLst>
      <p:ext uri="{BB962C8B-B14F-4D97-AF65-F5344CB8AC3E}">
        <p14:creationId xmlns:p14="http://schemas.microsoft.com/office/powerpoint/2010/main" val="256493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pPr algn="l"/>
            <a:r>
              <a:rPr lang="en-US" sz="2800" b="1" i="0" dirty="0">
                <a:solidFill>
                  <a:srgbClr val="333333"/>
                </a:solidFill>
                <a:effectLst/>
                <a:latin typeface="Helvetica Neue"/>
              </a:rPr>
              <a:t>Conclusion</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595886"/>
            <a:ext cx="11076316" cy="2339102"/>
          </a:xfrm>
          <a:prstGeom prst="rect">
            <a:avLst/>
          </a:prstGeom>
          <a:noFill/>
        </p:spPr>
        <p:txBody>
          <a:bodyPr wrap="square" rtlCol="0">
            <a:spAutoFit/>
          </a:bodyPr>
          <a:lstStyle/>
          <a:p>
            <a:pPr marL="285750" indent="-285750" algn="l">
              <a:spcBef>
                <a:spcPts val="1200"/>
              </a:spcBef>
              <a:buFont typeface="Arial" panose="020B0604020202020204" pitchFamily="34" charset="0"/>
              <a:buChar char="•"/>
            </a:pPr>
            <a:r>
              <a:rPr lang="en-GB" b="0" i="0" dirty="0">
                <a:solidFill>
                  <a:srgbClr val="374151"/>
                </a:solidFill>
                <a:effectLst/>
                <a:latin typeface="Söhne"/>
              </a:rPr>
              <a:t>Our data visualization project reveals that disease lethality is influenced by the state or region. This underscores the need for targeted planning and resource allocation in heavily impacted areas, potentially saving lives. </a:t>
            </a:r>
          </a:p>
          <a:p>
            <a:pPr marL="285750" indent="-285750" algn="l">
              <a:spcBef>
                <a:spcPts val="1200"/>
              </a:spcBef>
              <a:buFont typeface="Arial" panose="020B0604020202020204" pitchFamily="34" charset="0"/>
              <a:buChar char="•"/>
            </a:pPr>
            <a:r>
              <a:rPr lang="en-GB" b="0" i="0" dirty="0">
                <a:solidFill>
                  <a:srgbClr val="374151"/>
                </a:solidFill>
                <a:effectLst/>
                <a:latin typeface="Söhne"/>
              </a:rPr>
              <a:t>Understanding the root causes of higher lethality in specific regions informs effective interventions and preventive measures. Addressing socio-economic conditions, healthcare accessibility, environmental factors, and population characteristics can tackle underlying determinants of disease severity. </a:t>
            </a:r>
          </a:p>
          <a:p>
            <a:pPr marL="285750" indent="-285750" algn="l">
              <a:spcBef>
                <a:spcPts val="1200"/>
              </a:spcBef>
              <a:buFont typeface="Arial" panose="020B0604020202020204" pitchFamily="34" charset="0"/>
              <a:buChar char="•"/>
            </a:pPr>
            <a:r>
              <a:rPr lang="en-GB" b="0" i="0" dirty="0">
                <a:solidFill>
                  <a:srgbClr val="374151"/>
                </a:solidFill>
                <a:effectLst/>
                <a:latin typeface="Söhne"/>
              </a:rPr>
              <a:t>Collaboration between researchers, public health institutions, and community stakeholders enables evidence-based strategies. Tailored interventions for different regions improve overall health outcomes.</a:t>
            </a:r>
            <a:endParaRPr lang="en-GB" b="0" i="0" dirty="0">
              <a:solidFill>
                <a:srgbClr val="333333"/>
              </a:solidFill>
              <a:effectLst/>
              <a:latin typeface="Helvetica Neue"/>
            </a:endParaRPr>
          </a:p>
        </p:txBody>
      </p:sp>
    </p:spTree>
    <p:extLst>
      <p:ext uri="{BB962C8B-B14F-4D97-AF65-F5344CB8AC3E}">
        <p14:creationId xmlns:p14="http://schemas.microsoft.com/office/powerpoint/2010/main" val="39525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r>
              <a:rPr lang="en-US" sz="2800" b="1" dirty="0"/>
              <a:t>Introduction</a:t>
            </a:r>
            <a:endParaRPr lang="en-DE" sz="2800" b="1" dirty="0"/>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690777"/>
            <a:ext cx="11076316" cy="2616101"/>
          </a:xfrm>
          <a:prstGeom prst="rect">
            <a:avLst/>
          </a:prstGeom>
          <a:noFill/>
        </p:spPr>
        <p:txBody>
          <a:bodyPr wrap="square" rtlCol="0">
            <a:spAutoFit/>
          </a:bodyPr>
          <a:lstStyle/>
          <a:p>
            <a:pPr>
              <a:spcBef>
                <a:spcPts val="1200"/>
              </a:spcBef>
            </a:pPr>
            <a:r>
              <a:rPr lang="en-GB" b="0" i="0" dirty="0">
                <a:solidFill>
                  <a:srgbClr val="374151"/>
                </a:solidFill>
                <a:effectLst/>
                <a:latin typeface="Söhne"/>
              </a:rPr>
              <a:t>The Tycho dataset offers crucial disease information for the United States at state and city levels from 1887 to 2014. It provides insights into disease patterns and trends across the country. </a:t>
            </a:r>
          </a:p>
          <a:p>
            <a:pPr>
              <a:spcBef>
                <a:spcPts val="1200"/>
              </a:spcBef>
            </a:pPr>
            <a:r>
              <a:rPr lang="en-GB" b="0" i="0" dirty="0">
                <a:solidFill>
                  <a:srgbClr val="374151"/>
                </a:solidFill>
                <a:effectLst/>
                <a:latin typeface="Söhne"/>
              </a:rPr>
              <a:t>The COVID-19 pandemic emphasizes the need for better preparedness and response to large-scale outbreaks. The dataset helps identify high-risk areas and populations, enabling targeted interventions to prevent disease spread. Analysing this data aids in preparing for future pandemics and improving response effectiveness. </a:t>
            </a:r>
          </a:p>
          <a:p>
            <a:pPr>
              <a:spcBef>
                <a:spcPts val="1200"/>
              </a:spcBef>
            </a:pPr>
            <a:r>
              <a:rPr lang="en-GB" b="0" i="0" dirty="0">
                <a:solidFill>
                  <a:srgbClr val="374151"/>
                </a:solidFill>
                <a:effectLst/>
                <a:latin typeface="Söhne"/>
              </a:rPr>
              <a:t>This study aims to explore the relationship between geography and disease spread and lethality, using Tycho's state-level statistics on cases and deaths. It can guide resource allocation and potentially save lives through disease prevention.</a:t>
            </a:r>
            <a:endParaRPr lang="en-DE" dirty="0"/>
          </a:p>
        </p:txBody>
      </p:sp>
    </p:spTree>
    <p:extLst>
      <p:ext uri="{BB962C8B-B14F-4D97-AF65-F5344CB8AC3E}">
        <p14:creationId xmlns:p14="http://schemas.microsoft.com/office/powerpoint/2010/main" val="252914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45388" y="500333"/>
            <a:ext cx="4546121" cy="523220"/>
          </a:xfrm>
          <a:prstGeom prst="rect">
            <a:avLst/>
          </a:prstGeom>
          <a:noFill/>
        </p:spPr>
        <p:txBody>
          <a:bodyPr wrap="square" rtlCol="0">
            <a:spAutoFit/>
          </a:bodyPr>
          <a:lstStyle>
            <a:defPPr>
              <a:defRPr lang="en-US"/>
            </a:defPPr>
            <a:lvl1pPr>
              <a:defRPr sz="2800" b="1"/>
            </a:lvl1pPr>
          </a:lstStyle>
          <a:p>
            <a:r>
              <a:rPr lang="en-US" dirty="0"/>
              <a:t>Problem definition </a:t>
            </a:r>
            <a:endParaRPr lang="en-DE" dirty="0"/>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690777"/>
            <a:ext cx="11076316" cy="1908215"/>
          </a:xfrm>
          <a:prstGeom prst="rect">
            <a:avLst/>
          </a:prstGeom>
          <a:noFill/>
        </p:spPr>
        <p:txBody>
          <a:bodyPr wrap="square" rtlCol="0">
            <a:spAutoFit/>
          </a:bodyPr>
          <a:lstStyle/>
          <a:p>
            <a:pPr>
              <a:spcBef>
                <a:spcPts val="1200"/>
              </a:spcBef>
            </a:pPr>
            <a:r>
              <a:rPr lang="en-GB" b="0" i="0" dirty="0">
                <a:solidFill>
                  <a:srgbClr val="374151"/>
                </a:solidFill>
                <a:effectLst/>
                <a:latin typeface="Söhne"/>
              </a:rPr>
              <a:t>Addressing resource allocation and pandemic preparedness requires a comprehensive approach. Detecting and responding to pandemics effectively demands a tailored healthcare system based on regional needs. Variations in climate, distance, and population density in the United States pose challenges to adequate preparation. </a:t>
            </a:r>
          </a:p>
          <a:p>
            <a:pPr>
              <a:spcBef>
                <a:spcPts val="1200"/>
              </a:spcBef>
            </a:pPr>
            <a:r>
              <a:rPr lang="en-GB" b="0" i="0" dirty="0">
                <a:solidFill>
                  <a:srgbClr val="374151"/>
                </a:solidFill>
                <a:effectLst/>
                <a:latin typeface="Söhne"/>
              </a:rPr>
              <a:t>Different regions may require specific resources depending on their unique characteristics. A targeted approach, considering individual region's requirements, ensures appropriate resource allocation and improves pandemic response capabilities.</a:t>
            </a:r>
            <a:endParaRPr lang="en-DE" dirty="0"/>
          </a:p>
        </p:txBody>
      </p:sp>
    </p:spTree>
    <p:extLst>
      <p:ext uri="{BB962C8B-B14F-4D97-AF65-F5344CB8AC3E}">
        <p14:creationId xmlns:p14="http://schemas.microsoft.com/office/powerpoint/2010/main" val="329888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r>
              <a:rPr lang="en-US" sz="2800" b="1" dirty="0"/>
              <a:t>Objectives</a:t>
            </a:r>
            <a:endParaRPr lang="en-DE" sz="2800" b="1" dirty="0"/>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690777"/>
            <a:ext cx="11076316" cy="2185214"/>
          </a:xfrm>
          <a:prstGeom prst="rect">
            <a:avLst/>
          </a:prstGeom>
          <a:noFill/>
        </p:spPr>
        <p:txBody>
          <a:bodyPr wrap="square" rtlCol="0">
            <a:spAutoFit/>
          </a:bodyPr>
          <a:lstStyle/>
          <a:p>
            <a:pPr>
              <a:spcBef>
                <a:spcPts val="1200"/>
              </a:spcBef>
            </a:pPr>
            <a:r>
              <a:rPr lang="en-GB" b="0" i="0" dirty="0">
                <a:solidFill>
                  <a:srgbClr val="374151"/>
                </a:solidFill>
                <a:effectLst/>
                <a:latin typeface="Söhne"/>
              </a:rPr>
              <a:t>This research aims to examine the correlation between geography and disease prevalence. Identifying prevalent diseases in each region allows for better resource allocation, focusing on prevention and treatment where needed most. This approach saves resources, enables tailored strategies, and addresses region-specific challenges. Additionally, investigating environmental factors contributing to disease spread enhances understanding of how geography interacts with other variables, impacting health outcomes. </a:t>
            </a:r>
          </a:p>
          <a:p>
            <a:pPr>
              <a:spcBef>
                <a:spcPts val="1200"/>
              </a:spcBef>
            </a:pPr>
            <a:r>
              <a:rPr lang="en-GB" b="0" i="0" dirty="0">
                <a:solidFill>
                  <a:srgbClr val="374151"/>
                </a:solidFill>
                <a:effectLst/>
                <a:latin typeface="Söhne"/>
              </a:rPr>
              <a:t>The objective is to gain insights into the complex relationship between geography and disease, developing effective approaches to mitigate their impact on vulnerable populations.</a:t>
            </a:r>
            <a:endParaRPr lang="en-DE" dirty="0"/>
          </a:p>
        </p:txBody>
      </p:sp>
    </p:spTree>
    <p:extLst>
      <p:ext uri="{BB962C8B-B14F-4D97-AF65-F5344CB8AC3E}">
        <p14:creationId xmlns:p14="http://schemas.microsoft.com/office/powerpoint/2010/main" val="22515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4546121" cy="523220"/>
          </a:xfrm>
          <a:prstGeom prst="rect">
            <a:avLst/>
          </a:prstGeom>
          <a:noFill/>
        </p:spPr>
        <p:txBody>
          <a:bodyPr wrap="square" rtlCol="0">
            <a:spAutoFit/>
          </a:bodyPr>
          <a:lstStyle/>
          <a:p>
            <a:r>
              <a:rPr lang="en-US" sz="2800" b="1" dirty="0"/>
              <a:t>Methods</a:t>
            </a:r>
            <a:endParaRPr lang="en-DE" sz="2800" b="1" dirty="0"/>
          </a:p>
        </p:txBody>
      </p:sp>
      <p:sp>
        <p:nvSpPr>
          <p:cNvPr id="3" name="TextBox 2">
            <a:extLst>
              <a:ext uri="{FF2B5EF4-FFF2-40B4-BE49-F238E27FC236}">
                <a16:creationId xmlns:a16="http://schemas.microsoft.com/office/drawing/2014/main" id="{65264194-33DD-C8C9-2F04-DE933D87AD0B}"/>
              </a:ext>
            </a:extLst>
          </p:cNvPr>
          <p:cNvSpPr txBox="1"/>
          <p:nvPr/>
        </p:nvSpPr>
        <p:spPr>
          <a:xfrm>
            <a:off x="707367" y="1690777"/>
            <a:ext cx="11076316" cy="2215991"/>
          </a:xfrm>
          <a:prstGeom prst="rect">
            <a:avLst/>
          </a:prstGeom>
          <a:noFill/>
        </p:spPr>
        <p:txBody>
          <a:bodyPr wrap="square" rtlCol="0">
            <a:spAutoFit/>
          </a:bodyPr>
          <a:lstStyle/>
          <a:p>
            <a:pPr>
              <a:spcBef>
                <a:spcPts val="1200"/>
              </a:spcBef>
            </a:pPr>
            <a:r>
              <a:rPr lang="en-GB" dirty="0"/>
              <a:t>The method consists in analysing and comparing the disease data on state level, to understand if and how diseases affect different states. We assume that there should be a difference, due to climate, so we investigate if states with similar climates will show similar trends in disease. </a:t>
            </a:r>
          </a:p>
          <a:p>
            <a:pPr marL="285750" indent="-285750">
              <a:spcBef>
                <a:spcPts val="1200"/>
              </a:spcBef>
              <a:buFontTx/>
              <a:buChar char="-"/>
            </a:pPr>
            <a:r>
              <a:rPr lang="en-GB" dirty="0"/>
              <a:t>Methods from descriptive statistics: Descriptive Statistics</a:t>
            </a:r>
          </a:p>
          <a:p>
            <a:pPr marL="285750" indent="-285750">
              <a:spcBef>
                <a:spcPts val="1200"/>
              </a:spcBef>
              <a:buFontTx/>
              <a:buChar char="-"/>
            </a:pPr>
            <a:r>
              <a:rPr lang="en-GB" dirty="0"/>
              <a:t>Statistics for scientific work: Literate Statistical Analysis</a:t>
            </a:r>
          </a:p>
          <a:p>
            <a:pPr marL="285750" indent="-285750">
              <a:spcBef>
                <a:spcPts val="1200"/>
              </a:spcBef>
              <a:buFontTx/>
              <a:buChar char="-"/>
            </a:pPr>
            <a:r>
              <a:rPr lang="en-GB" dirty="0"/>
              <a:t>Advanced-Data visualization techniques: ggplot2</a:t>
            </a:r>
            <a:endParaRPr lang="en-DE" dirty="0"/>
          </a:p>
        </p:txBody>
      </p:sp>
    </p:spTree>
    <p:extLst>
      <p:ext uri="{BB962C8B-B14F-4D97-AF65-F5344CB8AC3E}">
        <p14:creationId xmlns:p14="http://schemas.microsoft.com/office/powerpoint/2010/main" val="348809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r>
              <a:rPr lang="en-US" sz="2800" b="1" dirty="0"/>
              <a:t>Analysis Protocol</a:t>
            </a:r>
            <a:endParaRPr lang="en-DE" sz="2800" b="1" dirty="0"/>
          </a:p>
        </p:txBody>
      </p:sp>
      <p:sp>
        <p:nvSpPr>
          <p:cNvPr id="3" name="TextBox 2">
            <a:extLst>
              <a:ext uri="{FF2B5EF4-FFF2-40B4-BE49-F238E27FC236}">
                <a16:creationId xmlns:a16="http://schemas.microsoft.com/office/drawing/2014/main" id="{65264194-33DD-C8C9-2F04-DE933D87AD0B}"/>
              </a:ext>
            </a:extLst>
          </p:cNvPr>
          <p:cNvSpPr txBox="1"/>
          <p:nvPr/>
        </p:nvSpPr>
        <p:spPr>
          <a:xfrm>
            <a:off x="759125" y="1326547"/>
            <a:ext cx="11076316" cy="107721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GB" dirty="0"/>
              <a:t>Overall disease view</a:t>
            </a:r>
          </a:p>
          <a:p>
            <a:pPr>
              <a:spcBef>
                <a:spcPts val="1200"/>
              </a:spcBef>
            </a:pPr>
            <a:r>
              <a:rPr lang="en-GB" dirty="0"/>
              <a:t>Since we start from the assumption that geography affects diseases, the first step is to look at the data, seeing what is the disease with most cases for each state. For that visualization we will use all rows of cases and on city level.</a:t>
            </a:r>
          </a:p>
        </p:txBody>
      </p:sp>
      <p:pic>
        <p:nvPicPr>
          <p:cNvPr id="2050" name="Picture 2">
            <a:extLst>
              <a:ext uri="{FF2B5EF4-FFF2-40B4-BE49-F238E27FC236}">
                <a16:creationId xmlns:a16="http://schemas.microsoft.com/office/drawing/2014/main" id="{C3C2FD9A-1BAB-D064-0F04-76F307B78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84" t="12831" r="1378" b="13459"/>
          <a:stretch/>
        </p:blipFill>
        <p:spPr bwMode="auto">
          <a:xfrm>
            <a:off x="3390181" y="2491838"/>
            <a:ext cx="4870642" cy="26926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1C62D5-C2FA-21D1-3D88-C4627FF87C0E}"/>
              </a:ext>
            </a:extLst>
          </p:cNvPr>
          <p:cNvSpPr txBox="1"/>
          <p:nvPr/>
        </p:nvSpPr>
        <p:spPr>
          <a:xfrm>
            <a:off x="854015" y="5283095"/>
            <a:ext cx="11076316" cy="1323439"/>
          </a:xfrm>
          <a:prstGeom prst="rect">
            <a:avLst/>
          </a:prstGeom>
          <a:noFill/>
        </p:spPr>
        <p:txBody>
          <a:bodyPr wrap="square" rtlCol="0">
            <a:spAutoFit/>
          </a:bodyPr>
          <a:lstStyle/>
          <a:p>
            <a:pPr algn="l"/>
            <a:r>
              <a:rPr lang="en-GB" sz="1600" b="0" i="0" dirty="0">
                <a:solidFill>
                  <a:srgbClr val="333333"/>
                </a:solidFill>
                <a:effectLst/>
                <a:latin typeface="Helvetica Neue"/>
              </a:rPr>
              <a:t>From the graph it is possible to state that the main diseases in number of cases throughout history are:</a:t>
            </a:r>
            <a:br>
              <a:rPr lang="en-GB" sz="1600" b="0" i="0" dirty="0">
                <a:solidFill>
                  <a:srgbClr val="333333"/>
                </a:solidFill>
                <a:effectLst/>
                <a:latin typeface="Helvetica Neue"/>
              </a:rPr>
            </a:br>
            <a:r>
              <a:rPr lang="en-GB" sz="1600" b="0" i="0" dirty="0">
                <a:solidFill>
                  <a:srgbClr val="333333"/>
                </a:solidFill>
                <a:effectLst/>
                <a:latin typeface="Helvetica Neue"/>
              </a:rPr>
              <a:t>-    Chickenpox </a:t>
            </a:r>
          </a:p>
          <a:p>
            <a:pPr marL="285750" indent="-285750" algn="l">
              <a:buFontTx/>
              <a:buChar char="-"/>
            </a:pPr>
            <a:r>
              <a:rPr lang="en-GB" sz="1600" b="0" i="0" dirty="0">
                <a:solidFill>
                  <a:srgbClr val="333333"/>
                </a:solidFill>
                <a:effectLst/>
                <a:latin typeface="Helvetica Neue"/>
              </a:rPr>
              <a:t>Influenza </a:t>
            </a:r>
          </a:p>
          <a:p>
            <a:pPr marL="285750" indent="-285750" algn="l">
              <a:buFontTx/>
              <a:buChar char="-"/>
            </a:pPr>
            <a:r>
              <a:rPr lang="en-GB" sz="1600" b="0" i="0" dirty="0">
                <a:solidFill>
                  <a:srgbClr val="333333"/>
                </a:solidFill>
                <a:effectLst/>
                <a:latin typeface="Helvetica Neue"/>
              </a:rPr>
              <a:t>Measles </a:t>
            </a:r>
          </a:p>
          <a:p>
            <a:pPr marL="285750" indent="-285750" algn="l">
              <a:buFontTx/>
              <a:buChar char="-"/>
            </a:pPr>
            <a:r>
              <a:rPr lang="en-GB" sz="1600" b="0" i="0" dirty="0">
                <a:solidFill>
                  <a:srgbClr val="333333"/>
                </a:solidFill>
                <a:effectLst/>
                <a:latin typeface="Helvetica Neue"/>
              </a:rPr>
              <a:t>Smallpox</a:t>
            </a:r>
          </a:p>
        </p:txBody>
      </p:sp>
    </p:spTree>
    <p:extLst>
      <p:ext uri="{BB962C8B-B14F-4D97-AF65-F5344CB8AC3E}">
        <p14:creationId xmlns:p14="http://schemas.microsoft.com/office/powerpoint/2010/main" val="403124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r>
              <a:rPr lang="en-US" sz="2800" b="1" dirty="0"/>
              <a:t>Analysis Protocol (Cont..)</a:t>
            </a:r>
            <a:endParaRPr lang="en-DE" sz="2800" b="1" dirty="0"/>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923330"/>
          </a:xfrm>
          <a:prstGeom prst="rect">
            <a:avLst/>
          </a:prstGeom>
          <a:noFill/>
        </p:spPr>
        <p:txBody>
          <a:bodyPr wrap="square" rtlCol="0">
            <a:spAutoFit/>
          </a:bodyPr>
          <a:lstStyle/>
          <a:p>
            <a:pPr algn="l"/>
            <a:r>
              <a:rPr lang="en-GB" sz="1800" b="0" i="0" dirty="0">
                <a:solidFill>
                  <a:srgbClr val="333333"/>
                </a:solidFill>
                <a:effectLst/>
                <a:latin typeface="Helvetica Neue"/>
              </a:rPr>
              <a:t>Only looking at the cases is not enough though. The dataset also contains death information for the diseases, so the same process is applied to find what are the most deadly diseases throughout history by state.</a:t>
            </a:r>
          </a:p>
        </p:txBody>
      </p:sp>
      <p:sp>
        <p:nvSpPr>
          <p:cNvPr id="4" name="TextBox 3">
            <a:extLst>
              <a:ext uri="{FF2B5EF4-FFF2-40B4-BE49-F238E27FC236}">
                <a16:creationId xmlns:a16="http://schemas.microsoft.com/office/drawing/2014/main" id="{BD1C62D5-C2FA-21D1-3D88-C4627FF87C0E}"/>
              </a:ext>
            </a:extLst>
          </p:cNvPr>
          <p:cNvSpPr txBox="1"/>
          <p:nvPr/>
        </p:nvSpPr>
        <p:spPr>
          <a:xfrm>
            <a:off x="854015" y="5099836"/>
            <a:ext cx="11076316" cy="830997"/>
          </a:xfrm>
          <a:prstGeom prst="rect">
            <a:avLst/>
          </a:prstGeom>
          <a:noFill/>
        </p:spPr>
        <p:txBody>
          <a:bodyPr wrap="square" rtlCol="0">
            <a:spAutoFit/>
          </a:bodyPr>
          <a:lstStyle/>
          <a:p>
            <a:pPr algn="l"/>
            <a:r>
              <a:rPr lang="en-GB" sz="1600" b="0" i="0" dirty="0">
                <a:solidFill>
                  <a:srgbClr val="333333"/>
                </a:solidFill>
                <a:effectLst/>
                <a:latin typeface="Helvetica Neue"/>
              </a:rPr>
              <a:t>The disease with most cases is not the most deadly. From the dataset, the death data for measles, for example, is missing. The solution for that, is to not use measles data when comparing the information from deaths.</a:t>
            </a:r>
          </a:p>
          <a:p>
            <a:pPr algn="l"/>
            <a:endParaRPr lang="en-GB" sz="1600" b="0" i="0" dirty="0">
              <a:solidFill>
                <a:srgbClr val="333333"/>
              </a:solidFill>
              <a:effectLst/>
              <a:latin typeface="Helvetica Neue"/>
            </a:endParaRPr>
          </a:p>
        </p:txBody>
      </p:sp>
      <p:pic>
        <p:nvPicPr>
          <p:cNvPr id="2054" name="Picture 6">
            <a:extLst>
              <a:ext uri="{FF2B5EF4-FFF2-40B4-BE49-F238E27FC236}">
                <a16:creationId xmlns:a16="http://schemas.microsoft.com/office/drawing/2014/main" id="{51F56286-0805-E04D-FF0A-2410E866B2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0" t="19343" r="1003" b="19343"/>
          <a:stretch/>
        </p:blipFill>
        <p:spPr bwMode="auto">
          <a:xfrm>
            <a:off x="2579297" y="2072956"/>
            <a:ext cx="5986733" cy="27120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4E63D4A9-485E-98AE-AAAA-CCCEE1FBF1E6}"/>
              </a:ext>
            </a:extLst>
          </p:cNvPr>
          <p:cNvGraphicFramePr>
            <a:graphicFrameLocks noGrp="1"/>
          </p:cNvGraphicFramePr>
          <p:nvPr>
            <p:extLst>
              <p:ext uri="{D42A27DB-BD31-4B8C-83A1-F6EECF244321}">
                <p14:modId xmlns:p14="http://schemas.microsoft.com/office/powerpoint/2010/main" val="79362836"/>
              </p:ext>
            </p:extLst>
          </p:nvPr>
        </p:nvGraphicFramePr>
        <p:xfrm>
          <a:off x="1671814" y="5684611"/>
          <a:ext cx="7731126" cy="739140"/>
        </p:xfrm>
        <a:graphic>
          <a:graphicData uri="http://schemas.openxmlformats.org/drawingml/2006/table">
            <a:tbl>
              <a:tblPr/>
              <a:tblGrid>
                <a:gridCol w="2577042">
                  <a:extLst>
                    <a:ext uri="{9D8B030D-6E8A-4147-A177-3AD203B41FA5}">
                      <a16:colId xmlns:a16="http://schemas.microsoft.com/office/drawing/2014/main" val="3303772401"/>
                    </a:ext>
                  </a:extLst>
                </a:gridCol>
                <a:gridCol w="2577042">
                  <a:extLst>
                    <a:ext uri="{9D8B030D-6E8A-4147-A177-3AD203B41FA5}">
                      <a16:colId xmlns:a16="http://schemas.microsoft.com/office/drawing/2014/main" val="2916432338"/>
                    </a:ext>
                  </a:extLst>
                </a:gridCol>
                <a:gridCol w="2577042">
                  <a:extLst>
                    <a:ext uri="{9D8B030D-6E8A-4147-A177-3AD203B41FA5}">
                      <a16:colId xmlns:a16="http://schemas.microsoft.com/office/drawing/2014/main" val="296070794"/>
                    </a:ext>
                  </a:extLst>
                </a:gridCol>
              </a:tblGrid>
              <a:tr h="369570">
                <a:tc>
                  <a:txBody>
                    <a:bodyPr/>
                    <a:lstStyle/>
                    <a:p>
                      <a:pPr algn="l" fontAlgn="b"/>
                      <a:r>
                        <a:rPr lang="en-US" sz="1800">
                          <a:effectLst/>
                        </a:rPr>
                        <a:t>disease</a:t>
                      </a: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en-US" sz="1800">
                          <a:effectLst/>
                        </a:rPr>
                        <a:t>event</a:t>
                      </a: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800">
                          <a:effectLst/>
                        </a:rPr>
                        <a:t>total</a:t>
                      </a: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93263832"/>
                  </a:ext>
                </a:extLst>
              </a:tr>
              <a:tr h="369570">
                <a:tc>
                  <a:txBody>
                    <a:bodyPr/>
                    <a:lstStyle/>
                    <a:p>
                      <a:pPr algn="l" fontAlgn="t"/>
                      <a:r>
                        <a:rPr lang="en-US" sz="1800" dirty="0">
                          <a:effectLst/>
                        </a:rPr>
                        <a:t>MEASLES</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800">
                          <a:effectLst/>
                        </a:rPr>
                        <a:t>CASES</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tcPr>
                </a:tc>
                <a:tc>
                  <a:txBody>
                    <a:bodyPr/>
                    <a:lstStyle/>
                    <a:p>
                      <a:pPr algn="r" fontAlgn="t"/>
                      <a:r>
                        <a:rPr lang="en-DE" sz="1800" dirty="0">
                          <a:effectLst/>
                        </a:rPr>
                        <a:t>25416988</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102752411"/>
                  </a:ext>
                </a:extLst>
              </a:tr>
            </a:tbl>
          </a:graphicData>
        </a:graphic>
      </p:graphicFrame>
    </p:spTree>
    <p:extLst>
      <p:ext uri="{BB962C8B-B14F-4D97-AF65-F5344CB8AC3E}">
        <p14:creationId xmlns:p14="http://schemas.microsoft.com/office/powerpoint/2010/main" val="94526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C06D-A118-8459-DB3A-C5E330B61E5C}"/>
              </a:ext>
            </a:extLst>
          </p:cNvPr>
          <p:cNvSpPr txBox="1"/>
          <p:nvPr/>
        </p:nvSpPr>
        <p:spPr>
          <a:xfrm>
            <a:off x="854015" y="422695"/>
            <a:ext cx="5503653" cy="523220"/>
          </a:xfrm>
          <a:prstGeom prst="rect">
            <a:avLst/>
          </a:prstGeom>
          <a:noFill/>
        </p:spPr>
        <p:txBody>
          <a:bodyPr wrap="square" rtlCol="0">
            <a:spAutoFit/>
          </a:bodyPr>
          <a:lstStyle/>
          <a:p>
            <a:pPr algn="l"/>
            <a:r>
              <a:rPr lang="en-US" sz="2800" b="1" i="0" dirty="0">
                <a:solidFill>
                  <a:srgbClr val="333333"/>
                </a:solidFill>
                <a:effectLst/>
                <a:latin typeface="Helvetica Neue"/>
              </a:rPr>
              <a:t>Historical analysis</a:t>
            </a:r>
            <a:endParaRPr lang="en-US" sz="2800" b="0" i="0" dirty="0">
              <a:solidFill>
                <a:srgbClr val="333333"/>
              </a:solidFill>
              <a:effectLst/>
              <a:latin typeface="Helvetica Neue"/>
            </a:endParaRPr>
          </a:p>
        </p:txBody>
      </p:sp>
      <p:sp>
        <p:nvSpPr>
          <p:cNvPr id="3" name="TextBox 2">
            <a:extLst>
              <a:ext uri="{FF2B5EF4-FFF2-40B4-BE49-F238E27FC236}">
                <a16:creationId xmlns:a16="http://schemas.microsoft.com/office/drawing/2014/main" id="{65264194-33DD-C8C9-2F04-DE933D87AD0B}"/>
              </a:ext>
            </a:extLst>
          </p:cNvPr>
          <p:cNvSpPr txBox="1"/>
          <p:nvPr/>
        </p:nvSpPr>
        <p:spPr>
          <a:xfrm>
            <a:off x="819510" y="1173388"/>
            <a:ext cx="11076316" cy="646331"/>
          </a:xfrm>
          <a:prstGeom prst="rect">
            <a:avLst/>
          </a:prstGeom>
          <a:noFill/>
        </p:spPr>
        <p:txBody>
          <a:bodyPr wrap="square" rtlCol="0">
            <a:spAutoFit/>
          </a:bodyPr>
          <a:lstStyle/>
          <a:p>
            <a:pPr algn="l"/>
            <a:r>
              <a:rPr lang="en-GB" b="0" i="0" dirty="0">
                <a:solidFill>
                  <a:srgbClr val="374151"/>
                </a:solidFill>
                <a:effectLst/>
                <a:latin typeface="Söhne"/>
              </a:rPr>
              <a:t>Historical data shows ongoing prevalence of eradicated diseases like Measles and Smallpox in many states.</a:t>
            </a:r>
          </a:p>
          <a:p>
            <a:pPr algn="l"/>
            <a:r>
              <a:rPr lang="en-GB" b="0" i="0" dirty="0">
                <a:solidFill>
                  <a:srgbClr val="374151"/>
                </a:solidFill>
                <a:effectLst/>
                <a:latin typeface="Söhne"/>
              </a:rPr>
              <a:t>Examining the yearly number of cases nationwide helps understand their historical </a:t>
            </a:r>
            <a:r>
              <a:rPr lang="en-GB" b="0" i="0" dirty="0" err="1">
                <a:solidFill>
                  <a:srgbClr val="374151"/>
                </a:solidFill>
                <a:effectLst/>
                <a:latin typeface="Söhne"/>
              </a:rPr>
              <a:t>behavior</a:t>
            </a:r>
            <a:r>
              <a:rPr lang="en-GB" b="0" i="0" dirty="0">
                <a:solidFill>
                  <a:srgbClr val="374151"/>
                </a:solidFill>
                <a:effectLst/>
                <a:latin typeface="Söhne"/>
              </a:rPr>
              <a:t>.</a:t>
            </a:r>
            <a:endParaRPr lang="en-GB" sz="1800" b="0" i="0" dirty="0">
              <a:solidFill>
                <a:srgbClr val="333333"/>
              </a:solidFill>
              <a:effectLst/>
              <a:latin typeface="Helvetica Neue"/>
            </a:endParaRPr>
          </a:p>
        </p:txBody>
      </p:sp>
      <p:pic>
        <p:nvPicPr>
          <p:cNvPr id="4098" name="Picture 2">
            <a:extLst>
              <a:ext uri="{FF2B5EF4-FFF2-40B4-BE49-F238E27FC236}">
                <a16:creationId xmlns:a16="http://schemas.microsoft.com/office/drawing/2014/main" id="{F5E695B1-8DF4-187E-392F-76718C603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4" r="778" b="5113"/>
          <a:stretch/>
        </p:blipFill>
        <p:spPr bwMode="auto">
          <a:xfrm>
            <a:off x="2730276" y="2301689"/>
            <a:ext cx="6142120" cy="432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259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76</TotalTime>
  <Words>1264</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Gill Sans MT</vt:lpstr>
      <vt:lpstr>Helvetica Neue</vt:lpstr>
      <vt:lpstr>Söhne</vt:lpstr>
      <vt:lpstr>Parcel</vt:lpstr>
      <vt:lpstr>US Disease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Disease Analysis</dc:title>
  <dc:creator>Mahmoud Saad</dc:creator>
  <cp:lastModifiedBy>Raphael Griffo Duarte</cp:lastModifiedBy>
  <cp:revision>3</cp:revision>
  <dcterms:created xsi:type="dcterms:W3CDTF">2023-07-01T08:32:16Z</dcterms:created>
  <dcterms:modified xsi:type="dcterms:W3CDTF">2023-07-01T13:58:08Z</dcterms:modified>
</cp:coreProperties>
</file>