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F7AFCCD-C240-7143-9458-28CA2B4F287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69"/>
  </p:normalViewPr>
  <p:slideViewPr>
    <p:cSldViewPr snapToGrid="0" snapToObjects="1">
      <p:cViewPr>
        <p:scale>
          <a:sx n="116" d="100"/>
          <a:sy n="116" d="100"/>
        </p:scale>
        <p:origin x="-272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29A5-F9E9-DB42-9792-167F7E7C3E13}" type="datetimeFigureOut">
              <a:rPr lang="fr-FR" smtClean="0"/>
              <a:t>31/03/15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A294-337C-7745-8986-899A34DBF8B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17147"/>
              </p:ext>
            </p:extLst>
          </p:nvPr>
        </p:nvGraphicFramePr>
        <p:xfrm>
          <a:off x="456907" y="2826325"/>
          <a:ext cx="6484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72"/>
                <a:gridCol w="2157524"/>
                <a:gridCol w="2074029"/>
                <a:gridCol w="1507419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fr-FR" dirty="0" smtClean="0"/>
                        <a:t>Liste des Promotions (dans</a:t>
                      </a:r>
                      <a:r>
                        <a:rPr lang="fr-FR" baseline="0" dirty="0" smtClean="0"/>
                        <a:t> lesquelles le prof a des groupes)</a:t>
                      </a:r>
                      <a:endParaRPr lang="fr-FR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Année</a:t>
                      </a:r>
                      <a:endParaRPr lang="fr-FR" sz="12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DUT INFORMATIQUE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2009-2010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DUT INFORMATIQUE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2010-2011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1510392"/>
            <a:ext cx="12192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 clic sur Promotions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782646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Promotions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929576" y="178117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Groupes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9"/>
            <a:ext cx="12192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5520528" y="3665038"/>
            <a:ext cx="647705" cy="188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Voir</a:t>
            </a:r>
            <a:endParaRPr lang="fr-FR" sz="1100" dirty="0"/>
          </a:p>
        </p:txBody>
      </p:sp>
      <p:sp>
        <p:nvSpPr>
          <p:cNvPr id="47" name="Rectangle à coins arrondis 46"/>
          <p:cNvSpPr/>
          <p:nvPr/>
        </p:nvSpPr>
        <p:spPr>
          <a:xfrm>
            <a:off x="5520528" y="4033036"/>
            <a:ext cx="647705" cy="188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Voir</a:t>
            </a:r>
            <a:endParaRPr lang="fr-FR" sz="11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58728" y="1782646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Exercices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4438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315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de la correction d’un Exercice</a:t>
            </a:r>
          </a:p>
          <a:p>
            <a:pPr algn="ctr"/>
            <a:r>
              <a:rPr lang="fr-FR" sz="1050" dirty="0" smtClean="0"/>
              <a:t>Si aucune correction afficher « aucune correction n’a été crée pour cet exercice »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487023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929576" y="1485556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487023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Exercices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145787"/>
            <a:ext cx="12192000" cy="10948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9904111" y="6436563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Modifier Correction</a:t>
            </a: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0630" y="2166967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Dictionnaire de Donnée</a:t>
            </a:r>
            <a:endParaRPr lang="fr-FR" sz="800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73247"/>
              </p:ext>
            </p:extLst>
          </p:nvPr>
        </p:nvGraphicFramePr>
        <p:xfrm>
          <a:off x="201577" y="2438758"/>
          <a:ext cx="2820079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90"/>
                <a:gridCol w="627189"/>
              </a:tblGrid>
              <a:tr h="207331">
                <a:tc gridSpan="2">
                  <a:txBody>
                    <a:bodyPr/>
                    <a:lstStyle/>
                    <a:p>
                      <a:r>
                        <a:rPr lang="fr-FR" sz="1000" dirty="0" smtClean="0"/>
                        <a:t>Paramètres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Valeur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Paramètre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Valeur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Paramètre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Valeur 2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830602"/>
            <a:ext cx="12192000" cy="315185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01577" y="1807233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Correction</a:t>
            </a:r>
            <a:endParaRPr lang="fr-FR" sz="16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2929576" y="1805766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Fake</a:t>
            </a:r>
            <a:endParaRPr lang="fr-FR" sz="1600" dirty="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18334"/>
              </p:ext>
            </p:extLst>
          </p:nvPr>
        </p:nvGraphicFramePr>
        <p:xfrm>
          <a:off x="3513447" y="2438758"/>
          <a:ext cx="5300079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215"/>
                <a:gridCol w="1518142"/>
                <a:gridCol w="2375722"/>
              </a:tblGrid>
              <a:tr h="207331">
                <a:tc gridSpan="3">
                  <a:txBody>
                    <a:bodyPr/>
                    <a:lstStyle/>
                    <a:p>
                      <a:r>
                        <a:rPr lang="fr-FR" sz="1000" dirty="0" smtClean="0"/>
                        <a:t>Calculées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Donnée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Calculée à partir</a:t>
                      </a:r>
                      <a:r>
                        <a:rPr lang="fr-FR" sz="1000" b="1" baseline="0" dirty="0" smtClean="0"/>
                        <a:t> de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Calculée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INTEGER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NomRubrique1,</a:t>
                      </a:r>
                      <a:r>
                        <a:rPr lang="fr-FR" sz="1000" b="0" baseline="0" dirty="0" smtClean="0"/>
                        <a:t> </a:t>
                      </a:r>
                      <a:r>
                        <a:rPr lang="fr-FR" sz="1000" b="0" dirty="0" smtClean="0"/>
                        <a:t>NomRubrique2</a:t>
                      </a:r>
                      <a:r>
                        <a:rPr lang="fr-FR" sz="1000" b="0" baseline="0" dirty="0" smtClean="0"/>
                        <a:t>, …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Calculée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VARCHAR</a:t>
                      </a:r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NomRubrique1,</a:t>
                      </a:r>
                      <a:r>
                        <a:rPr lang="fr-FR" sz="1000" b="0" baseline="0" dirty="0" smtClean="0"/>
                        <a:t> </a:t>
                      </a:r>
                      <a:r>
                        <a:rPr lang="fr-FR" sz="1000" b="0" dirty="0" smtClean="0"/>
                        <a:t>NomRubrique3</a:t>
                      </a:r>
                      <a:r>
                        <a:rPr lang="fr-FR" sz="1000" b="0" baseline="0" dirty="0" smtClean="0"/>
                        <a:t>, …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11255"/>
              </p:ext>
            </p:extLst>
          </p:nvPr>
        </p:nvGraphicFramePr>
        <p:xfrm>
          <a:off x="201578" y="3158198"/>
          <a:ext cx="8107978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47"/>
                <a:gridCol w="1373454"/>
                <a:gridCol w="2262859"/>
                <a:gridCol w="2331930"/>
                <a:gridCol w="908688"/>
              </a:tblGrid>
              <a:tr h="207331">
                <a:tc gridSpan="3">
                  <a:txBody>
                    <a:bodyPr/>
                    <a:lstStyle/>
                    <a:p>
                      <a:r>
                        <a:rPr lang="fr-FR" sz="1000" dirty="0" smtClean="0"/>
                        <a:t>Attributs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Donnée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Attribué</a:t>
                      </a:r>
                      <a:r>
                        <a:rPr lang="fr-FR" sz="1000" b="1" baseline="0" dirty="0" smtClean="0"/>
                        <a:t> à l’Entité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Attribué</a:t>
                      </a:r>
                      <a:r>
                        <a:rPr lang="fr-FR" sz="1000" b="1" baseline="0" dirty="0" smtClean="0"/>
                        <a:t> à l’Association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Clé Primaire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Attribut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INTEGER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Attribut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VARCHAR</a:t>
                      </a:r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 Association</a:t>
                      </a:r>
                      <a:r>
                        <a:rPr lang="fr-FR" sz="1000" b="0" baseline="0" dirty="0" smtClean="0"/>
                        <a:t> X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32" name="ZoneTexte 31"/>
          <p:cNvSpPr txBox="1"/>
          <p:nvPr/>
        </p:nvSpPr>
        <p:spPr>
          <a:xfrm>
            <a:off x="201578" y="3972730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MEA</a:t>
            </a:r>
            <a:endParaRPr lang="fr-FR" sz="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1579" y="5336109"/>
            <a:ext cx="10582232" cy="9703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385617" y="570427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Schéma du MEA</a:t>
            </a:r>
            <a:endParaRPr lang="fr-FR" dirty="0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04569"/>
              </p:ext>
            </p:extLst>
          </p:nvPr>
        </p:nvGraphicFramePr>
        <p:xfrm>
          <a:off x="201578" y="4423280"/>
          <a:ext cx="2192890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90"/>
              </a:tblGrid>
              <a:tr h="20733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Entités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2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3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24871"/>
              </p:ext>
            </p:extLst>
          </p:nvPr>
        </p:nvGraphicFramePr>
        <p:xfrm>
          <a:off x="2675833" y="4423280"/>
          <a:ext cx="6663864" cy="79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29"/>
                <a:gridCol w="1116700"/>
                <a:gridCol w="811903"/>
                <a:gridCol w="370484"/>
                <a:gridCol w="1123196"/>
                <a:gridCol w="475216"/>
                <a:gridCol w="1621336"/>
              </a:tblGrid>
              <a:tr h="207331">
                <a:tc gridSpan="3">
                  <a:txBody>
                    <a:bodyPr/>
                    <a:lstStyle/>
                    <a:p>
                      <a:r>
                        <a:rPr lang="fr-FR" sz="1000" dirty="0" smtClean="0"/>
                        <a:t>Associations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Association</a:t>
                      </a:r>
                      <a:endParaRPr lang="fr-FR" sz="1000" b="1" dirty="0"/>
                    </a:p>
                  </a:txBody>
                  <a:tcPr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Entités</a:t>
                      </a:r>
                      <a:r>
                        <a:rPr lang="fr-FR" sz="1000" b="1" baseline="0" dirty="0" smtClean="0"/>
                        <a:t> Reliée</a:t>
                      </a:r>
                      <a:r>
                        <a:rPr lang="fr-FR" sz="1000" b="1" baseline="0" dirty="0"/>
                        <a:t>s</a:t>
                      </a:r>
                      <a:endParaRPr lang="fr-FR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Association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Binaire</a:t>
                      </a:r>
                      <a:endParaRPr lang="fr-FR" sz="1000" b="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(0,1)</a:t>
                      </a:r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Association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Ternaire</a:t>
                      </a:r>
                      <a:endParaRPr lang="fr-FR" sz="100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 Entité X (0,n)</a:t>
                      </a:r>
                    </a:p>
                  </a:txBody>
                  <a:tcPr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1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315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Modification de la correction d’un Exercice</a:t>
            </a:r>
          </a:p>
          <a:p>
            <a:pPr algn="ctr"/>
            <a:r>
              <a:rPr lang="fr-FR" sz="1050" dirty="0" smtClean="0"/>
              <a:t>Si aucune correction afficher « aucune correction n’a été crée pour cet exercice »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487023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929576" y="1485556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487023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Exercices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145787"/>
            <a:ext cx="12192000" cy="10948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9904111" y="6436563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Correction terminée</a:t>
            </a: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0630" y="2166967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Dictionnaire de Donnée</a:t>
            </a:r>
            <a:endParaRPr lang="fr-FR" sz="800" dirty="0" smtClean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1190"/>
              </p:ext>
            </p:extLst>
          </p:nvPr>
        </p:nvGraphicFramePr>
        <p:xfrm>
          <a:off x="201577" y="2438758"/>
          <a:ext cx="1960178" cy="829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77"/>
                <a:gridCol w="859901"/>
              </a:tblGrid>
              <a:tr h="207331">
                <a:tc gridSpan="2">
                  <a:txBody>
                    <a:bodyPr/>
                    <a:lstStyle/>
                    <a:p>
                      <a:r>
                        <a:rPr lang="fr-FR" sz="1000" dirty="0" smtClean="0"/>
                        <a:t>Paramètres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Valeur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Paramètre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Valeur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Paramètre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Valeur 2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830602"/>
            <a:ext cx="12192000" cy="315185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01577" y="1807233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Correction</a:t>
            </a:r>
            <a:endParaRPr lang="fr-FR" sz="16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2929576" y="1805766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Fake</a:t>
            </a:r>
            <a:endParaRPr lang="fr-FR" sz="1600" dirty="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0864"/>
              </p:ext>
            </p:extLst>
          </p:nvPr>
        </p:nvGraphicFramePr>
        <p:xfrm>
          <a:off x="3513447" y="2301252"/>
          <a:ext cx="7708284" cy="829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98"/>
                <a:gridCol w="1313764"/>
                <a:gridCol w="1434192"/>
                <a:gridCol w="3722330"/>
              </a:tblGrid>
              <a:tr h="207331">
                <a:tc gridSpan="4">
                  <a:txBody>
                    <a:bodyPr/>
                    <a:lstStyle/>
                    <a:p>
                      <a:r>
                        <a:rPr lang="fr-FR" sz="1000" dirty="0" smtClean="0"/>
                        <a:t>Calculées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Donnée</a:t>
                      </a:r>
                      <a:endParaRPr lang="fr-FR" sz="1000" b="1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Calculée à partir</a:t>
                      </a:r>
                      <a:r>
                        <a:rPr lang="fr-FR" sz="1000" b="1" baseline="0" dirty="0" smtClean="0"/>
                        <a:t> de</a:t>
                      </a:r>
                      <a:endParaRPr lang="fr-FR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Calculée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INTEGER</a:t>
                      </a:r>
                      <a:endParaRPr lang="fr-FR" sz="1000" b="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NomRubrique1,</a:t>
                      </a:r>
                      <a:r>
                        <a:rPr lang="fr-FR" sz="1000" b="0" baseline="0" dirty="0" smtClean="0"/>
                        <a:t> </a:t>
                      </a:r>
                      <a:r>
                        <a:rPr lang="fr-FR" sz="1000" b="0" dirty="0" smtClean="0"/>
                        <a:t>NomRubrique2</a:t>
                      </a:r>
                      <a:r>
                        <a:rPr lang="fr-FR" sz="1000" b="0" baseline="0" dirty="0" smtClean="0"/>
                        <a:t>, …</a:t>
                      </a:r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Calculée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VARCHAR</a:t>
                      </a:r>
                      <a:endParaRPr lang="fr-FR" sz="100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NomRubrique1,</a:t>
                      </a:r>
                      <a:r>
                        <a:rPr lang="fr-FR" sz="1000" b="0" baseline="0" dirty="0" smtClean="0"/>
                        <a:t> </a:t>
                      </a:r>
                      <a:r>
                        <a:rPr lang="fr-FR" sz="1000" b="0" dirty="0" smtClean="0"/>
                        <a:t>NomRubrique3</a:t>
                      </a:r>
                      <a:r>
                        <a:rPr lang="fr-FR" sz="1000" b="0" baseline="0" dirty="0" smtClean="0"/>
                        <a:t>, …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Calculé</a:t>
                      </a:r>
                      <a:r>
                        <a:rPr lang="fr-FR" sz="1000" b="0" baseline="0" dirty="0" smtClean="0"/>
                        <a:t> à partir de 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326466"/>
              </p:ext>
            </p:extLst>
          </p:nvPr>
        </p:nvGraphicFramePr>
        <p:xfrm>
          <a:off x="201578" y="3300535"/>
          <a:ext cx="8107978" cy="829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47"/>
                <a:gridCol w="1373454"/>
                <a:gridCol w="2262859"/>
                <a:gridCol w="2331930"/>
                <a:gridCol w="908688"/>
              </a:tblGrid>
              <a:tr h="207331">
                <a:tc gridSpan="3">
                  <a:txBody>
                    <a:bodyPr/>
                    <a:lstStyle/>
                    <a:p>
                      <a:r>
                        <a:rPr lang="fr-FR" sz="1000" dirty="0" smtClean="0"/>
                        <a:t>Attributs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Donnée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Attribué</a:t>
                      </a:r>
                      <a:r>
                        <a:rPr lang="fr-FR" sz="1000" b="1" baseline="0" dirty="0" smtClean="0"/>
                        <a:t> à l’Entité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Attribué</a:t>
                      </a:r>
                      <a:r>
                        <a:rPr lang="fr-FR" sz="1000" b="1" baseline="0" dirty="0" smtClean="0"/>
                        <a:t> à l’Association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Clé Primaire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Attribut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INTEGER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Attribut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VARCHAR</a:t>
                      </a:r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 Association</a:t>
                      </a:r>
                      <a:r>
                        <a:rPr lang="fr-FR" sz="1000" b="0" baseline="0" dirty="0" smtClean="0"/>
                        <a:t> X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endParaRPr lang="fr-F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fr-FR" sz="1000" b="0" dirty="0" smtClean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32" name="ZoneTexte 31"/>
          <p:cNvSpPr txBox="1"/>
          <p:nvPr/>
        </p:nvSpPr>
        <p:spPr>
          <a:xfrm>
            <a:off x="201578" y="4148682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MEA</a:t>
            </a:r>
            <a:endParaRPr lang="fr-FR" sz="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1579" y="5704279"/>
            <a:ext cx="11020152" cy="6021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989175" y="580281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Schéma du MEA</a:t>
            </a:r>
            <a:endParaRPr lang="fr-FR" dirty="0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82028"/>
              </p:ext>
            </p:extLst>
          </p:nvPr>
        </p:nvGraphicFramePr>
        <p:xfrm>
          <a:off x="201578" y="4423280"/>
          <a:ext cx="2192890" cy="829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90"/>
              </a:tblGrid>
              <a:tr h="20733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Entités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smtClean="0"/>
                        <a:t>Entité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smtClean="0"/>
                        <a:t>Entité 2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smtClean="0"/>
                        <a:t>Entité 3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l"/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22501"/>
              </p:ext>
            </p:extLst>
          </p:nvPr>
        </p:nvGraphicFramePr>
        <p:xfrm>
          <a:off x="2675833" y="4423280"/>
          <a:ext cx="6663864" cy="94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29"/>
                <a:gridCol w="1116700"/>
                <a:gridCol w="811903"/>
                <a:gridCol w="370484"/>
                <a:gridCol w="1123196"/>
                <a:gridCol w="475216"/>
                <a:gridCol w="1621336"/>
              </a:tblGrid>
              <a:tr h="207331">
                <a:tc gridSpan="3">
                  <a:txBody>
                    <a:bodyPr/>
                    <a:lstStyle/>
                    <a:p>
                      <a:r>
                        <a:rPr lang="fr-FR" sz="1000" dirty="0" smtClean="0"/>
                        <a:t>Associations</a:t>
                      </a:r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Type Association</a:t>
                      </a:r>
                      <a:endParaRPr lang="fr-FR" sz="1000" b="1" dirty="0"/>
                    </a:p>
                  </a:txBody>
                  <a:tcPr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Entités</a:t>
                      </a:r>
                      <a:r>
                        <a:rPr lang="fr-FR" sz="1000" b="1" baseline="0" dirty="0" smtClean="0"/>
                        <a:t> Reliée</a:t>
                      </a:r>
                      <a:r>
                        <a:rPr lang="fr-FR" sz="1000" b="1" baseline="0" dirty="0"/>
                        <a:t>s</a:t>
                      </a:r>
                      <a:endParaRPr lang="fr-FR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Association 1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Binaire</a:t>
                      </a:r>
                      <a:endParaRPr lang="fr-FR" sz="1000" b="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(0,1)</a:t>
                      </a:r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Association 2</a:t>
                      </a:r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/>
                        <a:t>Ternaire</a:t>
                      </a:r>
                      <a:endParaRPr lang="fr-FR" sz="100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Nom Entité X (0,n)</a:t>
                      </a:r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Nom Entité X (0,n)</a:t>
                      </a:r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426101" y="4001220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Input </a:t>
            </a:r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701" y="5113049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673304" y="4001220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Liste déroul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13447" y="4001220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Liste déroul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34351" y="5248794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Choix entité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73093" y="3994325"/>
            <a:ext cx="810154" cy="10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Ajouter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0488" y="3142444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496198" y="3142444"/>
            <a:ext cx="452552" cy="125677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2270756" y="3130615"/>
            <a:ext cx="810154" cy="10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Ajouter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8245" y="3005819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034384" y="3005819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Liste déroul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7283" y="2989793"/>
            <a:ext cx="266430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3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50464" y="2989793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Liste déroul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473093" y="2989956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Liste déroul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435647" y="2989793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Liste déroul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75833" y="5248794"/>
            <a:ext cx="1142412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Nom </a:t>
            </a:r>
            <a:r>
              <a:rPr lang="fr-FR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Asso</a:t>
            </a:r>
            <a:r>
              <a:rPr lang="fr-F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généré</a:t>
            </a:r>
            <a:endParaRPr lang="fr-F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80540" y="5248794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Liste déroul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0218" y="5384169"/>
            <a:ext cx="52116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Liste déroulante choix binaire, ternaire ou quaternaire =&gt; détermine le nombre de champs pour choisir les entités reliées</a:t>
            </a:r>
            <a:endParaRPr lang="fr-FR" sz="800" dirty="0"/>
          </a:p>
        </p:txBody>
      </p:sp>
      <p:sp>
        <p:nvSpPr>
          <p:cNvPr id="51" name="Rectangle 50"/>
          <p:cNvSpPr/>
          <p:nvPr/>
        </p:nvSpPr>
        <p:spPr>
          <a:xfrm>
            <a:off x="5866434" y="5248794"/>
            <a:ext cx="428683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rgbClr val="7F7F7F"/>
                </a:solidFill>
              </a:rPr>
              <a:t>Card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57129" y="5252643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Choix entité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89212" y="5252643"/>
            <a:ext cx="428683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rgbClr val="7F7F7F"/>
                </a:solidFill>
              </a:rPr>
              <a:t>Card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12084" y="5248794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Choix entité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644167" y="5248794"/>
            <a:ext cx="428683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rgbClr val="7F7F7F"/>
                </a:solidFill>
              </a:rPr>
              <a:t>Card</a:t>
            </a:r>
            <a:endParaRPr lang="fr-FR" sz="1000" dirty="0">
              <a:solidFill>
                <a:srgbClr val="7F7F7F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7812084" y="6436563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 </a:t>
            </a:r>
            <a:r>
              <a:rPr lang="fr-FR" sz="900" dirty="0" smtClean="0"/>
              <a:t>(pour plus tard)</a:t>
            </a:r>
            <a:endParaRPr lang="fr-FR" sz="1600" dirty="0"/>
          </a:p>
        </p:txBody>
      </p:sp>
      <p:sp>
        <p:nvSpPr>
          <p:cNvPr id="57" name="Rectangle à coins arrondis 56"/>
          <p:cNvSpPr/>
          <p:nvPr/>
        </p:nvSpPr>
        <p:spPr>
          <a:xfrm>
            <a:off x="5681430" y="6436563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58" name="Rectangle 57"/>
          <p:cNvSpPr/>
          <p:nvPr/>
        </p:nvSpPr>
        <p:spPr>
          <a:xfrm>
            <a:off x="10411577" y="2993990"/>
            <a:ext cx="810154" cy="10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Ajouter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414293" y="5247914"/>
            <a:ext cx="810154" cy="10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Ajouter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49323" y="5130446"/>
            <a:ext cx="810154" cy="10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Ajouter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12532" y="4000340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rgbClr val="7F7F7F"/>
                </a:solidFill>
              </a:rPr>
              <a:t>Liste déroul</a:t>
            </a:r>
            <a:endParaRPr lang="fr-FR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8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315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du Fake (si correction faite)</a:t>
            </a:r>
          </a:p>
          <a:p>
            <a:pPr algn="ctr"/>
            <a:r>
              <a:rPr lang="fr-FR" sz="1050" dirty="0" smtClean="0"/>
              <a:t>Si aucune correction faite afficher « aucune correction n’a été crée pour cet exercice, vous devez en créer une pour travailler sur le Fake »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487023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929576" y="1485556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487023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Exercices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145787"/>
            <a:ext cx="12192000" cy="10948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9904111" y="6436563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Modifier Fake</a:t>
            </a: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190630" y="2166967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Dictionnaire de Donnée</a:t>
            </a:r>
            <a:endParaRPr lang="fr-FR" sz="8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0" y="1830602"/>
            <a:ext cx="12192000" cy="315185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01577" y="1807233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Correction</a:t>
            </a:r>
            <a:endParaRPr lang="fr-FR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929576" y="1805766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Fake</a:t>
            </a:r>
            <a:endParaRPr lang="fr-FR" sz="16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201579" y="3315807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MEA</a:t>
            </a:r>
            <a:endParaRPr lang="fr-FR" sz="800" dirty="0" smtClean="0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85135"/>
              </p:ext>
            </p:extLst>
          </p:nvPr>
        </p:nvGraphicFramePr>
        <p:xfrm>
          <a:off x="201579" y="3749425"/>
          <a:ext cx="2192890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90"/>
              </a:tblGrid>
              <a:tr h="20733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Entités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2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3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10813"/>
              </p:ext>
            </p:extLst>
          </p:nvPr>
        </p:nvGraphicFramePr>
        <p:xfrm>
          <a:off x="201577" y="2438758"/>
          <a:ext cx="2192892" cy="67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892"/>
              </a:tblGrid>
              <a:tr h="20733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Rubriques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2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3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3151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Modification du Fake (si correction faite)</a:t>
            </a:r>
          </a:p>
          <a:p>
            <a:pPr algn="ctr"/>
            <a:r>
              <a:rPr lang="fr-FR" sz="1050" dirty="0" smtClean="0"/>
              <a:t>Si aucune correction faite afficher « aucune correction n’a été crée pour cet exercice, vous devez en créer une pour travailler sur le Fake »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487023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929576" y="1485556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487023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Exercices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145787"/>
            <a:ext cx="12192000" cy="109488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90630" y="2166967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Dictionnaire de Donnée</a:t>
            </a:r>
            <a:endParaRPr lang="fr-FR" sz="8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0" y="1830602"/>
            <a:ext cx="12192000" cy="315185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01577" y="1807233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Correction</a:t>
            </a:r>
            <a:endParaRPr lang="fr-FR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929576" y="1805766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Fake</a:t>
            </a:r>
            <a:endParaRPr lang="fr-FR" sz="16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201579" y="3315807"/>
            <a:ext cx="175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MEA</a:t>
            </a:r>
            <a:endParaRPr lang="fr-FR" sz="800" dirty="0" smtClean="0"/>
          </a:p>
        </p:txBody>
      </p:sp>
      <p:sp>
        <p:nvSpPr>
          <p:cNvPr id="27" name="Rectangle à coins arrondis 26"/>
          <p:cNvSpPr/>
          <p:nvPr/>
        </p:nvSpPr>
        <p:spPr>
          <a:xfrm>
            <a:off x="9904111" y="6436563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Fake terminé</a:t>
            </a:r>
            <a:endParaRPr lang="fr-FR" sz="16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7812084" y="6436563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 </a:t>
            </a:r>
            <a:r>
              <a:rPr lang="fr-FR" sz="900" dirty="0" smtClean="0"/>
              <a:t>(pour plus tard)</a:t>
            </a:r>
            <a:endParaRPr lang="fr-FR" sz="16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5681430" y="6436563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99497"/>
              </p:ext>
            </p:extLst>
          </p:nvPr>
        </p:nvGraphicFramePr>
        <p:xfrm>
          <a:off x="201577" y="2438758"/>
          <a:ext cx="1944237" cy="829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37"/>
              </a:tblGrid>
              <a:tr h="20733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Rubriques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Rubrique 2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775565" y="3130615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2270756" y="3130615"/>
            <a:ext cx="810154" cy="10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Ajouter</a:t>
            </a:r>
            <a:endParaRPr lang="fr-FR" sz="1000" dirty="0">
              <a:solidFill>
                <a:schemeClr val="bg1"/>
              </a:solidFill>
            </a:endParaRPr>
          </a:p>
        </p:txBody>
      </p:sp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03174"/>
              </p:ext>
            </p:extLst>
          </p:nvPr>
        </p:nvGraphicFramePr>
        <p:xfrm>
          <a:off x="278810" y="3661193"/>
          <a:ext cx="1867004" cy="829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04"/>
              </a:tblGrid>
              <a:tr h="207331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Entités</a:t>
                      </a:r>
                      <a:endParaRPr lang="fr-FR" sz="100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1" dirty="0" smtClean="0"/>
                        <a:t>Nom</a:t>
                      </a:r>
                      <a:endParaRPr lang="fr-FR" sz="1000" b="1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1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r>
                        <a:rPr lang="fr-FR" sz="1000" b="0" dirty="0" smtClean="0"/>
                        <a:t>Entité 2</a:t>
                      </a:r>
                      <a:endParaRPr lang="fr-FR" sz="1000" b="0" dirty="0"/>
                    </a:p>
                  </a:txBody>
                  <a:tcPr marT="0" marB="0" anchor="ctr"/>
                </a:tc>
              </a:tr>
              <a:tr h="155508">
                <a:tc>
                  <a:txBody>
                    <a:bodyPr/>
                    <a:lstStyle/>
                    <a:p>
                      <a:pPr algn="ctr"/>
                      <a:endParaRPr lang="fr-FR" sz="1000" b="0" dirty="0"/>
                    </a:p>
                  </a:txBody>
                  <a:tcPr marT="0" marB="0" anchor="ctr"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776161" y="4364879"/>
            <a:ext cx="810154" cy="10289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2270756" y="4357226"/>
            <a:ext cx="810154" cy="10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bg1"/>
                </a:solidFill>
              </a:rPr>
              <a:t>Ajouter</a:t>
            </a:r>
            <a:endParaRPr lang="fr-F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d’une promotion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782646"/>
            <a:ext cx="302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Promotions</a:t>
            </a:r>
            <a:endParaRPr lang="fr-FR" sz="16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2862383" y="178117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78264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Exercices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9"/>
            <a:ext cx="12192000" cy="43645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09085" y="2590492"/>
            <a:ext cx="33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DUT INFORMATIQUE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09085" y="2952747"/>
            <a:ext cx="2916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Identifiant : 1</a:t>
            </a:r>
          </a:p>
          <a:p>
            <a:r>
              <a:rPr lang="fr-FR" sz="1100" dirty="0" smtClean="0"/>
              <a:t>Année : 2009-2010</a:t>
            </a:r>
            <a:endParaRPr lang="fr-FR" sz="1100" dirty="0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60299"/>
              </p:ext>
            </p:extLst>
          </p:nvPr>
        </p:nvGraphicFramePr>
        <p:xfrm>
          <a:off x="309085" y="3562464"/>
          <a:ext cx="96536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30"/>
                <a:gridCol w="1219811"/>
                <a:gridCol w="2532223"/>
                <a:gridCol w="990937"/>
                <a:gridCol w="990937"/>
                <a:gridCol w="990937"/>
                <a:gridCol w="2268047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FR" dirty="0" smtClean="0"/>
                        <a:t>Liste des groupes (</a:t>
                      </a:r>
                      <a:r>
                        <a:rPr lang="fr-FR" sz="1050" dirty="0" smtClean="0"/>
                        <a:t>que le prof gère dans cette promotion, si aucun,</a:t>
                      </a:r>
                      <a:r>
                        <a:rPr lang="fr-FR" sz="1050" baseline="0" dirty="0" smtClean="0"/>
                        <a:t> afficher « aucun groupe dans cette promotion » ?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(Prof)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Bon</a:t>
                      </a:r>
                      <a:r>
                        <a:rPr lang="fr-FR" sz="1200" baseline="0" dirty="0" smtClean="0"/>
                        <a:t> groupe !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(</a:t>
                      </a:r>
                      <a:r>
                        <a:rPr lang="fr-FR" sz="1200" b="0" dirty="0" err="1" smtClean="0"/>
                        <a:t>Illouz</a:t>
                      </a:r>
                      <a:r>
                        <a:rPr lang="fr-FR" sz="1200" b="0" dirty="0" smtClean="0"/>
                        <a:t>)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de la promotion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djhezkhdezl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(</a:t>
                      </a:r>
                      <a:r>
                        <a:rPr lang="fr-FR" sz="1200" b="0" dirty="0" err="1" smtClean="0"/>
                        <a:t>Illouz</a:t>
                      </a:r>
                      <a:r>
                        <a:rPr lang="fr-FR" sz="1200" b="0" dirty="0" smtClean="0"/>
                        <a:t>)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de la promotion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fr-FR" sz="1200" b="1" dirty="0" smtClean="0"/>
                        <a:t>Ajouter un groupe (groupe que gèrera le prof)</a:t>
                      </a:r>
                      <a:endParaRPr lang="fr-FR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56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Création groupe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782646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929576" y="178117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Groupes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78264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Exercices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9"/>
            <a:ext cx="12192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725924" y="6078081"/>
            <a:ext cx="2459232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9447205" y="6079285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</a:t>
            </a:r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591290" y="3554761"/>
            <a:ext cx="2754876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Nom Groupe *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591290" y="4064332"/>
            <a:ext cx="2741436" cy="256226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Promotion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91289" y="2550175"/>
            <a:ext cx="41793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groupe</a:t>
            </a:r>
          </a:p>
          <a:p>
            <a:r>
              <a:rPr lang="fr-FR" sz="1000" i="1" dirty="0" smtClean="0"/>
              <a:t>Tous les champs marqué avec * sont obligatoires</a:t>
            </a:r>
            <a:endParaRPr lang="fr-FR" sz="1000" i="1" dirty="0"/>
          </a:p>
        </p:txBody>
      </p:sp>
      <p:sp>
        <p:nvSpPr>
          <p:cNvPr id="29" name="Rectangle 28"/>
          <p:cNvSpPr/>
          <p:nvPr/>
        </p:nvSpPr>
        <p:spPr>
          <a:xfrm>
            <a:off x="577850" y="4563939"/>
            <a:ext cx="2768316" cy="9194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Commentaire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709713" y="4043559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ne peut pas être null, par </a:t>
            </a:r>
            <a:r>
              <a:rPr lang="fr-FR" sz="1200" dirty="0" smtClean="0"/>
              <a:t>défaut la promotion depuis laquelle on clique sur ajouter un groupe</a:t>
            </a:r>
            <a:br>
              <a:rPr lang="fr-FR" sz="1200" dirty="0" smtClean="0"/>
            </a:br>
            <a:r>
              <a:rPr lang="fr-FR" sz="1200" dirty="0" smtClean="0"/>
              <a:t>avec ou sans select, à voir (option de choisir promotion ou pas)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51644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d’un groupe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782646"/>
            <a:ext cx="302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62383" y="178117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Groupes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78264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Exercices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9"/>
            <a:ext cx="12192000" cy="43645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09085" y="2590492"/>
            <a:ext cx="331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TP AS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09085" y="2952746"/>
            <a:ext cx="4367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Identifiant : 1</a:t>
            </a:r>
          </a:p>
          <a:p>
            <a:r>
              <a:rPr lang="fr-FR" sz="1100" dirty="0" smtClean="0"/>
              <a:t>Formation : DUT INFORMATIQUE (ID Formation : 1)</a:t>
            </a:r>
          </a:p>
          <a:p>
            <a:r>
              <a:rPr lang="fr-FR" sz="1100" dirty="0" smtClean="0"/>
              <a:t>Année : 2009-2010</a:t>
            </a:r>
            <a:endParaRPr lang="fr-FR" sz="11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240979" y="6088161"/>
            <a:ext cx="3037084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Modifier groupe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8682838" y="6079285"/>
            <a:ext cx="2739813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Supprimer Groupe</a:t>
            </a:r>
            <a:endParaRPr lang="fr-FR" sz="16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53805"/>
              </p:ext>
            </p:extLst>
          </p:nvPr>
        </p:nvGraphicFramePr>
        <p:xfrm>
          <a:off x="309086" y="3580922"/>
          <a:ext cx="113957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189"/>
                <a:gridCol w="1543736"/>
                <a:gridCol w="1543736"/>
                <a:gridCol w="7472111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fr-FR" dirty="0" smtClean="0"/>
                        <a:t>Etudiants</a:t>
                      </a:r>
                      <a:endParaRPr lang="fr-FR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Prenom</a:t>
                      </a:r>
                      <a:endParaRPr lang="fr-FR" sz="12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Mail</a:t>
                      </a:r>
                      <a:endParaRPr lang="fr-FR" sz="1200" b="1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COTTIN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Thomas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thomas.cottin@u-psud.fr</a:t>
                      </a:r>
                      <a:endParaRPr lang="fr-FR" sz="1200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HAMONNAIS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Raphael</a:t>
                      </a:r>
                      <a:endParaRPr lang="fr-FR" sz="12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raphael.hamonnais@u-psud.fr</a:t>
                      </a:r>
                      <a:endParaRPr lang="fr-FR" sz="1200" dirty="0"/>
                    </a:p>
                  </a:txBody>
                  <a:tcPr marL="121920" marR="121920"/>
                </a:tc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fr-FR" sz="1200" b="1" dirty="0" smtClean="0"/>
                        <a:t>Ajouter</a:t>
                      </a:r>
                      <a:r>
                        <a:rPr lang="fr-FR" sz="1200" b="1" baseline="0" dirty="0" smtClean="0"/>
                        <a:t> un étudiant au groupe</a:t>
                      </a:r>
                      <a:endParaRPr lang="fr-FR" sz="1200" b="1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4490056" y="2590492"/>
            <a:ext cx="550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(Professeur : ILLOUZ Gabriel) (le prof sait qui il est…)</a:t>
            </a:r>
          </a:p>
        </p:txBody>
      </p:sp>
    </p:spTree>
    <p:extLst>
      <p:ext uri="{BB962C8B-B14F-4D97-AF65-F5344CB8AC3E}">
        <p14:creationId xmlns:p14="http://schemas.microsoft.com/office/powerpoint/2010/main" val="142288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d’ajout d’un étudiant à un groupe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782646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929576" y="178117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Groupes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78264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Exercices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9"/>
            <a:ext cx="12192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725924" y="6078081"/>
            <a:ext cx="2459232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9447205" y="6079285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</a:t>
            </a:r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591290" y="3554761"/>
            <a:ext cx="2754876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Nom Etudiant * (login, ou mail ?)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591290" y="4064332"/>
            <a:ext cx="2741436" cy="256226"/>
            <a:chOff x="3255455" y="2243984"/>
            <a:chExt cx="2056077" cy="256226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3255455" y="2243984"/>
              <a:ext cx="2056077" cy="256226"/>
            </a:xfrm>
            <a:prstGeom prst="round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 smtClean="0">
                  <a:solidFill>
                    <a:schemeClr val="tx1"/>
                  </a:solidFill>
                </a:rPr>
                <a:t>Groupe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Double flèche verticale 26"/>
            <p:cNvSpPr/>
            <p:nvPr/>
          </p:nvSpPr>
          <p:spPr>
            <a:xfrm>
              <a:off x="5150271" y="2243984"/>
              <a:ext cx="161261" cy="256226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591289" y="2550175"/>
            <a:ext cx="41793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un étudiant</a:t>
            </a:r>
          </a:p>
          <a:p>
            <a:r>
              <a:rPr lang="fr-FR" sz="1000" i="1" dirty="0" smtClean="0"/>
              <a:t>Tous les champs marqué avec * sont obligatoires</a:t>
            </a:r>
            <a:endParaRPr lang="fr-FR" sz="1000" i="1" dirty="0"/>
          </a:p>
        </p:txBody>
      </p:sp>
      <p:sp>
        <p:nvSpPr>
          <p:cNvPr id="2" name="ZoneTexte 1"/>
          <p:cNvSpPr txBox="1"/>
          <p:nvPr/>
        </p:nvSpPr>
        <p:spPr>
          <a:xfrm>
            <a:off x="3919395" y="3917608"/>
            <a:ext cx="480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ne peut pas être null, par </a:t>
            </a:r>
            <a:r>
              <a:rPr lang="fr-FR" sz="1200" dirty="0" smtClean="0"/>
              <a:t>défaut le groupe auquel on ajoute l’étudiant</a:t>
            </a:r>
            <a:br>
              <a:rPr lang="fr-FR" sz="1200" dirty="0" smtClean="0"/>
            </a:br>
            <a:r>
              <a:rPr lang="fr-FR" sz="1200" dirty="0" smtClean="0"/>
              <a:t>(enlever le select ? </a:t>
            </a:r>
            <a:r>
              <a:rPr lang="fr-FR" sz="1200" dirty="0" err="1" smtClean="0"/>
              <a:t>Cad</a:t>
            </a:r>
            <a:r>
              <a:rPr lang="fr-FR" sz="1200" dirty="0" smtClean="0"/>
              <a:t> on ne choisit pas à quel groupe affecter l’</a:t>
            </a:r>
            <a:r>
              <a:rPr lang="fr-FR" sz="1200" dirty="0" err="1" smtClean="0"/>
              <a:t>etudiant</a:t>
            </a:r>
            <a:r>
              <a:rPr lang="fr-FR" sz="1200" dirty="0" smtClean="0"/>
              <a:t>, </a:t>
            </a:r>
            <a:br>
              <a:rPr lang="fr-FR" sz="1200" dirty="0" smtClean="0"/>
            </a:br>
            <a:r>
              <a:rPr lang="fr-FR" sz="1200" dirty="0" smtClean="0"/>
              <a:t>ca l’affectera au groupe depuis lequel on a cliqué sur « ajouter étudiant »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727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des différents groupe d’un prof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782646"/>
            <a:ext cx="302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62383" y="178117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Groupes</a:t>
            </a:r>
            <a:endParaRPr lang="fr-FR" sz="16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78264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Exercices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0" y="2338499"/>
            <a:ext cx="12192000" cy="43645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38843"/>
              </p:ext>
            </p:extLst>
          </p:nvPr>
        </p:nvGraphicFramePr>
        <p:xfrm>
          <a:off x="264724" y="2635364"/>
          <a:ext cx="96536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04"/>
                <a:gridCol w="618404"/>
                <a:gridCol w="1141671"/>
                <a:gridCol w="2370011"/>
                <a:gridCol w="927458"/>
                <a:gridCol w="927458"/>
                <a:gridCol w="927458"/>
                <a:gridCol w="2122758"/>
              </a:tblGrid>
              <a:tr h="370840">
                <a:tc gridSpan="8">
                  <a:txBody>
                    <a:bodyPr/>
                    <a:lstStyle/>
                    <a:p>
                      <a:r>
                        <a:rPr lang="fr-FR" dirty="0" smtClean="0"/>
                        <a:t>Nom Promotion 1 (</a:t>
                      </a:r>
                      <a:r>
                        <a:rPr lang="fr-FR" sz="1200" dirty="0" smtClean="0"/>
                        <a:t>par ordre chronologique ? Ou select</a:t>
                      </a:r>
                      <a:r>
                        <a:rPr lang="fr-FR" sz="1200" baseline="0" dirty="0" smtClean="0"/>
                        <a:t> distinct nom, puis pour chaque nom, la liste des différentes années ?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(Prof)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Bon</a:t>
                      </a:r>
                      <a:r>
                        <a:rPr lang="fr-FR" sz="1200" baseline="0" dirty="0" smtClean="0"/>
                        <a:t> groupe !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(</a:t>
                      </a:r>
                      <a:r>
                        <a:rPr lang="fr-FR" sz="1200" b="0" dirty="0" err="1" smtClean="0"/>
                        <a:t>Illouz</a:t>
                      </a:r>
                      <a:r>
                        <a:rPr lang="fr-FR" sz="1200" b="0" dirty="0" smtClean="0"/>
                        <a:t>)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de la promotion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112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 smtClean="0"/>
                        <a:t>djhezkhdezl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(</a:t>
                      </a:r>
                      <a:r>
                        <a:rPr lang="fr-FR" sz="1200" b="0" dirty="0" err="1" smtClean="0"/>
                        <a:t>Illouz</a:t>
                      </a:r>
                      <a:r>
                        <a:rPr lang="fr-FR" sz="1200" b="0" dirty="0" smtClean="0"/>
                        <a:t>)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de la promotion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fr-FR" sz="1200" b="1" dirty="0" smtClean="0"/>
                        <a:t>Ajouter un groupe à cette promotion</a:t>
                      </a:r>
                      <a:endParaRPr lang="fr-FR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3570"/>
              </p:ext>
            </p:extLst>
          </p:nvPr>
        </p:nvGraphicFramePr>
        <p:xfrm>
          <a:off x="264724" y="4489564"/>
          <a:ext cx="9653622" cy="1490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04"/>
                <a:gridCol w="618404"/>
                <a:gridCol w="1141671"/>
                <a:gridCol w="2370011"/>
                <a:gridCol w="927458"/>
                <a:gridCol w="927458"/>
                <a:gridCol w="927458"/>
                <a:gridCol w="2122758"/>
              </a:tblGrid>
              <a:tr h="377631">
                <a:tc gridSpan="8">
                  <a:txBody>
                    <a:bodyPr/>
                    <a:lstStyle/>
                    <a:p>
                      <a:r>
                        <a:rPr lang="fr-FR" dirty="0" smtClean="0"/>
                        <a:t>Nom Promotion 2 (</a:t>
                      </a:r>
                      <a:r>
                        <a:rPr lang="fr-FR" sz="1200" dirty="0" smtClean="0"/>
                        <a:t>par ordre chronologique ? Ou select</a:t>
                      </a:r>
                      <a:r>
                        <a:rPr lang="fr-FR" sz="1200" baseline="0" dirty="0" smtClean="0"/>
                        <a:t> distinct nom, puis pour chaque nom, la liste des différentes années ?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Commentaires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(Prof)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TP AS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Bon</a:t>
                      </a:r>
                      <a:r>
                        <a:rPr lang="fr-FR" sz="1200" baseline="0" dirty="0" smtClean="0"/>
                        <a:t> groupe !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(</a:t>
                      </a:r>
                      <a:r>
                        <a:rPr lang="fr-FR" sz="1200" b="0" dirty="0" err="1" smtClean="0"/>
                        <a:t>Illouz</a:t>
                      </a:r>
                      <a:r>
                        <a:rPr lang="fr-FR" sz="1200" b="0" dirty="0" smtClean="0"/>
                        <a:t>)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de la promotion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r>
                        <a:rPr lang="fr-FR" sz="1200" b="1" dirty="0" smtClean="0"/>
                        <a:t>Ajouter un groupe à cette promotion</a:t>
                      </a:r>
                      <a:endParaRPr lang="fr-FR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32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des différents exercices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782646"/>
            <a:ext cx="302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862383" y="178117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78264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Exercices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338499"/>
            <a:ext cx="12192000" cy="43645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51060"/>
              </p:ext>
            </p:extLst>
          </p:nvPr>
        </p:nvGraphicFramePr>
        <p:xfrm>
          <a:off x="264721" y="2635364"/>
          <a:ext cx="96173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227"/>
                <a:gridCol w="574227"/>
                <a:gridCol w="1060113"/>
                <a:gridCol w="1744151"/>
                <a:gridCol w="861204"/>
                <a:gridCol w="861204"/>
                <a:gridCol w="1971115"/>
                <a:gridCol w="1971115"/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fr-FR" dirty="0" smtClean="0"/>
                        <a:t>Type Exercice 1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Enoncé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Exercice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lang="fr-FR" sz="1200" b="1" baseline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 </a:t>
                      </a:r>
                      <a:r>
                        <a:rPr lang="fr-FR" sz="1200" b="1" baseline="0" dirty="0" smtClean="0"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(= en ligne)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2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Exercice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r>
                        <a:rPr lang="fr-FR" sz="1200" b="1" dirty="0" smtClean="0"/>
                        <a:t> (pas en ligne, à cocher)</a:t>
                      </a:r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fr-FR" sz="1200" b="1" dirty="0" smtClean="0"/>
                        <a:t>Ajouter</a:t>
                      </a:r>
                      <a:r>
                        <a:rPr lang="fr-FR" sz="1200" b="1" baseline="0" dirty="0" smtClean="0"/>
                        <a:t> un exercice</a:t>
                      </a:r>
                      <a:endParaRPr lang="fr-FR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39443"/>
              </p:ext>
            </p:extLst>
          </p:nvPr>
        </p:nvGraphicFramePr>
        <p:xfrm>
          <a:off x="264724" y="4489564"/>
          <a:ext cx="9617353" cy="1490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227"/>
                <a:gridCol w="574227"/>
                <a:gridCol w="1060113"/>
                <a:gridCol w="1744150"/>
                <a:gridCol w="861204"/>
                <a:gridCol w="861204"/>
                <a:gridCol w="1971114"/>
                <a:gridCol w="1971114"/>
              </a:tblGrid>
              <a:tr h="377631">
                <a:tc gridSpan="7">
                  <a:txBody>
                    <a:bodyPr/>
                    <a:lstStyle/>
                    <a:p>
                      <a:r>
                        <a:rPr lang="fr-FR" dirty="0" smtClean="0"/>
                        <a:t>Type Exercice 2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ID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Nom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Enoncé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Exercice 1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u="sng" dirty="0" smtClean="0"/>
                        <a:t>Voir énoncé </a:t>
                      </a:r>
                      <a:r>
                        <a:rPr lang="fr-FR" sz="1200" dirty="0" smtClean="0"/>
                        <a:t>(lien</a:t>
                      </a:r>
                      <a:r>
                        <a:rPr lang="fr-FR" sz="1200" baseline="0" dirty="0" smtClean="0"/>
                        <a:t> PDF ?)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Modifier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Supprimer Exercice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lang="fr-FR" sz="1200" b="1" baseline="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 </a:t>
                      </a:r>
                      <a:r>
                        <a:rPr lang="fr-FR" sz="1200" b="1" baseline="0" dirty="0" smtClean="0"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(= en ligne)</a:t>
                      </a:r>
                      <a:endParaRPr lang="fr-FR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fr-FR" sz="1200" b="1" dirty="0" smtClean="0"/>
                        <a:t>Ajouter</a:t>
                      </a:r>
                      <a:r>
                        <a:rPr lang="fr-FR" sz="1200" b="1" baseline="0" dirty="0" smtClean="0"/>
                        <a:t> un exercice</a:t>
                      </a:r>
                      <a:endParaRPr lang="fr-FR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23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Création d’un Exercice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782646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929576" y="178117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78264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Exercices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338499"/>
            <a:ext cx="12192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725924" y="6078081"/>
            <a:ext cx="2459232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9447205" y="6079285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</a:t>
            </a:r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591290" y="3554761"/>
            <a:ext cx="2754876" cy="2562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Nom Exercice *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591290" y="4064332"/>
            <a:ext cx="2741436" cy="256226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chemeClr val="tx1"/>
                </a:solidFill>
              </a:rPr>
              <a:t>Type Exercice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91289" y="2550175"/>
            <a:ext cx="41793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Création d’un exercice</a:t>
            </a:r>
          </a:p>
          <a:p>
            <a:r>
              <a:rPr lang="fr-FR" sz="1000" i="1" dirty="0" smtClean="0"/>
              <a:t>Tous les champs marqué avec * sont obligatoires</a:t>
            </a:r>
            <a:endParaRPr lang="fr-FR" sz="1000" i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688418" y="4043559"/>
            <a:ext cx="4610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Par défaut le type de quand le prof a cliqué sur « ajouter un exercice »</a:t>
            </a:r>
            <a:endParaRPr lang="fr-FR" sz="2400" dirty="0"/>
          </a:p>
        </p:txBody>
      </p:sp>
      <p:sp>
        <p:nvSpPr>
          <p:cNvPr id="25" name="Double flèche verticale 24"/>
          <p:cNvSpPr/>
          <p:nvPr/>
        </p:nvSpPr>
        <p:spPr>
          <a:xfrm>
            <a:off x="3117711" y="4064332"/>
            <a:ext cx="215015" cy="25622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591289" y="4940471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smtClean="0"/>
              <a:t>Correction, fake et « prêt » gérés après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314888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510392"/>
            <a:ext cx="12192000" cy="8281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8894"/>
            <a:ext cx="12192000" cy="82149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04730" y="762924"/>
            <a:ext cx="53888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Entrainement à Merise</a:t>
            </a:r>
            <a:endParaRPr lang="fr-FR" sz="3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38285" y="151196"/>
            <a:ext cx="782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Page de Visionnage d’un Exercice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39698" y="793703"/>
            <a:ext cx="2539860" cy="60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447205" y="793702"/>
            <a:ext cx="20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NomUser : Professeur</a:t>
            </a:r>
            <a:endParaRPr lang="fr-FR" sz="1000" dirty="0"/>
          </a:p>
          <a:p>
            <a:r>
              <a:rPr lang="fr-FR" sz="1000" dirty="0" smtClean="0"/>
              <a:t>Mon Compte</a:t>
            </a:r>
            <a:endParaRPr lang="fr-FR" sz="1000" dirty="0"/>
          </a:p>
          <a:p>
            <a:r>
              <a:rPr lang="fr-FR" sz="1000" dirty="0" smtClean="0"/>
              <a:t>Me déconnecter</a:t>
            </a:r>
            <a:endParaRPr lang="fr-FR" sz="1000" dirty="0"/>
          </a:p>
        </p:txBody>
      </p:sp>
      <p:sp>
        <p:nvSpPr>
          <p:cNvPr id="18" name="ZoneTexte 17"/>
          <p:cNvSpPr txBox="1"/>
          <p:nvPr/>
        </p:nvSpPr>
        <p:spPr>
          <a:xfrm>
            <a:off x="201577" y="1782646"/>
            <a:ext cx="271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Promotions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929576" y="1781179"/>
            <a:ext cx="2229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Groupes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240980" y="1782646"/>
            <a:ext cx="271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Exercices</a:t>
            </a:r>
            <a:endParaRPr lang="fr-FR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2338499"/>
            <a:ext cx="12192000" cy="45195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725924" y="6078081"/>
            <a:ext cx="2459232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Annuler</a:t>
            </a:r>
            <a:endParaRPr lang="fr-FR" sz="16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9447205" y="6079285"/>
            <a:ext cx="1975447" cy="3326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Enregistrer</a:t>
            </a:r>
            <a:endParaRPr lang="fr-FR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91289" y="2550175"/>
            <a:ext cx="4179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Exercice 1</a:t>
            </a:r>
          </a:p>
          <a:p>
            <a:r>
              <a:rPr lang="fr-FR" sz="1050" dirty="0" smtClean="0"/>
              <a:t>type </a:t>
            </a:r>
            <a:r>
              <a:rPr lang="fr-FR" sz="1050" dirty="0" err="1" smtClean="0"/>
              <a:t>unType</a:t>
            </a:r>
            <a:endParaRPr lang="fr-FR" sz="1050" dirty="0"/>
          </a:p>
          <a:p>
            <a:r>
              <a:rPr lang="fr-FR" sz="1050" dirty="0" smtClean="0"/>
              <a:t>(</a:t>
            </a:r>
            <a:r>
              <a:rPr lang="fr-FR" sz="1050" dirty="0" err="1" smtClean="0"/>
              <a:t>ID_Exercice</a:t>
            </a:r>
            <a:r>
              <a:rPr lang="fr-FR" sz="1050" dirty="0" smtClean="0"/>
              <a:t> xx)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5778"/>
              </p:ext>
            </p:extLst>
          </p:nvPr>
        </p:nvGraphicFramePr>
        <p:xfrm>
          <a:off x="591288" y="4286689"/>
          <a:ext cx="372223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322"/>
                <a:gridCol w="572971"/>
                <a:gridCol w="572971"/>
                <a:gridCol w="572971"/>
              </a:tblGrid>
              <a:tr h="323969">
                <a:tc gridSpan="4">
                  <a:txBody>
                    <a:bodyPr/>
                    <a:lstStyle/>
                    <a:p>
                      <a:r>
                        <a:rPr lang="fr-FR" dirty="0" smtClean="0"/>
                        <a:t>Etat de l’Exercice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42977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Correction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Editer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200" b="1" dirty="0"/>
                    </a:p>
                  </a:txBody>
                  <a:tcPr/>
                </a:tc>
              </a:tr>
              <a:tr h="242977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Fake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Voir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Editer</a:t>
                      </a:r>
                      <a:endParaRPr lang="fr-F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fr-FR" sz="1200" dirty="0"/>
                    </a:p>
                  </a:txBody>
                  <a:tcPr/>
                </a:tc>
              </a:tr>
              <a:tr h="242977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En ligne</a:t>
                      </a:r>
                      <a:endParaRPr lang="fr-FR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ＭＳ ゴシック"/>
                          <a:ea typeface="ＭＳ ゴシック"/>
                          <a:cs typeface="ＭＳ ゴシック"/>
                        </a:rPr>
                        <a:t>☐</a:t>
                      </a:r>
                      <a:endParaRPr lang="fr-F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604730" y="3448845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Enoncé  </a:t>
            </a:r>
            <a:r>
              <a:rPr lang="fr-FR" sz="1050" i="1" dirty="0" err="1" smtClean="0"/>
              <a:t>logoVisionner</a:t>
            </a:r>
            <a:r>
              <a:rPr lang="fr-FR" sz="1050" i="1" dirty="0" smtClean="0"/>
              <a:t>   </a:t>
            </a:r>
            <a:r>
              <a:rPr lang="fr-FR" sz="1050" i="1" dirty="0" err="1" smtClean="0"/>
              <a:t>logoChangerFichier</a:t>
            </a:r>
            <a:endParaRPr lang="fr-FR" sz="1050" dirty="0"/>
          </a:p>
        </p:txBody>
      </p:sp>
      <p:sp>
        <p:nvSpPr>
          <p:cNvPr id="4" name="ZoneTexte 3"/>
          <p:cNvSpPr txBox="1"/>
          <p:nvPr/>
        </p:nvSpPr>
        <p:spPr>
          <a:xfrm>
            <a:off x="5577508" y="4435138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Fake ne peut être édité que lorsque la correction est prête</a:t>
            </a:r>
          </a:p>
          <a:p>
            <a:r>
              <a:rPr lang="fr-FR" sz="1200" dirty="0" smtClean="0"/>
              <a:t>Car copié collé de la correction dans le fake (puis après autant de rajouts qu’on veut)</a:t>
            </a:r>
          </a:p>
          <a:p>
            <a:r>
              <a:rPr lang="fr-FR" sz="1200" dirty="0" smtClean="0"/>
              <a:t>Bien sur la correction est passée au « détecteur automatique » avant d’être validée, le fake OSEF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28705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1190</Words>
  <Application>Microsoft Macintosh PowerPoint</Application>
  <PresentationFormat>Personnalisé</PresentationFormat>
  <Paragraphs>434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raphael</cp:lastModifiedBy>
  <cp:revision>62</cp:revision>
  <dcterms:created xsi:type="dcterms:W3CDTF">2015-03-28T08:50:11Z</dcterms:created>
  <dcterms:modified xsi:type="dcterms:W3CDTF">2015-03-31T14:59:31Z</dcterms:modified>
</cp:coreProperties>
</file>