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2" r:id="rId4"/>
    <p:sldId id="269" r:id="rId5"/>
    <p:sldId id="265" r:id="rId6"/>
    <p:sldId id="266" r:id="rId7"/>
    <p:sldId id="27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F7AFCCD-C240-7143-9458-28CA2B4F287F}">
          <p14:sldIdLst>
            <p14:sldId id="261"/>
            <p14:sldId id="259"/>
            <p14:sldId id="262"/>
            <p14:sldId id="269"/>
            <p14:sldId id="265"/>
            <p14:sldId id="266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4" autoAdjust="0"/>
    <p:restoredTop sz="94669" autoAdjust="0"/>
  </p:normalViewPr>
  <p:slideViewPr>
    <p:cSldViewPr snapToGrid="0" snapToObjects="1">
      <p:cViewPr>
        <p:scale>
          <a:sx n="116" d="100"/>
          <a:sy n="116" d="100"/>
        </p:scale>
        <p:origin x="-272" y="-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4465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des différents groupes d’un élève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</a:t>
            </a:r>
            <a:r>
              <a:rPr lang="fr-FR" sz="1000" dirty="0" err="1" smtClean="0"/>
              <a:t>Eleve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563666"/>
            <a:ext cx="302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Mes Groupes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862383" y="156219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Mes Exercices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56366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Effectuer un nouvel exercice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1955499"/>
            <a:ext cx="12192000" cy="47475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44852"/>
              </p:ext>
            </p:extLst>
          </p:nvPr>
        </p:nvGraphicFramePr>
        <p:xfrm>
          <a:off x="201577" y="2515255"/>
          <a:ext cx="8128000" cy="945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69"/>
                <a:gridCol w="1335660"/>
                <a:gridCol w="2888771"/>
                <a:gridCol w="1625600"/>
                <a:gridCol w="1625600"/>
              </a:tblGrid>
              <a:tr h="31521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Promotion</a:t>
                      </a:r>
                      <a:endParaRPr lang="fr-F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200" dirty="0" smtClean="0"/>
                        <a:t>Année</a:t>
                      </a:r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1521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TP AS</a:t>
                      </a:r>
                      <a:endParaRPr lang="fr-F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DUT</a:t>
                      </a:r>
                      <a:r>
                        <a:rPr lang="fr-FR" sz="1200" baseline="0" dirty="0" smtClean="0"/>
                        <a:t> Informatique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2014-2015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</a:tr>
              <a:tr h="31521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TP 111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Licence</a:t>
                      </a:r>
                      <a:r>
                        <a:rPr lang="fr-FR" sz="1200" baseline="0" dirty="0" smtClean="0"/>
                        <a:t> Informatique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2015-2016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400869" y="4061973"/>
            <a:ext cx="314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ORDER BY annee DESC je pense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3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d’un groupe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</a:t>
            </a:r>
            <a:r>
              <a:rPr lang="fr-FR" sz="1000" dirty="0" err="1" smtClean="0"/>
              <a:t>Eleve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0" y="1956965"/>
            <a:ext cx="12192000" cy="47460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09085" y="2294869"/>
            <a:ext cx="9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TP AS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09085" y="2657123"/>
            <a:ext cx="31942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Identifiant : 1</a:t>
            </a:r>
          </a:p>
          <a:p>
            <a:r>
              <a:rPr lang="fr-FR" sz="1100" dirty="0" smtClean="0"/>
              <a:t>Formation : DUT INFORMATIQUE (ID Formation : 1)</a:t>
            </a:r>
          </a:p>
          <a:p>
            <a:r>
              <a:rPr lang="fr-FR" sz="1100" dirty="0" smtClean="0"/>
              <a:t>Année : 20014-2015</a:t>
            </a:r>
            <a:endParaRPr lang="fr-FR" sz="11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87484"/>
              </p:ext>
            </p:extLst>
          </p:nvPr>
        </p:nvGraphicFramePr>
        <p:xfrm>
          <a:off x="309086" y="3580922"/>
          <a:ext cx="11395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89"/>
                <a:gridCol w="1543736"/>
                <a:gridCol w="1543736"/>
                <a:gridCol w="7472111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fr-FR" dirty="0" smtClean="0"/>
                        <a:t>Etudiants</a:t>
                      </a:r>
                      <a:endParaRPr lang="fr-FR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Prenom</a:t>
                      </a:r>
                      <a:endParaRPr lang="fr-FR" sz="12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Mail</a:t>
                      </a:r>
                      <a:endParaRPr lang="fr-FR" sz="1200" b="1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COTTIN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Thomas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thomas.cottin@u-psud.fr</a:t>
                      </a:r>
                      <a:endParaRPr lang="fr-FR" sz="120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HAMONNAIS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Raphael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raphael.hamonnais@u-psud.fr</a:t>
                      </a:r>
                      <a:endParaRPr lang="fr-FR" sz="1200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4490057" y="2294869"/>
            <a:ext cx="28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Professeur : ILLOUZ Gabriel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10392"/>
            <a:ext cx="12192000" cy="4465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01577" y="1563666"/>
            <a:ext cx="302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Mes Groupes</a:t>
            </a:r>
            <a:endParaRPr lang="fr-FR" sz="16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2862383" y="156219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Mes Exercices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240980" y="156366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Effectuer un nouvel exercice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2288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des différents exercices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956965"/>
            <a:ext cx="12192000" cy="47460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71814"/>
              </p:ext>
            </p:extLst>
          </p:nvPr>
        </p:nvGraphicFramePr>
        <p:xfrm>
          <a:off x="264721" y="2295954"/>
          <a:ext cx="96173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41"/>
                <a:gridCol w="580246"/>
                <a:gridCol w="1302815"/>
                <a:gridCol w="2288139"/>
                <a:gridCol w="1456088"/>
                <a:gridCol w="3488427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fr-FR" dirty="0" smtClean="0"/>
                        <a:t>Type Exercice 1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Enoncé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 mes copies</a:t>
                      </a:r>
                      <a:endParaRPr lang="fr-FR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Effectuer cet exercice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 mes copies</a:t>
                      </a:r>
                      <a:endParaRPr lang="fr-FR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Effectuer cet exercice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25" name="Rectangle 2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</a:t>
            </a:r>
            <a:r>
              <a:rPr lang="fr-FR" sz="1000" dirty="0" err="1" smtClean="0"/>
              <a:t>Eleve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0" y="1510392"/>
            <a:ext cx="12192000" cy="4465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01577" y="1563666"/>
            <a:ext cx="302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Mes Groupes</a:t>
            </a:r>
            <a:endParaRPr lang="fr-FR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862383" y="156219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Mes Exercices</a:t>
            </a:r>
            <a:endParaRPr lang="fr-FR" sz="16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5240980" y="156366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Effectuer un nouvel exercice</a:t>
            </a:r>
            <a:endParaRPr lang="fr-FR" sz="1600" dirty="0"/>
          </a:p>
        </p:txBody>
      </p:sp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71028"/>
              </p:ext>
            </p:extLst>
          </p:nvPr>
        </p:nvGraphicFramePr>
        <p:xfrm>
          <a:off x="264721" y="3960402"/>
          <a:ext cx="96173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41"/>
                <a:gridCol w="580246"/>
                <a:gridCol w="1302815"/>
                <a:gridCol w="2288139"/>
                <a:gridCol w="1456088"/>
                <a:gridCol w="3488427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fr-FR" dirty="0" smtClean="0"/>
                        <a:t>Type Exercice 2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Enoncé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 mes copies</a:t>
                      </a:r>
                      <a:endParaRPr lang="fr-FR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Effectuer cet exercice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 mes copies</a:t>
                      </a:r>
                      <a:endParaRPr lang="fr-FR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Effectuer cet exercice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23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des différents copies d’un élève pour un exercice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956965"/>
            <a:ext cx="12192000" cy="47460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25" name="Rectangle 2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</a:t>
            </a:r>
            <a:r>
              <a:rPr lang="fr-FR" sz="1000" dirty="0" err="1" smtClean="0"/>
              <a:t>Eleve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0" y="1510392"/>
            <a:ext cx="12192000" cy="4465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01577" y="1563666"/>
            <a:ext cx="182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Mes Groupes</a:t>
            </a:r>
            <a:endParaRPr lang="fr-FR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862383" y="1562199"/>
            <a:ext cx="152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Mes Exercices</a:t>
            </a:r>
            <a:endParaRPr lang="fr-FR" sz="16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5240980" y="156366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Effectuer un nouvel exercice</a:t>
            </a:r>
            <a:endParaRPr lang="fr-FR" sz="1600" dirty="0"/>
          </a:p>
        </p:txBody>
      </p:sp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85551"/>
              </p:ext>
            </p:extLst>
          </p:nvPr>
        </p:nvGraphicFramePr>
        <p:xfrm>
          <a:off x="426973" y="3402018"/>
          <a:ext cx="96173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5"/>
                <a:gridCol w="345662"/>
                <a:gridCol w="776107"/>
                <a:gridCol w="1787169"/>
                <a:gridCol w="1061959"/>
                <a:gridCol w="1357556"/>
                <a:gridCol w="2104830"/>
                <a:gridCol w="942619"/>
                <a:gridCol w="942619"/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fr-FR" dirty="0" smtClean="0"/>
                        <a:t>Mes copies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Dernière modification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Date Envoi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Note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</a:t>
                      </a:r>
                      <a:endParaRPr lang="fr-FR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Copie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none" dirty="0" smtClean="0"/>
                        <a:t>12/02/2015</a:t>
                      </a:r>
                      <a:endParaRPr lang="fr-FR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none" dirty="0" smtClean="0"/>
                        <a:t>12/02/2015</a:t>
                      </a:r>
                      <a:endParaRPr lang="fr-FR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none" dirty="0" smtClean="0"/>
                        <a:t>13/20</a:t>
                      </a:r>
                      <a:endParaRPr lang="fr-FR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Bla </a:t>
                      </a:r>
                      <a:r>
                        <a:rPr lang="fr-FR" sz="1200" b="0" dirty="0" err="1" smtClean="0"/>
                        <a:t>bla</a:t>
                      </a:r>
                      <a:r>
                        <a:rPr lang="fr-FR" sz="1200" b="0" dirty="0" smtClean="0"/>
                        <a:t> </a:t>
                      </a:r>
                      <a:r>
                        <a:rPr lang="fr-FR" sz="1200" b="0" dirty="0" err="1" smtClean="0"/>
                        <a:t>bla</a:t>
                      </a:r>
                      <a:endParaRPr lang="fr-FR" sz="12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200" b="1" dirty="0" smtClean="0"/>
                        <a:t>       Voir</a:t>
                      </a:r>
                      <a:endParaRPr lang="fr-FR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Copie 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none" dirty="0" smtClean="0"/>
                        <a:t>20/02/2015</a:t>
                      </a:r>
                      <a:endParaRPr lang="fr-FR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u="none" dirty="0" smtClean="0"/>
                        <a:t>Non envoyée</a:t>
                      </a:r>
                      <a:endParaRPr lang="fr-FR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u="none" dirty="0" smtClean="0"/>
                        <a:t>Pas encore notée</a:t>
                      </a:r>
                      <a:endParaRPr lang="fr-FR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Bla </a:t>
                      </a:r>
                      <a:r>
                        <a:rPr lang="fr-FR" sz="1200" b="0" dirty="0" err="1" smtClean="0"/>
                        <a:t>bla</a:t>
                      </a:r>
                      <a:r>
                        <a:rPr lang="fr-FR" sz="1200" b="0" baseline="0" dirty="0" smtClean="0"/>
                        <a:t> </a:t>
                      </a:r>
                      <a:r>
                        <a:rPr lang="fr-FR" sz="1200" b="0" baseline="0" dirty="0" err="1" smtClean="0"/>
                        <a:t>bla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Continuer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426973" y="2299230"/>
            <a:ext cx="270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Exercice 1 </a:t>
            </a:r>
            <a:r>
              <a:rPr lang="fr-FR" sz="1200" dirty="0" smtClean="0"/>
              <a:t>(Type d’exercice : type1)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3804102" y="233888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 smtClean="0"/>
              <a:t>Voir l’</a:t>
            </a:r>
            <a:r>
              <a:rPr lang="fr-FR" sz="1400" b="1" u="sng" dirty="0"/>
              <a:t>é</a:t>
            </a:r>
            <a:r>
              <a:rPr lang="fr-FR" sz="1400" b="1" u="sng" dirty="0" smtClean="0"/>
              <a:t>noncé</a:t>
            </a:r>
            <a:endParaRPr lang="fr-FR" sz="1400" b="1" u="sng" dirty="0"/>
          </a:p>
        </p:txBody>
      </p:sp>
    </p:spTree>
    <p:extLst>
      <p:ext uri="{BB962C8B-B14F-4D97-AF65-F5344CB8AC3E}">
        <p14:creationId xmlns:p14="http://schemas.microsoft.com/office/powerpoint/2010/main" val="318917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2338285" y="151196"/>
            <a:ext cx="782115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d’une copie d’un élève</a:t>
            </a:r>
          </a:p>
          <a:p>
            <a:pPr algn="ctr"/>
            <a:r>
              <a:rPr lang="fr-FR" sz="1050" dirty="0" smtClean="0"/>
              <a:t>Si aucune correction afficher « aucune correction n’a été crée pour cet exercice »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956965"/>
            <a:ext cx="12192000" cy="111376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9904111" y="6436563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Continuer ma copie</a:t>
            </a: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0630" y="2166967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Dictionnaire de Donnée</a:t>
            </a:r>
            <a:endParaRPr lang="fr-FR" sz="800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35122"/>
              </p:ext>
            </p:extLst>
          </p:nvPr>
        </p:nvGraphicFramePr>
        <p:xfrm>
          <a:off x="201577" y="2438758"/>
          <a:ext cx="2820079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90"/>
                <a:gridCol w="627189"/>
              </a:tblGrid>
              <a:tr h="207331"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Paramètres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Valeur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Paramètre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Valeur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Paramètre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Valeur 2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74438"/>
              </p:ext>
            </p:extLst>
          </p:nvPr>
        </p:nvGraphicFramePr>
        <p:xfrm>
          <a:off x="3513447" y="2438758"/>
          <a:ext cx="5300079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15"/>
                <a:gridCol w="1518142"/>
                <a:gridCol w="2375722"/>
              </a:tblGrid>
              <a:tr h="207331">
                <a:tc gridSpan="3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Calculées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Donnée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Calculée à partir</a:t>
                      </a:r>
                      <a:r>
                        <a:rPr lang="fr-FR" sz="1000" b="1" baseline="0" dirty="0" smtClean="0"/>
                        <a:t> de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Calculée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INTEGER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NomRubrique1,</a:t>
                      </a:r>
                      <a:r>
                        <a:rPr lang="fr-FR" sz="1000" b="0" baseline="0" dirty="0" smtClean="0"/>
                        <a:t> </a:t>
                      </a:r>
                      <a:r>
                        <a:rPr lang="fr-FR" sz="1000" b="0" dirty="0" smtClean="0"/>
                        <a:t>NomRubrique2</a:t>
                      </a:r>
                      <a:r>
                        <a:rPr lang="fr-FR" sz="1000" b="0" baseline="0" dirty="0" smtClean="0"/>
                        <a:t>, …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Calculée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VARCHAR</a:t>
                      </a:r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NomRubrique1,</a:t>
                      </a:r>
                      <a:r>
                        <a:rPr lang="fr-FR" sz="1000" b="0" baseline="0" dirty="0" smtClean="0"/>
                        <a:t> </a:t>
                      </a:r>
                      <a:r>
                        <a:rPr lang="fr-FR" sz="1000" b="0" dirty="0" smtClean="0"/>
                        <a:t>NomRubrique3</a:t>
                      </a:r>
                      <a:r>
                        <a:rPr lang="fr-FR" sz="1000" b="0" baseline="0" dirty="0" smtClean="0"/>
                        <a:t>, …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93156"/>
              </p:ext>
            </p:extLst>
          </p:nvPr>
        </p:nvGraphicFramePr>
        <p:xfrm>
          <a:off x="201578" y="3158198"/>
          <a:ext cx="8107978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47"/>
                <a:gridCol w="1373454"/>
                <a:gridCol w="2262859"/>
                <a:gridCol w="2331930"/>
                <a:gridCol w="908688"/>
              </a:tblGrid>
              <a:tr h="207331">
                <a:tc gridSpan="5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Attributs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Donnée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Attribué</a:t>
                      </a:r>
                      <a:r>
                        <a:rPr lang="fr-FR" sz="1000" b="1" baseline="0" dirty="0" smtClean="0"/>
                        <a:t> à l’Entité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Attribué</a:t>
                      </a:r>
                      <a:r>
                        <a:rPr lang="fr-FR" sz="1000" b="1" baseline="0" dirty="0" smtClean="0"/>
                        <a:t> à l’Association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Clé Primaire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Attribut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INTEGER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Attribut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VARCHAR</a:t>
                      </a:r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 Association</a:t>
                      </a:r>
                      <a:r>
                        <a:rPr lang="fr-FR" sz="1000" b="0" baseline="0" dirty="0" smtClean="0"/>
                        <a:t> X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32" name="ZoneTexte 31"/>
          <p:cNvSpPr txBox="1"/>
          <p:nvPr/>
        </p:nvSpPr>
        <p:spPr>
          <a:xfrm>
            <a:off x="201578" y="3972730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MEA</a:t>
            </a:r>
            <a:endParaRPr lang="fr-FR" sz="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1579" y="5336109"/>
            <a:ext cx="10582232" cy="9703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385617" y="570427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Schéma du MEA</a:t>
            </a:r>
            <a:endParaRPr lang="fr-FR" dirty="0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17732"/>
              </p:ext>
            </p:extLst>
          </p:nvPr>
        </p:nvGraphicFramePr>
        <p:xfrm>
          <a:off x="201578" y="4313790"/>
          <a:ext cx="2192890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90"/>
              </a:tblGrid>
              <a:tr h="2073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Entités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2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3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37963"/>
              </p:ext>
            </p:extLst>
          </p:nvPr>
        </p:nvGraphicFramePr>
        <p:xfrm>
          <a:off x="2675833" y="4313790"/>
          <a:ext cx="6663864" cy="79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29"/>
                <a:gridCol w="1116700"/>
                <a:gridCol w="1182387"/>
                <a:gridCol w="1598412"/>
                <a:gridCol w="1621336"/>
              </a:tblGrid>
              <a:tr h="207331">
                <a:tc gridSpan="5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Associations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Association</a:t>
                      </a:r>
                      <a:endParaRPr lang="fr-FR" sz="1000" b="1" dirty="0"/>
                    </a:p>
                  </a:txBody>
                  <a:tcPr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Entités</a:t>
                      </a:r>
                      <a:r>
                        <a:rPr lang="fr-FR" sz="1000" b="1" baseline="0" dirty="0" smtClean="0"/>
                        <a:t> Reliée</a:t>
                      </a:r>
                      <a:r>
                        <a:rPr lang="fr-FR" sz="1000" b="1" baseline="0" dirty="0"/>
                        <a:t>s</a:t>
                      </a:r>
                      <a:endParaRPr lang="fr-FR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Association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Binaire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(0,1)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Association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Ternaire</a:t>
                      </a:r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 Entité X (0,n)</a:t>
                      </a:r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35" name="Rectangle 3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</a:t>
            </a:r>
            <a:r>
              <a:rPr lang="fr-FR" sz="1000" dirty="0" err="1" smtClean="0"/>
              <a:t>Eleve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37" name="Rectangle 36"/>
          <p:cNvSpPr/>
          <p:nvPr/>
        </p:nvSpPr>
        <p:spPr>
          <a:xfrm>
            <a:off x="0" y="1510392"/>
            <a:ext cx="12192000" cy="4465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201577" y="1563666"/>
            <a:ext cx="182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Mes Groupes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862383" y="1562199"/>
            <a:ext cx="152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Mes Exercices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240980" y="156366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Effectuer un nouvel exercice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9721851" y="2438758"/>
            <a:ext cx="2157707" cy="13932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Nom de la copie : Copie 1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Nom Exercice : Exercice 1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Type Exercice : type1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Commentaires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20383" y="3306511"/>
            <a:ext cx="1948749" cy="39415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35180" y="6503534"/>
            <a:ext cx="2494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Seulement si il n’a pas rendu la copie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531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où l’élève continue ou effectue un exercice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748934"/>
            <a:ext cx="12192000" cy="113457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9904111" y="6480359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Exercice Terminé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604730" y="5958983"/>
            <a:ext cx="3475119" cy="6021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58003" y="6080117"/>
            <a:ext cx="311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Schéma du MEA (quelque part)</a:t>
            </a:r>
            <a:endParaRPr lang="fr-FR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7812084" y="6480359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 </a:t>
            </a:r>
            <a:r>
              <a:rPr lang="fr-FR" sz="900" dirty="0" smtClean="0"/>
              <a:t>(pour plus tard)</a:t>
            </a:r>
            <a:endParaRPr lang="fr-FR" sz="16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5681430" y="6480359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62" name="Rectangle 61"/>
          <p:cNvSpPr/>
          <p:nvPr/>
        </p:nvSpPr>
        <p:spPr>
          <a:xfrm>
            <a:off x="0" y="480863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604730" y="554893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64" name="Rectangle 63"/>
          <p:cNvSpPr/>
          <p:nvPr/>
        </p:nvSpPr>
        <p:spPr>
          <a:xfrm>
            <a:off x="9339698" y="585672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9447205" y="585671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</a:t>
            </a:r>
            <a:r>
              <a:rPr lang="fr-FR" sz="1000" dirty="0" err="1" smtClean="0"/>
              <a:t>Eleve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66" name="Rectangle 65"/>
          <p:cNvSpPr/>
          <p:nvPr/>
        </p:nvSpPr>
        <p:spPr>
          <a:xfrm>
            <a:off x="0" y="1302361"/>
            <a:ext cx="12192000" cy="4465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201577" y="1355635"/>
            <a:ext cx="182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Mes Groupes</a:t>
            </a:r>
            <a:endParaRPr lang="fr-FR" sz="1600" dirty="0"/>
          </a:p>
        </p:txBody>
      </p:sp>
      <p:sp>
        <p:nvSpPr>
          <p:cNvPr id="68" name="ZoneTexte 67"/>
          <p:cNvSpPr txBox="1"/>
          <p:nvPr/>
        </p:nvSpPr>
        <p:spPr>
          <a:xfrm>
            <a:off x="2862383" y="1354168"/>
            <a:ext cx="152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Mes Exercices</a:t>
            </a:r>
            <a:endParaRPr lang="fr-FR" sz="16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5240980" y="1355635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Effectuer un nouvel exercice</a:t>
            </a:r>
            <a:endParaRPr lang="fr-FR" sz="1600" dirty="0"/>
          </a:p>
        </p:txBody>
      </p:sp>
      <p:graphicFrame>
        <p:nvGraphicFramePr>
          <p:cNvPr id="70" name="Tableau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78387"/>
              </p:ext>
            </p:extLst>
          </p:nvPr>
        </p:nvGraphicFramePr>
        <p:xfrm>
          <a:off x="201577" y="2389553"/>
          <a:ext cx="2480690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862"/>
                <a:gridCol w="387914"/>
                <a:gridCol w="387914"/>
              </a:tblGrid>
              <a:tr h="207331">
                <a:tc gridSpan="3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Rubriques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3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cxnSp>
        <p:nvCxnSpPr>
          <p:cNvPr id="10" name="Connecteur droit 9"/>
          <p:cNvCxnSpPr/>
          <p:nvPr/>
        </p:nvCxnSpPr>
        <p:spPr>
          <a:xfrm>
            <a:off x="2939019" y="1924118"/>
            <a:ext cx="0" cy="2477265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44466" y="1924118"/>
            <a:ext cx="1094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Propositions</a:t>
            </a:r>
            <a:endParaRPr lang="fr-FR" sz="1400" dirty="0"/>
          </a:p>
        </p:txBody>
      </p:sp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48390"/>
              </p:ext>
            </p:extLst>
          </p:nvPr>
        </p:nvGraphicFramePr>
        <p:xfrm>
          <a:off x="201577" y="3341209"/>
          <a:ext cx="2480690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862"/>
                <a:gridCol w="387914"/>
                <a:gridCol w="387914"/>
              </a:tblGrid>
              <a:tr h="207331">
                <a:tc gridSpan="3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Entités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3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72" name="Tableau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00856"/>
              </p:ext>
            </p:extLst>
          </p:nvPr>
        </p:nvGraphicFramePr>
        <p:xfrm>
          <a:off x="3200740" y="2389553"/>
          <a:ext cx="2092776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862"/>
                <a:gridCol w="387914"/>
              </a:tblGrid>
              <a:tr h="207331"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Rubriques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3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73" name="ZoneTexte 72"/>
          <p:cNvSpPr txBox="1"/>
          <p:nvPr/>
        </p:nvSpPr>
        <p:spPr>
          <a:xfrm>
            <a:off x="6932065" y="1922629"/>
            <a:ext cx="88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Ma Copie</a:t>
            </a:r>
            <a:endParaRPr lang="fr-FR" sz="1400" dirty="0"/>
          </a:p>
        </p:txBody>
      </p:sp>
      <p:graphicFrame>
        <p:nvGraphicFramePr>
          <p:cNvPr id="74" name="Tableau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47021"/>
              </p:ext>
            </p:extLst>
          </p:nvPr>
        </p:nvGraphicFramePr>
        <p:xfrm>
          <a:off x="3200740" y="3341209"/>
          <a:ext cx="2092776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862"/>
                <a:gridCol w="387914"/>
              </a:tblGrid>
              <a:tr h="207331"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Entités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3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75" name="Tableau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77423"/>
              </p:ext>
            </p:extLst>
          </p:nvPr>
        </p:nvGraphicFramePr>
        <p:xfrm>
          <a:off x="5624246" y="3465997"/>
          <a:ext cx="6495222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445"/>
                <a:gridCol w="1126722"/>
                <a:gridCol w="1412296"/>
                <a:gridCol w="1390400"/>
                <a:gridCol w="1051011"/>
                <a:gridCol w="558348"/>
              </a:tblGrid>
              <a:tr h="207331">
                <a:tc gridSpan="6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Attributs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de donnée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Attribué à l’entité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Attribué à l’</a:t>
                      </a:r>
                      <a:r>
                        <a:rPr lang="fr-FR" sz="1000" b="1" dirty="0" err="1" smtClean="0"/>
                        <a:t>asso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Clé primaire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Attribut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INTEGER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X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Attribut 3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VARCHAR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Association X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5634520" y="4172699"/>
            <a:ext cx="1032384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rubriques</a:t>
            </a:r>
            <a:endParaRPr lang="fr-FR" sz="800" dirty="0"/>
          </a:p>
        </p:txBody>
      </p:sp>
      <p:sp>
        <p:nvSpPr>
          <p:cNvPr id="77" name="Croix 76"/>
          <p:cNvSpPr/>
          <p:nvPr/>
        </p:nvSpPr>
        <p:spPr>
          <a:xfrm>
            <a:off x="9596778" y="4172699"/>
            <a:ext cx="142333" cy="14233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7417279" y="4170473"/>
            <a:ext cx="1032384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entités/</a:t>
            </a:r>
            <a:r>
              <a:rPr lang="fr-FR" sz="800" dirty="0" err="1" smtClean="0"/>
              <a:t>asso</a:t>
            </a:r>
            <a:endParaRPr lang="fr-FR" sz="800" dirty="0"/>
          </a:p>
        </p:txBody>
      </p:sp>
      <p:cxnSp>
        <p:nvCxnSpPr>
          <p:cNvPr id="85" name="Connecteur droit 84"/>
          <p:cNvCxnSpPr/>
          <p:nvPr/>
        </p:nvCxnSpPr>
        <p:spPr>
          <a:xfrm>
            <a:off x="5430223" y="2389553"/>
            <a:ext cx="0" cy="3971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au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98441"/>
              </p:ext>
            </p:extLst>
          </p:nvPr>
        </p:nvGraphicFramePr>
        <p:xfrm>
          <a:off x="5619284" y="2388296"/>
          <a:ext cx="3434537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474"/>
                <a:gridCol w="1473474"/>
                <a:gridCol w="487589"/>
              </a:tblGrid>
              <a:tr h="207331">
                <a:tc gridSpan="3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Paramètres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Paramètre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Valeur blabla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Paramètre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Valeur blabla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Paramètre 3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Valeur blabla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5624246" y="3096255"/>
            <a:ext cx="1135622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mes rubriques</a:t>
            </a:r>
            <a:endParaRPr lang="fr-FR" sz="800" dirty="0"/>
          </a:p>
        </p:txBody>
      </p:sp>
      <p:sp>
        <p:nvSpPr>
          <p:cNvPr id="91" name="Croix 90"/>
          <p:cNvSpPr/>
          <p:nvPr/>
        </p:nvSpPr>
        <p:spPr>
          <a:xfrm>
            <a:off x="7786214" y="3107204"/>
            <a:ext cx="142333" cy="14233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6806884" y="3096255"/>
            <a:ext cx="938531" cy="15550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Entrer valeur</a:t>
            </a:r>
            <a:endParaRPr lang="fr-FR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>
            <a:off x="201577" y="2230406"/>
            <a:ext cx="2480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200740" y="2230406"/>
            <a:ext cx="89187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725638" y="4172699"/>
            <a:ext cx="641029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type</a:t>
            </a:r>
            <a:endParaRPr lang="fr-FR" sz="800" dirty="0"/>
          </a:p>
        </p:txBody>
      </p:sp>
      <p:sp>
        <p:nvSpPr>
          <p:cNvPr id="105" name="Rectangle 104"/>
          <p:cNvSpPr/>
          <p:nvPr/>
        </p:nvSpPr>
        <p:spPr>
          <a:xfrm>
            <a:off x="8547983" y="4167365"/>
            <a:ext cx="705132" cy="155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Clé primaire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322365" y="4184833"/>
            <a:ext cx="104814" cy="1168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graphicFrame>
        <p:nvGraphicFramePr>
          <p:cNvPr id="107" name="Tableau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8505"/>
              </p:ext>
            </p:extLst>
          </p:nvPr>
        </p:nvGraphicFramePr>
        <p:xfrm>
          <a:off x="5619284" y="4472030"/>
          <a:ext cx="5300079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15"/>
                <a:gridCol w="1518142"/>
                <a:gridCol w="2375722"/>
              </a:tblGrid>
              <a:tr h="207331">
                <a:tc gridSpan="3">
                  <a:txBody>
                    <a:bodyPr/>
                    <a:lstStyle/>
                    <a:p>
                      <a:r>
                        <a:rPr lang="fr-FR" sz="1000" dirty="0" smtClean="0"/>
                        <a:t>Calculées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Donnée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Calculée à partir</a:t>
                      </a:r>
                      <a:r>
                        <a:rPr lang="fr-FR" sz="1000" b="1" baseline="0" dirty="0" smtClean="0"/>
                        <a:t> de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Calculée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INTEGER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NomRubrique1,</a:t>
                      </a:r>
                      <a:r>
                        <a:rPr lang="fr-FR" sz="1000" b="0" baseline="0" dirty="0" smtClean="0"/>
                        <a:t> </a:t>
                      </a:r>
                      <a:r>
                        <a:rPr lang="fr-FR" sz="1000" b="0" dirty="0" smtClean="0"/>
                        <a:t>NomRubrique2</a:t>
                      </a:r>
                      <a:r>
                        <a:rPr lang="fr-FR" sz="1000" b="0" baseline="0" dirty="0" smtClean="0"/>
                        <a:t>, …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Calculée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VARCHAR</a:t>
                      </a:r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NomRubrique1,</a:t>
                      </a:r>
                      <a:r>
                        <a:rPr lang="fr-FR" sz="1000" b="0" baseline="0" dirty="0" smtClean="0"/>
                        <a:t> </a:t>
                      </a:r>
                      <a:r>
                        <a:rPr lang="fr-FR" sz="1000" b="0" dirty="0" smtClean="0"/>
                        <a:t>NomRubrique3</a:t>
                      </a:r>
                      <a:r>
                        <a:rPr lang="fr-FR" sz="1000" b="0" baseline="0" dirty="0" smtClean="0"/>
                        <a:t>, …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5624246" y="5190376"/>
            <a:ext cx="1032384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rubriques</a:t>
            </a:r>
            <a:endParaRPr lang="fr-FR" sz="800" dirty="0"/>
          </a:p>
        </p:txBody>
      </p:sp>
      <p:sp>
        <p:nvSpPr>
          <p:cNvPr id="109" name="Croix 108"/>
          <p:cNvSpPr/>
          <p:nvPr/>
        </p:nvSpPr>
        <p:spPr>
          <a:xfrm>
            <a:off x="10415064" y="5190376"/>
            <a:ext cx="142333" cy="14233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407005" y="5188150"/>
            <a:ext cx="1032384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nb calculées à </a:t>
            </a:r>
            <a:endParaRPr lang="fr-FR" sz="800" dirty="0"/>
          </a:p>
        </p:txBody>
      </p:sp>
      <p:sp>
        <p:nvSpPr>
          <p:cNvPr id="111" name="Rectangle 110"/>
          <p:cNvSpPr/>
          <p:nvPr/>
        </p:nvSpPr>
        <p:spPr>
          <a:xfrm>
            <a:off x="6715364" y="5190376"/>
            <a:ext cx="641029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type</a:t>
            </a:r>
            <a:endParaRPr lang="fr-FR" sz="800" dirty="0"/>
          </a:p>
        </p:txBody>
      </p:sp>
      <p:sp>
        <p:nvSpPr>
          <p:cNvPr id="114" name="Rectangle 113"/>
          <p:cNvSpPr/>
          <p:nvPr/>
        </p:nvSpPr>
        <p:spPr>
          <a:xfrm>
            <a:off x="7176370" y="6213647"/>
            <a:ext cx="705132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entité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491980" y="5190376"/>
            <a:ext cx="853210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Select rubrique</a:t>
            </a:r>
          </a:p>
        </p:txBody>
      </p:sp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05967"/>
              </p:ext>
            </p:extLst>
          </p:nvPr>
        </p:nvGraphicFramePr>
        <p:xfrm>
          <a:off x="5619284" y="5397711"/>
          <a:ext cx="6500184" cy="79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55"/>
                <a:gridCol w="1179875"/>
                <a:gridCol w="1228033"/>
                <a:gridCol w="1598603"/>
                <a:gridCol w="1280918"/>
              </a:tblGrid>
              <a:tr h="207331">
                <a:tc gridSpan="5"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Associations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Association</a:t>
                      </a:r>
                      <a:endParaRPr lang="fr-FR" sz="1000" b="1" dirty="0"/>
                    </a:p>
                  </a:txBody>
                  <a:tcPr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Entités</a:t>
                      </a:r>
                      <a:r>
                        <a:rPr lang="fr-FR" sz="1000" b="1" baseline="0" dirty="0" smtClean="0"/>
                        <a:t> Reliée</a:t>
                      </a:r>
                      <a:r>
                        <a:rPr lang="fr-FR" sz="1000" b="1" baseline="0" dirty="0"/>
                        <a:t>s</a:t>
                      </a:r>
                      <a:endParaRPr lang="fr-FR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Association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Binaire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(0,1)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Association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Ternaire</a:t>
                      </a:r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 Entité X (0,n)</a:t>
                      </a:r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117" name="Rectangle 116"/>
          <p:cNvSpPr/>
          <p:nvPr/>
        </p:nvSpPr>
        <p:spPr>
          <a:xfrm>
            <a:off x="5630232" y="6206349"/>
            <a:ext cx="705132" cy="1555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ln>
                  <a:solidFill>
                    <a:schemeClr val="accent1"/>
                  </a:solidFill>
                </a:ln>
                <a:solidFill>
                  <a:srgbClr val="AFABAB"/>
                </a:solidFill>
              </a:rPr>
              <a:t>Nom généré</a:t>
            </a:r>
            <a:endParaRPr lang="fr-FR" sz="800" dirty="0">
              <a:ln>
                <a:solidFill>
                  <a:schemeClr val="accent1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417457" y="6212961"/>
            <a:ext cx="641029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type</a:t>
            </a:r>
            <a:endParaRPr lang="fr-FR" sz="800" dirty="0"/>
          </a:p>
        </p:txBody>
      </p:sp>
      <p:sp>
        <p:nvSpPr>
          <p:cNvPr id="119" name="Rectangle 118"/>
          <p:cNvSpPr/>
          <p:nvPr/>
        </p:nvSpPr>
        <p:spPr>
          <a:xfrm>
            <a:off x="7955541" y="6212961"/>
            <a:ext cx="641029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</a:t>
            </a:r>
            <a:r>
              <a:rPr lang="fr-FR" sz="800" dirty="0" err="1" smtClean="0"/>
              <a:t>card</a:t>
            </a:r>
            <a:endParaRPr lang="fr-FR" sz="800" dirty="0" smtClean="0"/>
          </a:p>
        </p:txBody>
      </p:sp>
      <p:sp>
        <p:nvSpPr>
          <p:cNvPr id="120" name="Rectangle 119"/>
          <p:cNvSpPr/>
          <p:nvPr/>
        </p:nvSpPr>
        <p:spPr>
          <a:xfrm>
            <a:off x="8722047" y="6212961"/>
            <a:ext cx="705132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entité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501218" y="6212275"/>
            <a:ext cx="641029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Select </a:t>
            </a:r>
            <a:r>
              <a:rPr lang="fr-FR" sz="800" dirty="0" err="1" smtClean="0"/>
              <a:t>card</a:t>
            </a:r>
            <a:endParaRPr lang="fr-FR" sz="800" dirty="0" smtClean="0"/>
          </a:p>
        </p:txBody>
      </p:sp>
      <p:sp>
        <p:nvSpPr>
          <p:cNvPr id="122" name="Rectangle 121"/>
          <p:cNvSpPr/>
          <p:nvPr/>
        </p:nvSpPr>
        <p:spPr>
          <a:xfrm>
            <a:off x="8576971" y="5191062"/>
            <a:ext cx="853210" cy="15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Select rubrique</a:t>
            </a:r>
          </a:p>
        </p:txBody>
      </p:sp>
      <p:cxnSp>
        <p:nvCxnSpPr>
          <p:cNvPr id="125" name="Connecteur droit 124"/>
          <p:cNvCxnSpPr/>
          <p:nvPr/>
        </p:nvCxnSpPr>
        <p:spPr>
          <a:xfrm>
            <a:off x="7123302" y="6218483"/>
            <a:ext cx="0" cy="1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8651310" y="6225781"/>
            <a:ext cx="0" cy="1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Croix 128"/>
          <p:cNvSpPr/>
          <p:nvPr/>
        </p:nvSpPr>
        <p:spPr>
          <a:xfrm>
            <a:off x="10282117" y="6218483"/>
            <a:ext cx="142333" cy="14233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604730" y="4915972"/>
            <a:ext cx="322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 haut à gauche ou à droite des infos sur l’exercice en cours qu’on fait et aussi un lien vers le sujet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28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sélection d’un nouvel exercice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956965"/>
            <a:ext cx="12192000" cy="47460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53785"/>
              </p:ext>
            </p:extLst>
          </p:nvPr>
        </p:nvGraphicFramePr>
        <p:xfrm>
          <a:off x="264721" y="2295954"/>
          <a:ext cx="8161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41"/>
                <a:gridCol w="580246"/>
                <a:gridCol w="1302815"/>
                <a:gridCol w="2288139"/>
                <a:gridCol w="3488427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fr-FR" dirty="0" smtClean="0"/>
                        <a:t>Type Exercice 1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Enoncé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Effectuer cet exercice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Effectuer cet exercice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25" name="Rectangle 2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</a:t>
            </a:r>
            <a:r>
              <a:rPr lang="fr-FR" sz="1000" dirty="0" err="1" smtClean="0"/>
              <a:t>Eleve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0" y="1510392"/>
            <a:ext cx="12192000" cy="4465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01577" y="1563666"/>
            <a:ext cx="302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Mes Groupes</a:t>
            </a:r>
            <a:endParaRPr lang="fr-FR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862383" y="156219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Mes Exercices</a:t>
            </a:r>
            <a:endParaRPr lang="fr-FR" sz="16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40980" y="156366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Effectuer un nouvel exercice</a:t>
            </a:r>
            <a:endParaRPr lang="fr-FR" sz="1600" b="1" dirty="0"/>
          </a:p>
        </p:txBody>
      </p:sp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09867"/>
              </p:ext>
            </p:extLst>
          </p:nvPr>
        </p:nvGraphicFramePr>
        <p:xfrm>
          <a:off x="264721" y="3960402"/>
          <a:ext cx="8161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41"/>
                <a:gridCol w="580246"/>
                <a:gridCol w="1302815"/>
                <a:gridCol w="2288139"/>
                <a:gridCol w="3488427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fr-FR" dirty="0" smtClean="0"/>
                        <a:t>Type Exercice 2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Enoncé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Effectuer cet exercice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Effectuer cet exercice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2211502" y="5802818"/>
            <a:ext cx="64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Etc…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38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855</Words>
  <Application>Microsoft Macintosh PowerPoint</Application>
  <PresentationFormat>Personnalisé</PresentationFormat>
  <Paragraphs>330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raphael</cp:lastModifiedBy>
  <cp:revision>79</cp:revision>
  <dcterms:created xsi:type="dcterms:W3CDTF">2015-03-28T08:50:11Z</dcterms:created>
  <dcterms:modified xsi:type="dcterms:W3CDTF">2015-03-31T15:01:38Z</dcterms:modified>
</cp:coreProperties>
</file>