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6BE5F-07B1-42D5-B523-3651B7D80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99FE5A-38D1-4401-A091-FDD9F36B4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5B3AE3-BF4F-4691-9E22-E28D4954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2BEC-7838-4AF3-9151-C541331E6B79}" type="datetimeFigureOut">
              <a:rPr lang="nl-BE" smtClean="0"/>
              <a:t>4/05/2023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A8E111-7AB4-4E50-9C3D-5B40441F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D6D117-879F-4A26-B85C-6A05BEE3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488-4694-49B7-96C8-61E819302770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06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936C0-EE1E-42DC-9844-0EC2BDFD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EDECCD0-7A30-47B0-B078-79B706FB2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5DC7BB-66A0-4194-8C7C-720DF75D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2BEC-7838-4AF3-9151-C541331E6B79}" type="datetimeFigureOut">
              <a:rPr lang="nl-BE" smtClean="0"/>
              <a:t>4/05/2023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A02F00-E863-4E1B-A882-A240DB39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878FAE-06F5-4EF8-9D4E-8D1E8111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488-4694-49B7-96C8-61E819302770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568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C972EBD-2855-411F-A58A-BA5D3F811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1E6D677-F7AA-434C-B867-22C090464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2A2B6B-4F0C-4DC8-A00C-04F65B4D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2BEC-7838-4AF3-9151-C541331E6B79}" type="datetimeFigureOut">
              <a:rPr lang="nl-BE" smtClean="0"/>
              <a:t>4/05/2023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796BFA-E50D-4199-BFB3-022B52DF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604A21-A230-45B7-A3B7-C2BE576C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488-4694-49B7-96C8-61E819302770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869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7B4CC-0934-4D10-BFB9-AB2FCA93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B152F3-507E-4EC1-884F-6975E81C3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917E1D-9A39-4D48-BAFF-5EF34FE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2BEC-7838-4AF3-9151-C541331E6B79}" type="datetimeFigureOut">
              <a:rPr lang="nl-BE" smtClean="0"/>
              <a:t>4/05/2023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E138CC-2A4C-4B4F-8DA0-35728836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3785EDC-E897-42EA-A775-DFFAB84B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488-4694-49B7-96C8-61E819302770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895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FE71D-7268-4A71-94A7-A9757C4A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3007772-A4C6-499C-81CF-097A6A413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05BCD2-264F-4603-87EB-AB80018D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2BEC-7838-4AF3-9151-C541331E6B79}" type="datetimeFigureOut">
              <a:rPr lang="nl-BE" smtClean="0"/>
              <a:t>4/05/2023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B23CDF-ACC3-4083-BA5C-4F891539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98A914-7148-4D03-91DE-027ED756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488-4694-49B7-96C8-61E819302770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549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B3FA9-90DC-43C8-B24A-A8F761B1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B55872-C503-493B-9680-CC89FC0B4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E3CE94A-C484-4233-A43B-D6942C63A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C546C67-3997-4187-B59F-DA89965B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2BEC-7838-4AF3-9151-C541331E6B79}" type="datetimeFigureOut">
              <a:rPr lang="nl-BE" smtClean="0"/>
              <a:t>4/05/2023</a:t>
            </a:fld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2B0C0AB-ACEF-44B3-A2EF-3453F92E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690FAEB-726B-4D9C-A32E-12E5F54E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488-4694-49B7-96C8-61E819302770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097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2DA8A-C8C9-48E6-B7D7-F048B9F1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8CC5A0D-78E9-4BA5-9BCF-FB612C63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45811FC-3D63-4F31-9C55-F066A02A3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7A8FB48-BCE2-4008-B4FD-62ED9B6EC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64B1647-3AFA-46BA-B810-7180C4595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18EA8F8-9CBD-4923-9532-EAD61D02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2BEC-7838-4AF3-9151-C541331E6B79}" type="datetimeFigureOut">
              <a:rPr lang="nl-BE" smtClean="0"/>
              <a:t>4/05/2023</a:t>
            </a:fld>
            <a:endParaRPr lang="nl-BE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BBBF897-D681-416D-A877-CD6BFF17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5D27A8F-8CCD-431D-9CB2-7F76AC34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488-4694-49B7-96C8-61E819302770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7838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F42FE-8AD8-4A25-8242-B6212692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47BC6C3-D5E0-48D5-B5F6-A53C2DE2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2BEC-7838-4AF3-9151-C541331E6B79}" type="datetimeFigureOut">
              <a:rPr lang="nl-BE" smtClean="0"/>
              <a:t>4/05/2023</a:t>
            </a:fld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56232BE-433F-4161-95B2-6FC334EB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E565AE1-9F80-4DDB-9534-42AD331C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488-4694-49B7-96C8-61E819302770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7747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7817E1A-1D5C-40A2-BE2F-3B8D1BF7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2BEC-7838-4AF3-9151-C541331E6B79}" type="datetimeFigureOut">
              <a:rPr lang="nl-BE" smtClean="0"/>
              <a:t>4/05/2023</a:t>
            </a:fld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DEB6777-4F07-4AC2-9891-1DEF2E97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B2F224-91C9-4DDA-B4CC-66CB35A9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488-4694-49B7-96C8-61E819302770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702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D8EFA-1E5E-46D2-8CEC-7A90C399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C03089-F974-4A65-B12C-C6A6C973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F0052C8-15C3-49F9-9207-4A3F48E76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252BF31-C2AB-4F31-92FF-BF42FFFF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2BEC-7838-4AF3-9151-C541331E6B79}" type="datetimeFigureOut">
              <a:rPr lang="nl-BE" smtClean="0"/>
              <a:t>4/05/2023</a:t>
            </a:fld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EFCC01F-E229-44E3-BC0A-9D353C5C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253FA34-04BD-4120-AD26-22D8CF86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488-4694-49B7-96C8-61E819302770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580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C79BD-DF4E-486D-A09B-AE94AB8F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DCB72FA-0DF3-45B2-8670-2548CB115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70B8C55-3DD0-48B1-B05B-F3DC01873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FC9F0FB-75DC-429D-9FF6-F8F2C4B6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2BEC-7838-4AF3-9151-C541331E6B79}" type="datetimeFigureOut">
              <a:rPr lang="nl-BE" smtClean="0"/>
              <a:t>4/05/2023</a:t>
            </a:fld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5DEDC2-2EB3-4B4A-B541-D491BF4E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388EB19-E275-43A5-B884-68FDC353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488-4694-49B7-96C8-61E819302770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6666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0517B8E-01FA-4F27-B430-05A12EA6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5994151-753C-46D5-9F71-F768DCDEA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DB7529-BD79-47C1-BA55-3CA0F33C5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32BEC-7838-4AF3-9151-C541331E6B79}" type="datetimeFigureOut">
              <a:rPr lang="nl-BE" smtClean="0"/>
              <a:t>4/05/2023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E20CBE-D607-49E8-BFCB-4BB923C9C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9A32AB-4B74-4838-882F-7932B6B3F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9488-4694-49B7-96C8-61E819302770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556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B9D635-9FA3-728B-4E99-3D9936CBC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139" b="52543"/>
          <a:stretch/>
        </p:blipFill>
        <p:spPr>
          <a:xfrm>
            <a:off x="6673572" y="3373788"/>
            <a:ext cx="1429196" cy="1161009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0DDA7AF-1DBC-4AAA-B03D-59E312CD62DB}"/>
              </a:ext>
            </a:extLst>
          </p:cNvPr>
          <p:cNvSpPr txBox="1"/>
          <p:nvPr/>
        </p:nvSpPr>
        <p:spPr>
          <a:xfrm>
            <a:off x="2171077" y="3511784"/>
            <a:ext cx="733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noProof="1"/>
              <a:t>Pyruvate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CEAF3DB-81A0-4C47-8D82-EB3992AEB46E}"/>
              </a:ext>
            </a:extLst>
          </p:cNvPr>
          <p:cNvSpPr txBox="1"/>
          <p:nvPr/>
        </p:nvSpPr>
        <p:spPr>
          <a:xfrm>
            <a:off x="3292467" y="27556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noProof="1"/>
              <a:t>+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7C1DBF0-77C3-4F07-997A-6860AEC76643}"/>
              </a:ext>
            </a:extLst>
          </p:cNvPr>
          <p:cNvSpPr txBox="1"/>
          <p:nvPr/>
        </p:nvSpPr>
        <p:spPr>
          <a:xfrm>
            <a:off x="5375758" y="27987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noProof="1"/>
              <a:t>DHDPS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42B4C3D-09BC-4754-8164-1B649BBF536E}"/>
              </a:ext>
            </a:extLst>
          </p:cNvPr>
          <p:cNvSpPr txBox="1"/>
          <p:nvPr/>
        </p:nvSpPr>
        <p:spPr>
          <a:xfrm>
            <a:off x="6409052" y="2647263"/>
            <a:ext cx="2230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noProof="1"/>
              <a:t>(S)-2,3-dihydrodipicolinate</a:t>
            </a:r>
          </a:p>
          <a:p>
            <a:pPr algn="ctr"/>
            <a:r>
              <a:rPr lang="nl-BE" sz="1200" noProof="1"/>
              <a:t> (DHDP)	</a:t>
            </a: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98D4910E-3A85-408B-8FC4-524A79140D45}"/>
              </a:ext>
            </a:extLst>
          </p:cNvPr>
          <p:cNvCxnSpPr>
            <a:cxnSpLocks/>
          </p:cNvCxnSpPr>
          <p:nvPr/>
        </p:nvCxnSpPr>
        <p:spPr>
          <a:xfrm flipV="1">
            <a:off x="5321306" y="2415794"/>
            <a:ext cx="883206" cy="27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D9C87DCA-75CE-4F8E-BC18-0FA90B847BFD}"/>
              </a:ext>
            </a:extLst>
          </p:cNvPr>
          <p:cNvCxnSpPr>
            <a:cxnSpLocks/>
          </p:cNvCxnSpPr>
          <p:nvPr/>
        </p:nvCxnSpPr>
        <p:spPr>
          <a:xfrm>
            <a:off x="5303494" y="3124259"/>
            <a:ext cx="871840" cy="34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9728881B-019F-41FF-B769-22E5AFADE157}"/>
              </a:ext>
            </a:extLst>
          </p:cNvPr>
          <p:cNvSpPr txBox="1"/>
          <p:nvPr/>
        </p:nvSpPr>
        <p:spPr>
          <a:xfrm>
            <a:off x="5867699" y="4436156"/>
            <a:ext cx="3313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noProof="1"/>
              <a:t>(2S,4S)-4-hydroxy-2,3,4,5-tetrahydrodipicolinate </a:t>
            </a:r>
          </a:p>
          <a:p>
            <a:pPr algn="ctr"/>
            <a:r>
              <a:rPr lang="nl-BE" sz="1200" noProof="1"/>
              <a:t>(HTHDP)	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001E6F59-84D0-491C-8C12-EEF3018CD1E3}"/>
              </a:ext>
            </a:extLst>
          </p:cNvPr>
          <p:cNvSpPr txBox="1"/>
          <p:nvPr/>
        </p:nvSpPr>
        <p:spPr>
          <a:xfrm>
            <a:off x="5596675" y="21920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noProof="1"/>
              <a:t>1</a:t>
            </a:r>
            <a:endParaRPr lang="nl-BE" sz="1200" b="1" baseline="30000" noProof="1"/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59BF9EC0-AEFB-4488-A709-6DC99449F86B}"/>
              </a:ext>
            </a:extLst>
          </p:cNvPr>
          <p:cNvSpPr txBox="1"/>
          <p:nvPr/>
        </p:nvSpPr>
        <p:spPr>
          <a:xfrm>
            <a:off x="3291719" y="3512482"/>
            <a:ext cx="2397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noProof="1"/>
              <a:t>L-aspartate 4-semialdehyde (L-ASA)</a:t>
            </a:r>
          </a:p>
          <a:p>
            <a:r>
              <a:rPr lang="nl-BE" sz="1200" noProof="1"/>
              <a:t>	</a:t>
            </a:r>
          </a:p>
        </p:txBody>
      </p:sp>
      <p:sp>
        <p:nvSpPr>
          <p:cNvPr id="25" name="Tekstvak 6">
            <a:extLst>
              <a:ext uri="{FF2B5EF4-FFF2-40B4-BE49-F238E27FC236}">
                <a16:creationId xmlns:a16="http://schemas.microsoft.com/office/drawing/2014/main" id="{61D10D9E-692D-416C-AEA1-2B5C44C895BE}"/>
              </a:ext>
            </a:extLst>
          </p:cNvPr>
          <p:cNvSpPr txBox="1"/>
          <p:nvPr/>
        </p:nvSpPr>
        <p:spPr>
          <a:xfrm>
            <a:off x="8234609" y="27944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noProof="1"/>
              <a:t>DHDPR</a:t>
            </a:r>
          </a:p>
        </p:txBody>
      </p:sp>
      <p:cxnSp>
        <p:nvCxnSpPr>
          <p:cNvPr id="26" name="Rechte verbindingslijn met pijl 21">
            <a:extLst>
              <a:ext uri="{FF2B5EF4-FFF2-40B4-BE49-F238E27FC236}">
                <a16:creationId xmlns:a16="http://schemas.microsoft.com/office/drawing/2014/main" id="{B91CE84D-5832-4889-A3BA-1CB3C9807B21}"/>
              </a:ext>
            </a:extLst>
          </p:cNvPr>
          <p:cNvCxnSpPr>
            <a:cxnSpLocks/>
          </p:cNvCxnSpPr>
          <p:nvPr/>
        </p:nvCxnSpPr>
        <p:spPr>
          <a:xfrm>
            <a:off x="8084625" y="2307031"/>
            <a:ext cx="796315" cy="42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kstvak 54">
            <a:extLst>
              <a:ext uri="{FF2B5EF4-FFF2-40B4-BE49-F238E27FC236}">
                <a16:creationId xmlns:a16="http://schemas.microsoft.com/office/drawing/2014/main" id="{48E5D13D-2544-44E6-A5DD-AC380A2C516E}"/>
              </a:ext>
            </a:extLst>
          </p:cNvPr>
          <p:cNvSpPr txBox="1"/>
          <p:nvPr/>
        </p:nvSpPr>
        <p:spPr>
          <a:xfrm>
            <a:off x="8373768" y="225804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noProof="1"/>
              <a:t>1, 2</a:t>
            </a:r>
            <a:endParaRPr lang="nl-BE" sz="1200" b="1" baseline="30000" noProof="1"/>
          </a:p>
        </p:txBody>
      </p:sp>
      <p:sp>
        <p:nvSpPr>
          <p:cNvPr id="30" name="Tekstvak 54">
            <a:extLst>
              <a:ext uri="{FF2B5EF4-FFF2-40B4-BE49-F238E27FC236}">
                <a16:creationId xmlns:a16="http://schemas.microsoft.com/office/drawing/2014/main" id="{1CEF8C7E-804D-49F2-97B0-AC5BB9017E35}"/>
              </a:ext>
            </a:extLst>
          </p:cNvPr>
          <p:cNvSpPr txBox="1"/>
          <p:nvPr/>
        </p:nvSpPr>
        <p:spPr>
          <a:xfrm>
            <a:off x="5568479" y="329877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noProof="1"/>
              <a:t>2, 3</a:t>
            </a:r>
            <a:endParaRPr lang="nl-BE" sz="1200" b="1" baseline="30000" noProof="1"/>
          </a:p>
        </p:txBody>
      </p:sp>
      <p:cxnSp>
        <p:nvCxnSpPr>
          <p:cNvPr id="31" name="Rechte verbindingslijn met pijl 32">
            <a:extLst>
              <a:ext uri="{FF2B5EF4-FFF2-40B4-BE49-F238E27FC236}">
                <a16:creationId xmlns:a16="http://schemas.microsoft.com/office/drawing/2014/main" id="{ECFFB2B0-7914-4B9D-8B31-0331EE565126}"/>
              </a:ext>
            </a:extLst>
          </p:cNvPr>
          <p:cNvCxnSpPr>
            <a:cxnSpLocks/>
          </p:cNvCxnSpPr>
          <p:nvPr/>
        </p:nvCxnSpPr>
        <p:spPr>
          <a:xfrm flipV="1">
            <a:off x="7302780" y="3092273"/>
            <a:ext cx="0" cy="33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kstvak 54">
            <a:extLst>
              <a:ext uri="{FF2B5EF4-FFF2-40B4-BE49-F238E27FC236}">
                <a16:creationId xmlns:a16="http://schemas.microsoft.com/office/drawing/2014/main" id="{346A8852-E148-4A68-8082-8692B8F751A7}"/>
              </a:ext>
            </a:extLst>
          </p:cNvPr>
          <p:cNvSpPr txBox="1"/>
          <p:nvPr/>
        </p:nvSpPr>
        <p:spPr>
          <a:xfrm>
            <a:off x="7312519" y="30826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noProof="1"/>
              <a:t>2</a:t>
            </a:r>
            <a:endParaRPr lang="nl-BE" sz="1200" b="1" baseline="30000" noProof="1"/>
          </a:p>
        </p:txBody>
      </p:sp>
      <p:cxnSp>
        <p:nvCxnSpPr>
          <p:cNvPr id="36" name="Rechte verbindingslijn met pijl 21">
            <a:extLst>
              <a:ext uri="{FF2B5EF4-FFF2-40B4-BE49-F238E27FC236}">
                <a16:creationId xmlns:a16="http://schemas.microsoft.com/office/drawing/2014/main" id="{36C52964-41FD-4267-AEDB-BEC146B3AC10}"/>
              </a:ext>
            </a:extLst>
          </p:cNvPr>
          <p:cNvCxnSpPr>
            <a:cxnSpLocks/>
          </p:cNvCxnSpPr>
          <p:nvPr/>
        </p:nvCxnSpPr>
        <p:spPr>
          <a:xfrm flipV="1">
            <a:off x="8113244" y="3256299"/>
            <a:ext cx="716304" cy="33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kstvak 54">
            <a:extLst>
              <a:ext uri="{FF2B5EF4-FFF2-40B4-BE49-F238E27FC236}">
                <a16:creationId xmlns:a16="http://schemas.microsoft.com/office/drawing/2014/main" id="{B57A5876-2068-4BDD-84A5-FFB30BCC25EE}"/>
              </a:ext>
            </a:extLst>
          </p:cNvPr>
          <p:cNvSpPr txBox="1"/>
          <p:nvPr/>
        </p:nvSpPr>
        <p:spPr>
          <a:xfrm>
            <a:off x="8436124" y="34121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noProof="1"/>
              <a:t>3</a:t>
            </a:r>
            <a:endParaRPr lang="nl-BE" sz="1200" b="1" baseline="30000" noProof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55FA0A-4A0D-912E-4EB1-13E055AE3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500" y="2527445"/>
            <a:ext cx="1141637" cy="81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4E29DE8-7397-873D-FFB9-3A07A3E49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767" y="2538660"/>
            <a:ext cx="1301145" cy="81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BB96D3-7F70-5979-F304-BF0044E785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8910" b="66597"/>
          <a:stretch/>
        </p:blipFill>
        <p:spPr>
          <a:xfrm>
            <a:off x="6619827" y="1740261"/>
            <a:ext cx="1482941" cy="8961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37FA222-6837-4B3A-5084-93E4AC70F3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6235" y="2536166"/>
            <a:ext cx="1496402" cy="716723"/>
          </a:xfrm>
          <a:prstGeom prst="rect">
            <a:avLst/>
          </a:prstGeom>
        </p:spPr>
      </p:pic>
      <p:sp>
        <p:nvSpPr>
          <p:cNvPr id="32" name="Tekstvak 8">
            <a:extLst>
              <a:ext uri="{FF2B5EF4-FFF2-40B4-BE49-F238E27FC236}">
                <a16:creationId xmlns:a16="http://schemas.microsoft.com/office/drawing/2014/main" id="{DBB5158C-3FE0-E3AB-78B6-B4C41BCF04E3}"/>
              </a:ext>
            </a:extLst>
          </p:cNvPr>
          <p:cNvSpPr txBox="1"/>
          <p:nvPr/>
        </p:nvSpPr>
        <p:spPr>
          <a:xfrm>
            <a:off x="8790666" y="3242451"/>
            <a:ext cx="246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noProof="1"/>
              <a:t>(S)-2,3,4,5-tetrahydrodipicolinate</a:t>
            </a:r>
          </a:p>
          <a:p>
            <a:pPr algn="ctr"/>
            <a:r>
              <a:rPr lang="nl-BE" sz="1200" noProof="1"/>
              <a:t> (THDP)	</a:t>
            </a:r>
          </a:p>
        </p:txBody>
      </p:sp>
    </p:spTree>
    <p:extLst>
      <p:ext uri="{BB962C8B-B14F-4D97-AF65-F5344CB8AC3E}">
        <p14:creationId xmlns:p14="http://schemas.microsoft.com/office/powerpoint/2010/main" val="40075781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Raphaël KIEKENS</dc:creator>
  <cp:lastModifiedBy>Raphaël KIEKENS</cp:lastModifiedBy>
  <cp:revision>8</cp:revision>
  <dcterms:created xsi:type="dcterms:W3CDTF">2022-11-27T00:32:56Z</dcterms:created>
  <dcterms:modified xsi:type="dcterms:W3CDTF">2023-05-04T01:05:34Z</dcterms:modified>
</cp:coreProperties>
</file>