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2" d="100"/>
          <a:sy n="132" d="100"/>
        </p:scale>
        <p:origin x="31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ADAB-1862-4AA8-B8ED-82C9E47105AE}" type="datetimeFigureOut">
              <a:rPr lang="nl-BE" smtClean="0"/>
              <a:t>19/01/2023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ADDD-ED34-4CC1-8A95-42F6606306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172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ADAB-1862-4AA8-B8ED-82C9E47105AE}" type="datetimeFigureOut">
              <a:rPr lang="nl-BE" smtClean="0"/>
              <a:t>19/01/2023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ADDD-ED34-4CC1-8A95-42F6606306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11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ADAB-1862-4AA8-B8ED-82C9E47105AE}" type="datetimeFigureOut">
              <a:rPr lang="nl-BE" smtClean="0"/>
              <a:t>19/01/2023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ADDD-ED34-4CC1-8A95-42F6606306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045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ADAB-1862-4AA8-B8ED-82C9E47105AE}" type="datetimeFigureOut">
              <a:rPr lang="nl-BE" smtClean="0"/>
              <a:t>19/01/2023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ADDD-ED34-4CC1-8A95-42F6606306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369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ADAB-1862-4AA8-B8ED-82C9E47105AE}" type="datetimeFigureOut">
              <a:rPr lang="nl-BE" smtClean="0"/>
              <a:t>19/01/2023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ADDD-ED34-4CC1-8A95-42F6606306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603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ADAB-1862-4AA8-B8ED-82C9E47105AE}" type="datetimeFigureOut">
              <a:rPr lang="nl-BE" smtClean="0"/>
              <a:t>19/01/2023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ADDD-ED34-4CC1-8A95-42F6606306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85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ADAB-1862-4AA8-B8ED-82C9E47105AE}" type="datetimeFigureOut">
              <a:rPr lang="nl-BE" smtClean="0"/>
              <a:t>19/01/2023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ADDD-ED34-4CC1-8A95-42F6606306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34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ADAB-1862-4AA8-B8ED-82C9E47105AE}" type="datetimeFigureOut">
              <a:rPr lang="nl-BE" smtClean="0"/>
              <a:t>19/01/2023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ADDD-ED34-4CC1-8A95-42F6606306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707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ADAB-1862-4AA8-B8ED-82C9E47105AE}" type="datetimeFigureOut">
              <a:rPr lang="nl-BE" smtClean="0"/>
              <a:t>19/01/2023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ADDD-ED34-4CC1-8A95-42F6606306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44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ADAB-1862-4AA8-B8ED-82C9E47105AE}" type="datetimeFigureOut">
              <a:rPr lang="nl-BE" smtClean="0"/>
              <a:t>19/01/2023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ADDD-ED34-4CC1-8A95-42F6606306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5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ADAB-1862-4AA8-B8ED-82C9E47105AE}" type="datetimeFigureOut">
              <a:rPr lang="nl-BE" smtClean="0"/>
              <a:t>19/01/2023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ADDD-ED34-4CC1-8A95-42F6606306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582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ADAB-1862-4AA8-B8ED-82C9E47105AE}" type="datetimeFigureOut">
              <a:rPr lang="nl-BE" smtClean="0"/>
              <a:t>19/01/2023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4ADDD-ED34-4CC1-8A95-42F6606306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554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6004DC6F-6E2E-4E88-9DA9-AFF44BEB56EF}"/>
              </a:ext>
            </a:extLst>
          </p:cNvPr>
          <p:cNvSpPr txBox="1"/>
          <p:nvPr/>
        </p:nvSpPr>
        <p:spPr>
          <a:xfrm>
            <a:off x="205539" y="574962"/>
            <a:ext cx="17692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Positively charged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8E9B5B3-A7FA-4DEA-94C8-076D9D88DD58}"/>
              </a:ext>
            </a:extLst>
          </p:cNvPr>
          <p:cNvSpPr txBox="1"/>
          <p:nvPr/>
        </p:nvSpPr>
        <p:spPr>
          <a:xfrm>
            <a:off x="2183454" y="590308"/>
            <a:ext cx="138099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Negatively charged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945E5EE-BA2F-4E0A-ACA1-2C4A44E63F7B}"/>
              </a:ext>
            </a:extLst>
          </p:cNvPr>
          <p:cNvSpPr txBox="1"/>
          <p:nvPr/>
        </p:nvSpPr>
        <p:spPr>
          <a:xfrm>
            <a:off x="4271778" y="589975"/>
            <a:ext cx="14646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Hydrophobic (Aromatic)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17C1615-5417-4DD0-B684-050D7AB5BB8C}"/>
              </a:ext>
            </a:extLst>
          </p:cNvPr>
          <p:cNvSpPr txBox="1"/>
          <p:nvPr/>
        </p:nvSpPr>
        <p:spPr>
          <a:xfrm>
            <a:off x="192414" y="3389996"/>
            <a:ext cx="136800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Polar uncharged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BAAE8CE-5D47-4B1C-99E5-A879B828F632}"/>
              </a:ext>
            </a:extLst>
          </p:cNvPr>
          <p:cNvSpPr txBox="1"/>
          <p:nvPr/>
        </p:nvSpPr>
        <p:spPr>
          <a:xfrm>
            <a:off x="191487" y="2307975"/>
            <a:ext cx="27549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Hydrophobic (non-aramomatic)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A3A6989-047B-480F-946C-BF17AB1A4F33}"/>
              </a:ext>
            </a:extLst>
          </p:cNvPr>
          <p:cNvSpPr txBox="1"/>
          <p:nvPr/>
        </p:nvSpPr>
        <p:spPr>
          <a:xfrm>
            <a:off x="3532442" y="3416676"/>
            <a:ext cx="136800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Special cases</a:t>
            </a:r>
          </a:p>
        </p:txBody>
      </p:sp>
      <p:pic>
        <p:nvPicPr>
          <p:cNvPr id="1028" name="Picture 4" descr="Arginine European Pharmacopoeia (EP) Reference Standard">
            <a:extLst>
              <a:ext uri="{FF2B5EF4-FFF2-40B4-BE49-F238E27FC236}">
                <a16:creationId xmlns:a16="http://schemas.microsoft.com/office/drawing/2014/main" id="{599E5602-083D-4AD0-B4D1-2A6082118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6" y="869350"/>
            <a:ext cx="1138239" cy="44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kstvak 22">
            <a:extLst>
              <a:ext uri="{FF2B5EF4-FFF2-40B4-BE49-F238E27FC236}">
                <a16:creationId xmlns:a16="http://schemas.microsoft.com/office/drawing/2014/main" id="{E3BF5651-CD5C-4CB0-978D-0A8B0EA2A8DB}"/>
              </a:ext>
            </a:extLst>
          </p:cNvPr>
          <p:cNvSpPr txBox="1"/>
          <p:nvPr/>
        </p:nvSpPr>
        <p:spPr>
          <a:xfrm>
            <a:off x="1454596" y="958925"/>
            <a:ext cx="8315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Arg (R) </a:t>
            </a:r>
          </a:p>
        </p:txBody>
      </p:sp>
      <p:pic>
        <p:nvPicPr>
          <p:cNvPr id="1030" name="Picture 6" descr="Histidine European Pharmacopoeia (EP) Reference Standard">
            <a:extLst>
              <a:ext uri="{FF2B5EF4-FFF2-40B4-BE49-F238E27FC236}">
                <a16:creationId xmlns:a16="http://schemas.microsoft.com/office/drawing/2014/main" id="{EB7CED8E-50BC-4CD0-9215-6672C7852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07" y="1330775"/>
            <a:ext cx="726513" cy="54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-Lysine &amp;#8805;98% (HPLC)">
            <a:extLst>
              <a:ext uri="{FF2B5EF4-FFF2-40B4-BE49-F238E27FC236}">
                <a16:creationId xmlns:a16="http://schemas.microsoft.com/office/drawing/2014/main" id="{F22DD28B-EA36-4F0E-AA02-2ABE31E3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9" y="1822447"/>
            <a:ext cx="982171" cy="41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kstvak 27">
            <a:extLst>
              <a:ext uri="{FF2B5EF4-FFF2-40B4-BE49-F238E27FC236}">
                <a16:creationId xmlns:a16="http://schemas.microsoft.com/office/drawing/2014/main" id="{4E4F161F-74B3-447C-814B-73CE88D66BD2}"/>
              </a:ext>
            </a:extLst>
          </p:cNvPr>
          <p:cNvSpPr txBox="1"/>
          <p:nvPr/>
        </p:nvSpPr>
        <p:spPr>
          <a:xfrm>
            <a:off x="1454281" y="1417948"/>
            <a:ext cx="8315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His (H) 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80440FB6-8DF7-4820-95AE-C0EEB8D4CBE1}"/>
              </a:ext>
            </a:extLst>
          </p:cNvPr>
          <p:cNvSpPr txBox="1"/>
          <p:nvPr/>
        </p:nvSpPr>
        <p:spPr>
          <a:xfrm>
            <a:off x="1451353" y="1882887"/>
            <a:ext cx="8315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Lys (K) 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145D081-7D6F-45EE-9B2E-96C2A6FA3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924" y="939508"/>
            <a:ext cx="857076" cy="48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77D5C19-7A5E-4C1C-A55D-C75B216F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53" y="1591873"/>
            <a:ext cx="972246" cy="48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kstvak 31">
            <a:extLst>
              <a:ext uri="{FF2B5EF4-FFF2-40B4-BE49-F238E27FC236}">
                <a16:creationId xmlns:a16="http://schemas.microsoft.com/office/drawing/2014/main" id="{BC104911-0D3B-4FFC-97F5-A49C918CA046}"/>
              </a:ext>
            </a:extLst>
          </p:cNvPr>
          <p:cNvSpPr txBox="1"/>
          <p:nvPr/>
        </p:nvSpPr>
        <p:spPr>
          <a:xfrm>
            <a:off x="3493260" y="1011438"/>
            <a:ext cx="8315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Asp (D)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8DD6F088-911C-406F-849F-609979EE3B70}"/>
              </a:ext>
            </a:extLst>
          </p:cNvPr>
          <p:cNvSpPr txBox="1"/>
          <p:nvPr/>
        </p:nvSpPr>
        <p:spPr>
          <a:xfrm>
            <a:off x="3512163" y="1717831"/>
            <a:ext cx="8315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Glu (E) </a:t>
            </a:r>
          </a:p>
        </p:txBody>
      </p:sp>
      <p:pic>
        <p:nvPicPr>
          <p:cNvPr id="1040" name="Picture 16" descr="Phenylalanine European Pharmacopoeia (EP) Reference Standard">
            <a:extLst>
              <a:ext uri="{FF2B5EF4-FFF2-40B4-BE49-F238E27FC236}">
                <a16:creationId xmlns:a16="http://schemas.microsoft.com/office/drawing/2014/main" id="{01AB9B82-B53E-4914-BB29-A7F265FF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43" y="956499"/>
            <a:ext cx="818817" cy="47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kstvak 36">
            <a:extLst>
              <a:ext uri="{FF2B5EF4-FFF2-40B4-BE49-F238E27FC236}">
                <a16:creationId xmlns:a16="http://schemas.microsoft.com/office/drawing/2014/main" id="{BE37C577-E151-4D0F-9ED2-E4003C585505}"/>
              </a:ext>
            </a:extLst>
          </p:cNvPr>
          <p:cNvSpPr txBox="1"/>
          <p:nvPr/>
        </p:nvSpPr>
        <p:spPr>
          <a:xfrm>
            <a:off x="5342199" y="1104268"/>
            <a:ext cx="8315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Phe (F)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0043B7C0-1B5A-4DEC-A391-19D665D5D423}"/>
              </a:ext>
            </a:extLst>
          </p:cNvPr>
          <p:cNvSpPr txBox="1"/>
          <p:nvPr/>
        </p:nvSpPr>
        <p:spPr>
          <a:xfrm>
            <a:off x="5392360" y="1853311"/>
            <a:ext cx="8315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Tyr (Y)</a:t>
            </a:r>
          </a:p>
        </p:txBody>
      </p:sp>
      <p:pic>
        <p:nvPicPr>
          <p:cNvPr id="1042" name="Picture 18" descr="Tyrosine European Pharmacopoeia (EP) Reference Standard">
            <a:extLst>
              <a:ext uri="{FF2B5EF4-FFF2-40B4-BE49-F238E27FC236}">
                <a16:creationId xmlns:a16="http://schemas.microsoft.com/office/drawing/2014/main" id="{B85D0FF4-EB78-4AFA-9143-90CAB7973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93" y="1705353"/>
            <a:ext cx="953372" cy="4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ryptophan European Pharmacopoeia (EP) Reference Standard">
            <a:extLst>
              <a:ext uri="{FF2B5EF4-FFF2-40B4-BE49-F238E27FC236}">
                <a16:creationId xmlns:a16="http://schemas.microsoft.com/office/drawing/2014/main" id="{58B9A9B9-EFA0-40C3-9E88-6E40F35FB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535" y="2503771"/>
            <a:ext cx="953372" cy="59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23E4D404-DF1B-4FE2-97A2-CE68FF64FD1D}"/>
              </a:ext>
            </a:extLst>
          </p:cNvPr>
          <p:cNvSpPr txBox="1"/>
          <p:nvPr/>
        </p:nvSpPr>
        <p:spPr>
          <a:xfrm>
            <a:off x="5363780" y="2718817"/>
            <a:ext cx="8315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Tryp (W)</a:t>
            </a:r>
          </a:p>
        </p:txBody>
      </p:sp>
      <p:pic>
        <p:nvPicPr>
          <p:cNvPr id="1046" name="Picture 22" descr="Alanine European Pharmacopoeia (EP) Reference Standard">
            <a:extLst>
              <a:ext uri="{FF2B5EF4-FFF2-40B4-BE49-F238E27FC236}">
                <a16:creationId xmlns:a16="http://schemas.microsoft.com/office/drawing/2014/main" id="{0E03276E-E6EB-4BFE-8678-3F64563EB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32" y="2522613"/>
            <a:ext cx="606146" cy="4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kstvak 43">
            <a:extLst>
              <a:ext uri="{FF2B5EF4-FFF2-40B4-BE49-F238E27FC236}">
                <a16:creationId xmlns:a16="http://schemas.microsoft.com/office/drawing/2014/main" id="{49070B06-54B5-414D-A59A-B9CFFDD85FBE}"/>
              </a:ext>
            </a:extLst>
          </p:cNvPr>
          <p:cNvSpPr txBox="1"/>
          <p:nvPr/>
        </p:nvSpPr>
        <p:spPr>
          <a:xfrm>
            <a:off x="277037" y="2969556"/>
            <a:ext cx="8315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Ala (A)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B193A804-AC9B-4E7A-B955-8A42ADA342CE}"/>
              </a:ext>
            </a:extLst>
          </p:cNvPr>
          <p:cNvSpPr txBox="1"/>
          <p:nvPr/>
        </p:nvSpPr>
        <p:spPr>
          <a:xfrm>
            <a:off x="1066616" y="2973631"/>
            <a:ext cx="8315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Val (V)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80BB6958-A21B-4A14-8284-4DA4F33E62D0}"/>
              </a:ext>
            </a:extLst>
          </p:cNvPr>
          <p:cNvSpPr txBox="1"/>
          <p:nvPr/>
        </p:nvSpPr>
        <p:spPr>
          <a:xfrm>
            <a:off x="1932181" y="2958005"/>
            <a:ext cx="8315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Ile (I) 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7F9B5E64-FD64-4A43-9962-1770C3DF27A1}"/>
              </a:ext>
            </a:extLst>
          </p:cNvPr>
          <p:cNvSpPr txBox="1"/>
          <p:nvPr/>
        </p:nvSpPr>
        <p:spPr>
          <a:xfrm>
            <a:off x="2658502" y="2977044"/>
            <a:ext cx="8315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Leu (L) 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D9604914-F54C-4A75-B6AA-FA81C43578D2}"/>
              </a:ext>
            </a:extLst>
          </p:cNvPr>
          <p:cNvSpPr txBox="1"/>
          <p:nvPr/>
        </p:nvSpPr>
        <p:spPr>
          <a:xfrm>
            <a:off x="3571294" y="2973968"/>
            <a:ext cx="8315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Met (M) </a:t>
            </a:r>
          </a:p>
        </p:txBody>
      </p:sp>
      <p:pic>
        <p:nvPicPr>
          <p:cNvPr id="1048" name="Picture 24" descr="Valine European Pharmacopoeia (EP) Reference Standard">
            <a:extLst>
              <a:ext uri="{FF2B5EF4-FFF2-40B4-BE49-F238E27FC236}">
                <a16:creationId xmlns:a16="http://schemas.microsoft.com/office/drawing/2014/main" id="{FFE841B2-FD30-4A5C-8093-29986660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98" y="2545657"/>
            <a:ext cx="634783" cy="39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soleucine European Pharmacopoeia (EP) Reference Standard">
            <a:extLst>
              <a:ext uri="{FF2B5EF4-FFF2-40B4-BE49-F238E27FC236}">
                <a16:creationId xmlns:a16="http://schemas.microsoft.com/office/drawing/2014/main" id="{BEA5B4CE-1A6A-4BF4-9634-8E8871087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78" y="2570705"/>
            <a:ext cx="737226" cy="39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eucine European Pharmacopoeia (EP) Reference Standard">
            <a:extLst>
              <a:ext uri="{FF2B5EF4-FFF2-40B4-BE49-F238E27FC236}">
                <a16:creationId xmlns:a16="http://schemas.microsoft.com/office/drawing/2014/main" id="{B1C038B5-C577-484C-9D3B-FF711D72D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28" y="2503771"/>
            <a:ext cx="820876" cy="45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Methionine European Pharmacopoeia (EP) Reference Standard">
            <a:extLst>
              <a:ext uri="{FF2B5EF4-FFF2-40B4-BE49-F238E27FC236}">
                <a16:creationId xmlns:a16="http://schemas.microsoft.com/office/drawing/2014/main" id="{A5A96EAC-9158-43CE-8204-5DA00D22D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68" y="2533584"/>
            <a:ext cx="841440" cy="42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kstvak 53">
            <a:extLst>
              <a:ext uri="{FF2B5EF4-FFF2-40B4-BE49-F238E27FC236}">
                <a16:creationId xmlns:a16="http://schemas.microsoft.com/office/drawing/2014/main" id="{B4BA12C9-58BD-4ABC-A519-227124627E9C}"/>
              </a:ext>
            </a:extLst>
          </p:cNvPr>
          <p:cNvSpPr txBox="1"/>
          <p:nvPr/>
        </p:nvSpPr>
        <p:spPr>
          <a:xfrm>
            <a:off x="403727" y="4150650"/>
            <a:ext cx="83103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Ser (S)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158640DD-069A-4817-898C-0F98B65EE246}"/>
              </a:ext>
            </a:extLst>
          </p:cNvPr>
          <p:cNvSpPr txBox="1"/>
          <p:nvPr/>
        </p:nvSpPr>
        <p:spPr>
          <a:xfrm>
            <a:off x="1161628" y="4138299"/>
            <a:ext cx="83103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Thr (T)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FE6C5449-EB7A-4009-8FF0-0374EA5480F8}"/>
              </a:ext>
            </a:extLst>
          </p:cNvPr>
          <p:cNvSpPr txBox="1"/>
          <p:nvPr/>
        </p:nvSpPr>
        <p:spPr>
          <a:xfrm>
            <a:off x="1866776" y="4129210"/>
            <a:ext cx="83103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Asn (N)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FD3D8A39-8F78-47A6-8AC4-291FC3F5A4C5}"/>
              </a:ext>
            </a:extLst>
          </p:cNvPr>
          <p:cNvSpPr txBox="1"/>
          <p:nvPr/>
        </p:nvSpPr>
        <p:spPr>
          <a:xfrm>
            <a:off x="2768003" y="4139672"/>
            <a:ext cx="83103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Gln (Q)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F6C7862F-074D-4EAF-880E-CD117AE239E7}"/>
              </a:ext>
            </a:extLst>
          </p:cNvPr>
          <p:cNvSpPr txBox="1"/>
          <p:nvPr/>
        </p:nvSpPr>
        <p:spPr>
          <a:xfrm>
            <a:off x="3679404" y="4176263"/>
            <a:ext cx="83103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Gly (G)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5A311ECB-14A3-4E1C-BBBC-7FD4FF2FD6AB}"/>
              </a:ext>
            </a:extLst>
          </p:cNvPr>
          <p:cNvSpPr txBox="1"/>
          <p:nvPr/>
        </p:nvSpPr>
        <p:spPr>
          <a:xfrm>
            <a:off x="4440843" y="4200439"/>
            <a:ext cx="83103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Pro (P)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A251E86B-00F4-49CA-9AD2-D1493D597206}"/>
              </a:ext>
            </a:extLst>
          </p:cNvPr>
          <p:cNvSpPr txBox="1"/>
          <p:nvPr/>
        </p:nvSpPr>
        <p:spPr>
          <a:xfrm>
            <a:off x="5286000" y="4208927"/>
            <a:ext cx="83103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1000" noProof="1"/>
              <a:t>Cys (C)</a:t>
            </a:r>
          </a:p>
        </p:txBody>
      </p:sp>
      <p:pic>
        <p:nvPicPr>
          <p:cNvPr id="1056" name="Picture 32" descr="Serine European Pharmacopoeia (EP) Reference Standard">
            <a:extLst>
              <a:ext uri="{FF2B5EF4-FFF2-40B4-BE49-F238E27FC236}">
                <a16:creationId xmlns:a16="http://schemas.microsoft.com/office/drawing/2014/main" id="{C479A1B7-5516-4D9B-A7E2-CF5E5D1F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3" y="3712155"/>
            <a:ext cx="599723" cy="3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L-Threonine United States Pharmacopeia (USP) Reference Standard">
            <a:extLst>
              <a:ext uri="{FF2B5EF4-FFF2-40B4-BE49-F238E27FC236}">
                <a16:creationId xmlns:a16="http://schemas.microsoft.com/office/drawing/2014/main" id="{9622923F-0E6E-49F2-838B-93C3795AF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21" y="3712930"/>
            <a:ext cx="606265" cy="37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L-Asparagine BioReagent, suitable for cell culture, suitable for insect cell culture">
            <a:extLst>
              <a:ext uri="{FF2B5EF4-FFF2-40B4-BE49-F238E27FC236}">
                <a16:creationId xmlns:a16="http://schemas.microsoft.com/office/drawing/2014/main" id="{6110EAEB-AEE6-40EE-A53D-31F299BA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23" y="3709504"/>
            <a:ext cx="725496" cy="39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lutamine United States Pharmacopeia (USP) Reference Standard">
            <a:extLst>
              <a:ext uri="{FF2B5EF4-FFF2-40B4-BE49-F238E27FC236}">
                <a16:creationId xmlns:a16="http://schemas.microsoft.com/office/drawing/2014/main" id="{2D991AF3-02DB-40E6-BC76-2B85EA97C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911" y="3712471"/>
            <a:ext cx="870144" cy="42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Glycine NMI Australia">
            <a:extLst>
              <a:ext uri="{FF2B5EF4-FFF2-40B4-BE49-F238E27FC236}">
                <a16:creationId xmlns:a16="http://schemas.microsoft.com/office/drawing/2014/main" id="{A441528E-671A-4C13-A86C-B2515DA86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77" y="3737858"/>
            <a:ext cx="704282" cy="3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Proline European Pharmacopoeia (EP) Reference Standard">
            <a:extLst>
              <a:ext uri="{FF2B5EF4-FFF2-40B4-BE49-F238E27FC236}">
                <a16:creationId xmlns:a16="http://schemas.microsoft.com/office/drawing/2014/main" id="{BB1CDC3F-56B4-4F6B-8378-6F64EEE02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46" y="3737858"/>
            <a:ext cx="669092" cy="47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L-Cysteine for biochemistry">
            <a:extLst>
              <a:ext uri="{FF2B5EF4-FFF2-40B4-BE49-F238E27FC236}">
                <a16:creationId xmlns:a16="http://schemas.microsoft.com/office/drawing/2014/main" id="{CDAAFD66-ED99-49B6-B88A-DCBFE9DE7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88" y="3721462"/>
            <a:ext cx="694380" cy="4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kstvak 20">
            <a:extLst>
              <a:ext uri="{FF2B5EF4-FFF2-40B4-BE49-F238E27FC236}">
                <a16:creationId xmlns:a16="http://schemas.microsoft.com/office/drawing/2014/main" id="{67FC07E4-D6DF-45E1-B707-FD937394F30C}"/>
              </a:ext>
            </a:extLst>
          </p:cNvPr>
          <p:cNvSpPr txBox="1"/>
          <p:nvPr/>
        </p:nvSpPr>
        <p:spPr>
          <a:xfrm>
            <a:off x="1798711" y="1360942"/>
            <a:ext cx="26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noProof="1"/>
              <a:t>*</a:t>
            </a: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E2B5EDDF-825E-4F98-A842-2784845034DD}"/>
              </a:ext>
            </a:extLst>
          </p:cNvPr>
          <p:cNvSpPr txBox="1"/>
          <p:nvPr/>
        </p:nvSpPr>
        <p:spPr>
          <a:xfrm>
            <a:off x="1774962" y="1835823"/>
            <a:ext cx="26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noProof="1"/>
              <a:t>*</a:t>
            </a:r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1E84AA3E-877F-4BAD-9F6A-24957F4B422B}"/>
              </a:ext>
            </a:extLst>
          </p:cNvPr>
          <p:cNvSpPr txBox="1"/>
          <p:nvPr/>
        </p:nvSpPr>
        <p:spPr>
          <a:xfrm>
            <a:off x="1504913" y="4070427"/>
            <a:ext cx="26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noProof="1"/>
              <a:t>*</a:t>
            </a:r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E6EB6D5E-7484-4919-A3A7-EC3FFCABC1F8}"/>
              </a:ext>
            </a:extLst>
          </p:cNvPr>
          <p:cNvSpPr txBox="1"/>
          <p:nvPr/>
        </p:nvSpPr>
        <p:spPr>
          <a:xfrm>
            <a:off x="1398035" y="2917217"/>
            <a:ext cx="26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noProof="1"/>
              <a:t>*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1373A301-76C1-4DC2-9BA4-657B316FAFFD}"/>
              </a:ext>
            </a:extLst>
          </p:cNvPr>
          <p:cNvSpPr txBox="1"/>
          <p:nvPr/>
        </p:nvSpPr>
        <p:spPr>
          <a:xfrm>
            <a:off x="2209814" y="2894656"/>
            <a:ext cx="26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noProof="1"/>
              <a:t>*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82639F7C-37FD-4064-A0C4-9028967A5D38}"/>
              </a:ext>
            </a:extLst>
          </p:cNvPr>
          <p:cNvSpPr txBox="1"/>
          <p:nvPr/>
        </p:nvSpPr>
        <p:spPr>
          <a:xfrm>
            <a:off x="3013021" y="2911414"/>
            <a:ext cx="26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noProof="1"/>
              <a:t>*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4407CBEE-F536-4396-9F4F-19AC117333D9}"/>
              </a:ext>
            </a:extLst>
          </p:cNvPr>
          <p:cNvSpPr txBox="1"/>
          <p:nvPr/>
        </p:nvSpPr>
        <p:spPr>
          <a:xfrm>
            <a:off x="4001150" y="2958578"/>
            <a:ext cx="26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noProof="1"/>
              <a:t>*</a:t>
            </a:r>
          </a:p>
        </p:txBody>
      </p:sp>
      <p:sp>
        <p:nvSpPr>
          <p:cNvPr id="76" name="Tekstvak 75">
            <a:extLst>
              <a:ext uri="{FF2B5EF4-FFF2-40B4-BE49-F238E27FC236}">
                <a16:creationId xmlns:a16="http://schemas.microsoft.com/office/drawing/2014/main" id="{4EABCACA-1DC6-4EA0-A645-76579DD0CB30}"/>
              </a:ext>
            </a:extLst>
          </p:cNvPr>
          <p:cNvSpPr txBox="1"/>
          <p:nvPr/>
        </p:nvSpPr>
        <p:spPr>
          <a:xfrm>
            <a:off x="5678566" y="1006131"/>
            <a:ext cx="26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noProof="1"/>
              <a:t>*</a:t>
            </a:r>
          </a:p>
        </p:txBody>
      </p:sp>
      <p:sp>
        <p:nvSpPr>
          <p:cNvPr id="77" name="Tekstvak 76">
            <a:extLst>
              <a:ext uri="{FF2B5EF4-FFF2-40B4-BE49-F238E27FC236}">
                <a16:creationId xmlns:a16="http://schemas.microsoft.com/office/drawing/2014/main" id="{E90046F2-8B3D-4D18-891B-18AA4242A222}"/>
              </a:ext>
            </a:extLst>
          </p:cNvPr>
          <p:cNvSpPr txBox="1"/>
          <p:nvPr/>
        </p:nvSpPr>
        <p:spPr>
          <a:xfrm>
            <a:off x="5776332" y="2626967"/>
            <a:ext cx="26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noProof="1"/>
              <a:t>*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212D815B-C677-466A-8BDE-80EDDF79B1BC}"/>
              </a:ext>
            </a:extLst>
          </p:cNvPr>
          <p:cNvSpPr txBox="1"/>
          <p:nvPr/>
        </p:nvSpPr>
        <p:spPr>
          <a:xfrm>
            <a:off x="1449542" y="1118331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pI=10.8 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88158F78-30D1-4C29-9BC7-9B128D690CC8}"/>
              </a:ext>
            </a:extLst>
          </p:cNvPr>
          <p:cNvSpPr txBox="1"/>
          <p:nvPr/>
        </p:nvSpPr>
        <p:spPr>
          <a:xfrm>
            <a:off x="1446947" y="1594359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pI=7.6 </a:t>
            </a:r>
          </a:p>
        </p:txBody>
      </p:sp>
      <p:sp>
        <p:nvSpPr>
          <p:cNvPr id="81" name="Tekstvak 80">
            <a:extLst>
              <a:ext uri="{FF2B5EF4-FFF2-40B4-BE49-F238E27FC236}">
                <a16:creationId xmlns:a16="http://schemas.microsoft.com/office/drawing/2014/main" id="{DAB1CDEB-C7A9-4417-88C8-9656B3A5421D}"/>
              </a:ext>
            </a:extLst>
          </p:cNvPr>
          <p:cNvSpPr txBox="1"/>
          <p:nvPr/>
        </p:nvSpPr>
        <p:spPr>
          <a:xfrm>
            <a:off x="1457164" y="2046388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pI=9.7 </a:t>
            </a: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436419BB-4A8E-4B0A-8376-454C27E64967}"/>
              </a:ext>
            </a:extLst>
          </p:cNvPr>
          <p:cNvSpPr txBox="1"/>
          <p:nvPr/>
        </p:nvSpPr>
        <p:spPr>
          <a:xfrm>
            <a:off x="3527127" y="1180735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pI=2.8 </a:t>
            </a:r>
          </a:p>
        </p:txBody>
      </p:sp>
      <p:sp>
        <p:nvSpPr>
          <p:cNvPr id="83" name="Tekstvak 82">
            <a:extLst>
              <a:ext uri="{FF2B5EF4-FFF2-40B4-BE49-F238E27FC236}">
                <a16:creationId xmlns:a16="http://schemas.microsoft.com/office/drawing/2014/main" id="{B4E963C3-2B80-4212-BDD7-7A2B66A09FA8}"/>
              </a:ext>
            </a:extLst>
          </p:cNvPr>
          <p:cNvSpPr txBox="1"/>
          <p:nvPr/>
        </p:nvSpPr>
        <p:spPr>
          <a:xfrm>
            <a:off x="3519582" y="1897378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pI=3.2 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390F06E2-2E0E-4B32-A836-F1FCBFE79A7B}"/>
              </a:ext>
            </a:extLst>
          </p:cNvPr>
          <p:cNvSpPr txBox="1"/>
          <p:nvPr/>
        </p:nvSpPr>
        <p:spPr>
          <a:xfrm>
            <a:off x="5342199" y="1231348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pI=5.5</a:t>
            </a:r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1A101850-2D9F-4C14-A09D-4BA13467A16A}"/>
              </a:ext>
            </a:extLst>
          </p:cNvPr>
          <p:cNvSpPr txBox="1"/>
          <p:nvPr/>
        </p:nvSpPr>
        <p:spPr>
          <a:xfrm>
            <a:off x="5399300" y="2913971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pI=5.9</a:t>
            </a:r>
          </a:p>
        </p:txBody>
      </p:sp>
      <p:sp>
        <p:nvSpPr>
          <p:cNvPr id="86" name="Tekstvak 85">
            <a:extLst>
              <a:ext uri="{FF2B5EF4-FFF2-40B4-BE49-F238E27FC236}">
                <a16:creationId xmlns:a16="http://schemas.microsoft.com/office/drawing/2014/main" id="{48474ABE-1CA4-447F-8644-427C71BC0366}"/>
              </a:ext>
            </a:extLst>
          </p:cNvPr>
          <p:cNvSpPr txBox="1"/>
          <p:nvPr/>
        </p:nvSpPr>
        <p:spPr>
          <a:xfrm>
            <a:off x="5415396" y="2063542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pI=5.7</a:t>
            </a:r>
          </a:p>
        </p:txBody>
      </p:sp>
      <p:sp>
        <p:nvSpPr>
          <p:cNvPr id="87" name="Tekstvak 86">
            <a:extLst>
              <a:ext uri="{FF2B5EF4-FFF2-40B4-BE49-F238E27FC236}">
                <a16:creationId xmlns:a16="http://schemas.microsoft.com/office/drawing/2014/main" id="{C58E3FE7-13B5-49D2-8BE6-8DF4C91728C2}"/>
              </a:ext>
            </a:extLst>
          </p:cNvPr>
          <p:cNvSpPr txBox="1"/>
          <p:nvPr/>
        </p:nvSpPr>
        <p:spPr>
          <a:xfrm>
            <a:off x="3645370" y="3157805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pI=5.7</a:t>
            </a:r>
          </a:p>
        </p:txBody>
      </p:sp>
      <p:sp>
        <p:nvSpPr>
          <p:cNvPr id="88" name="Tekstvak 87">
            <a:extLst>
              <a:ext uri="{FF2B5EF4-FFF2-40B4-BE49-F238E27FC236}">
                <a16:creationId xmlns:a16="http://schemas.microsoft.com/office/drawing/2014/main" id="{A3493F19-A77E-450D-8B02-2A65D0E5606C}"/>
              </a:ext>
            </a:extLst>
          </p:cNvPr>
          <p:cNvSpPr txBox="1"/>
          <p:nvPr/>
        </p:nvSpPr>
        <p:spPr>
          <a:xfrm>
            <a:off x="317005" y="3138213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pI=6.0</a:t>
            </a:r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82C3F738-A9DB-48A0-9491-41DC81E0104D}"/>
              </a:ext>
            </a:extLst>
          </p:cNvPr>
          <p:cNvSpPr txBox="1"/>
          <p:nvPr/>
        </p:nvSpPr>
        <p:spPr>
          <a:xfrm>
            <a:off x="1099107" y="3157304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pI=6.0</a:t>
            </a:r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37F9E7A5-BC92-45C7-B97C-8CB29D83F7A8}"/>
              </a:ext>
            </a:extLst>
          </p:cNvPr>
          <p:cNvSpPr txBox="1"/>
          <p:nvPr/>
        </p:nvSpPr>
        <p:spPr>
          <a:xfrm>
            <a:off x="1930752" y="3176378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pI=6.0</a:t>
            </a:r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B76FC350-AD6B-4BCB-AA3D-3EB229F69D6D}"/>
              </a:ext>
            </a:extLst>
          </p:cNvPr>
          <p:cNvSpPr txBox="1"/>
          <p:nvPr/>
        </p:nvSpPr>
        <p:spPr>
          <a:xfrm>
            <a:off x="2686747" y="3150918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pI=6.0</a:t>
            </a:r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890D2E3B-EECC-444E-9BFA-4F7658079FD2}"/>
              </a:ext>
            </a:extLst>
          </p:cNvPr>
          <p:cNvSpPr txBox="1"/>
          <p:nvPr/>
        </p:nvSpPr>
        <p:spPr>
          <a:xfrm>
            <a:off x="434023" y="4314762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pI=5.7</a:t>
            </a: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3C491DAA-2D3F-4448-BC33-3FA085BA0260}"/>
              </a:ext>
            </a:extLst>
          </p:cNvPr>
          <p:cNvSpPr txBox="1"/>
          <p:nvPr/>
        </p:nvSpPr>
        <p:spPr>
          <a:xfrm>
            <a:off x="1139561" y="4301876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pI=5.6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54BA6A83-AF60-4847-86B0-137C68C9E81A}"/>
              </a:ext>
            </a:extLst>
          </p:cNvPr>
          <p:cNvSpPr txBox="1"/>
          <p:nvPr/>
        </p:nvSpPr>
        <p:spPr>
          <a:xfrm>
            <a:off x="1901308" y="4290441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pI=5.4</a:t>
            </a:r>
          </a:p>
        </p:txBody>
      </p:sp>
      <p:sp>
        <p:nvSpPr>
          <p:cNvPr id="95" name="Tekstvak 94">
            <a:extLst>
              <a:ext uri="{FF2B5EF4-FFF2-40B4-BE49-F238E27FC236}">
                <a16:creationId xmlns:a16="http://schemas.microsoft.com/office/drawing/2014/main" id="{F403E4C9-3D37-4CAB-98EF-39534E7163B1}"/>
              </a:ext>
            </a:extLst>
          </p:cNvPr>
          <p:cNvSpPr txBox="1"/>
          <p:nvPr/>
        </p:nvSpPr>
        <p:spPr>
          <a:xfrm>
            <a:off x="2829158" y="4340870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pI=5.7</a:t>
            </a:r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1CA0C890-8EA8-4349-B371-85FC49F63532}"/>
              </a:ext>
            </a:extLst>
          </p:cNvPr>
          <p:cNvSpPr txBox="1"/>
          <p:nvPr/>
        </p:nvSpPr>
        <p:spPr>
          <a:xfrm>
            <a:off x="4481037" y="4340870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pI=6.3</a:t>
            </a:r>
          </a:p>
        </p:txBody>
      </p:sp>
      <p:sp>
        <p:nvSpPr>
          <p:cNvPr id="97" name="Tekstvak 96">
            <a:extLst>
              <a:ext uri="{FF2B5EF4-FFF2-40B4-BE49-F238E27FC236}">
                <a16:creationId xmlns:a16="http://schemas.microsoft.com/office/drawing/2014/main" id="{7E405C30-79DB-4B5F-A4BE-BF1C1BBD8596}"/>
              </a:ext>
            </a:extLst>
          </p:cNvPr>
          <p:cNvSpPr txBox="1"/>
          <p:nvPr/>
        </p:nvSpPr>
        <p:spPr>
          <a:xfrm>
            <a:off x="5342199" y="4347426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pI=5.1</a:t>
            </a:r>
          </a:p>
        </p:txBody>
      </p:sp>
      <p:sp>
        <p:nvSpPr>
          <p:cNvPr id="98" name="Tekstvak 97">
            <a:extLst>
              <a:ext uri="{FF2B5EF4-FFF2-40B4-BE49-F238E27FC236}">
                <a16:creationId xmlns:a16="http://schemas.microsoft.com/office/drawing/2014/main" id="{4DF4768E-830F-44CE-B38D-7B1566FF35D9}"/>
              </a:ext>
            </a:extLst>
          </p:cNvPr>
          <p:cNvSpPr txBox="1"/>
          <p:nvPr/>
        </p:nvSpPr>
        <p:spPr>
          <a:xfrm>
            <a:off x="3720578" y="4354026"/>
            <a:ext cx="831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sz="800" noProof="1"/>
              <a:t>pI=6.0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75A0ED-D6B9-4E8D-AB9C-E0E38DDB70FB}"/>
              </a:ext>
            </a:extLst>
          </p:cNvPr>
          <p:cNvCxnSpPr>
            <a:cxnSpLocks/>
          </p:cNvCxnSpPr>
          <p:nvPr/>
        </p:nvCxnSpPr>
        <p:spPr>
          <a:xfrm>
            <a:off x="4311667" y="645160"/>
            <a:ext cx="0" cy="27715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F34E7E1-E043-4191-9FA2-4C0664F3DAF9}"/>
              </a:ext>
            </a:extLst>
          </p:cNvPr>
          <p:cNvCxnSpPr>
            <a:cxnSpLocks/>
          </p:cNvCxnSpPr>
          <p:nvPr/>
        </p:nvCxnSpPr>
        <p:spPr>
          <a:xfrm>
            <a:off x="2209814" y="643098"/>
            <a:ext cx="0" cy="17004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38D5D66-4A5F-4936-9C7D-516F437A7E26}"/>
              </a:ext>
            </a:extLst>
          </p:cNvPr>
          <p:cNvCxnSpPr>
            <a:cxnSpLocks/>
          </p:cNvCxnSpPr>
          <p:nvPr/>
        </p:nvCxnSpPr>
        <p:spPr>
          <a:xfrm>
            <a:off x="265132" y="3426647"/>
            <a:ext cx="567735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3BFC7EB-3858-482B-93AD-3756F8E15B0F}"/>
              </a:ext>
            </a:extLst>
          </p:cNvPr>
          <p:cNvCxnSpPr>
            <a:cxnSpLocks/>
          </p:cNvCxnSpPr>
          <p:nvPr/>
        </p:nvCxnSpPr>
        <p:spPr>
          <a:xfrm flipH="1">
            <a:off x="252096" y="2343535"/>
            <a:ext cx="40129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6830EA-9D67-4854-A53C-5E892E7964B1}"/>
              </a:ext>
            </a:extLst>
          </p:cNvPr>
          <p:cNvCxnSpPr>
            <a:cxnSpLocks/>
          </p:cNvCxnSpPr>
          <p:nvPr/>
        </p:nvCxnSpPr>
        <p:spPr>
          <a:xfrm flipH="1">
            <a:off x="207134" y="609600"/>
            <a:ext cx="57353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75438F4-6C97-41B8-A05E-8C4A66553DAE}"/>
              </a:ext>
            </a:extLst>
          </p:cNvPr>
          <p:cNvCxnSpPr>
            <a:cxnSpLocks/>
          </p:cNvCxnSpPr>
          <p:nvPr/>
        </p:nvCxnSpPr>
        <p:spPr>
          <a:xfrm>
            <a:off x="232112" y="612700"/>
            <a:ext cx="0" cy="39436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05DC99C-8FFF-4427-9C51-DB6A10CF568A}"/>
              </a:ext>
            </a:extLst>
          </p:cNvPr>
          <p:cNvCxnSpPr>
            <a:cxnSpLocks/>
          </p:cNvCxnSpPr>
          <p:nvPr/>
        </p:nvCxnSpPr>
        <p:spPr>
          <a:xfrm>
            <a:off x="235623" y="4592517"/>
            <a:ext cx="57357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B7C61DF-BAD0-4DF7-9EF7-F59A538E90D0}"/>
              </a:ext>
            </a:extLst>
          </p:cNvPr>
          <p:cNvCxnSpPr>
            <a:cxnSpLocks/>
          </p:cNvCxnSpPr>
          <p:nvPr/>
        </p:nvCxnSpPr>
        <p:spPr>
          <a:xfrm>
            <a:off x="5971400" y="625856"/>
            <a:ext cx="0" cy="39436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A27C32E-2958-48A4-AA8C-B3CB9407273A}"/>
              </a:ext>
            </a:extLst>
          </p:cNvPr>
          <p:cNvCxnSpPr>
            <a:cxnSpLocks/>
          </p:cNvCxnSpPr>
          <p:nvPr/>
        </p:nvCxnSpPr>
        <p:spPr>
          <a:xfrm>
            <a:off x="3490101" y="3426647"/>
            <a:ext cx="0" cy="11684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6194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165</Words>
  <Application>Microsoft Office PowerPoint</Application>
  <PresentationFormat>A4 Paper (210x297 mm)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Raphaël KIEKENS</dc:creator>
  <cp:lastModifiedBy>Raphaël KIEKENS</cp:lastModifiedBy>
  <cp:revision>11</cp:revision>
  <dcterms:created xsi:type="dcterms:W3CDTF">2022-11-20T11:17:02Z</dcterms:created>
  <dcterms:modified xsi:type="dcterms:W3CDTF">2023-01-19T21:15:14Z</dcterms:modified>
</cp:coreProperties>
</file>