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ileron Heavy" charset="1" panose="00000A00000000000000"/>
      <p:regular r:id="rId14"/>
    </p:embeddedFont>
    <p:embeddedFont>
      <p:font typeface="Aileron Heavy Bold" charset="1" panose="00000A00000000000000"/>
      <p:regular r:id="rId15"/>
    </p:embeddedFont>
    <p:embeddedFont>
      <p:font typeface="Aileron Heavy Italics" charset="1" panose="00000A00000000000000"/>
      <p:regular r:id="rId16"/>
    </p:embeddedFont>
    <p:embeddedFont>
      <p:font typeface="Aileron Heavy Bold Italics" charset="1" panose="00000A00000000000000"/>
      <p:regular r:id="rId17"/>
    </p:embeddedFont>
    <p:embeddedFont>
      <p:font typeface="Garet Book" charset="1" panose="00000000000000000000"/>
      <p:regular r:id="rId18"/>
    </p:embeddedFont>
    <p:embeddedFont>
      <p:font typeface="Garet ExtraBold" charset="1" panose="00000000000000000000"/>
      <p:regular r:id="rId19"/>
    </p:embeddedFont>
    <p:embeddedFont>
      <p:font typeface="Garet ExtraBold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23.png" Type="http://schemas.openxmlformats.org/officeDocument/2006/relationships/image"/><Relationship Id="rId4" Target="../media/image20.png" Type="http://schemas.openxmlformats.org/officeDocument/2006/relationships/image"/><Relationship Id="rId5" Target="../media/image18.png" Type="http://schemas.openxmlformats.org/officeDocument/2006/relationships/image"/><Relationship Id="rId6" Target="../media/image16.png" Type="http://schemas.openxmlformats.org/officeDocument/2006/relationships/image"/><Relationship Id="rId7" Target="../media/image1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17.png" Type="http://schemas.openxmlformats.org/officeDocument/2006/relationships/image"/><Relationship Id="rId4"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5.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59804" y="2319929"/>
            <a:ext cx="2842622" cy="48857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309793" y="3320893"/>
            <a:ext cx="13998898" cy="10613710"/>
          </a:xfrm>
          <a:prstGeom prst="rect">
            <a:avLst/>
          </a:prstGeom>
        </p:spPr>
      </p:pic>
      <p:sp>
        <p:nvSpPr>
          <p:cNvPr name="TextBox 4" id="4"/>
          <p:cNvSpPr txBox="true"/>
          <p:nvPr/>
        </p:nvSpPr>
        <p:spPr>
          <a:xfrm rot="0">
            <a:off x="4716070" y="5390267"/>
            <a:ext cx="8855859" cy="2448745"/>
          </a:xfrm>
          <a:prstGeom prst="rect">
            <a:avLst/>
          </a:prstGeom>
        </p:spPr>
        <p:txBody>
          <a:bodyPr anchor="t" rtlCol="false" tIns="0" lIns="0" bIns="0" rIns="0">
            <a:spAutoFit/>
          </a:bodyPr>
          <a:lstStyle/>
          <a:p>
            <a:pPr algn="ctr">
              <a:lnSpc>
                <a:spcPts val="4805"/>
              </a:lnSpc>
            </a:pPr>
            <a:r>
              <a:rPr lang="en-US" sz="4072">
                <a:solidFill>
                  <a:srgbClr val="191A1B"/>
                </a:solidFill>
                <a:latin typeface="Garet ExtraBold"/>
              </a:rPr>
              <a:t>ChatPal:</a:t>
            </a:r>
          </a:p>
          <a:p>
            <a:pPr algn="ctr">
              <a:lnSpc>
                <a:spcPts val="4805"/>
              </a:lnSpc>
            </a:pPr>
            <a:r>
              <a:rPr lang="en-US" sz="4072">
                <a:solidFill>
                  <a:srgbClr val="191A1B"/>
                </a:solidFill>
                <a:latin typeface="Garet ExtraBold"/>
              </a:rPr>
              <a:t>Your Personal Companion in Learning and dealing with mental health</a:t>
            </a:r>
          </a:p>
        </p:txBody>
      </p:sp>
      <p:sp>
        <p:nvSpPr>
          <p:cNvPr name="TextBox 5" id="5"/>
          <p:cNvSpPr txBox="true"/>
          <p:nvPr/>
        </p:nvSpPr>
        <p:spPr>
          <a:xfrm rot="0">
            <a:off x="4125720" y="1675564"/>
            <a:ext cx="10036561" cy="1645329"/>
          </a:xfrm>
          <a:prstGeom prst="rect">
            <a:avLst/>
          </a:prstGeom>
        </p:spPr>
        <p:txBody>
          <a:bodyPr anchor="t" rtlCol="false" tIns="0" lIns="0" bIns="0" rIns="0">
            <a:spAutoFit/>
          </a:bodyPr>
          <a:lstStyle/>
          <a:p>
            <a:pPr algn="ctr">
              <a:lnSpc>
                <a:spcPts val="6516"/>
              </a:lnSpc>
            </a:pPr>
            <a:r>
              <a:rPr lang="en-US" sz="5522">
                <a:solidFill>
                  <a:srgbClr val="191A1B"/>
                </a:solidFill>
                <a:latin typeface="Garet ExtraBold"/>
              </a:rPr>
              <a:t>Intelligent Systems 2:</a:t>
            </a:r>
          </a:p>
          <a:p>
            <a:pPr algn="ctr">
              <a:lnSpc>
                <a:spcPts val="6516"/>
              </a:lnSpc>
            </a:pPr>
            <a:r>
              <a:rPr lang="en-US" sz="5522">
                <a:solidFill>
                  <a:srgbClr val="191A1B"/>
                </a:solidFill>
                <a:latin typeface="Garet ExtraBold"/>
              </a:rPr>
              <a:t> MINI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432890">
            <a:off x="15633874" y="2828175"/>
            <a:ext cx="1525575" cy="133287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708236" y="1028700"/>
            <a:ext cx="14688425" cy="848777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978519" y="1070219"/>
            <a:ext cx="1101991" cy="1045871"/>
          </a:xfrm>
          <a:prstGeom prst="rect">
            <a:avLst/>
          </a:prstGeom>
        </p:spPr>
      </p:pic>
      <p:grpSp>
        <p:nvGrpSpPr>
          <p:cNvPr name="Group 5" id="5"/>
          <p:cNvGrpSpPr/>
          <p:nvPr/>
        </p:nvGrpSpPr>
        <p:grpSpPr>
          <a:xfrm rot="0">
            <a:off x="1630568" y="3037132"/>
            <a:ext cx="15026864" cy="4212735"/>
            <a:chOff x="0" y="0"/>
            <a:chExt cx="20035819" cy="5616980"/>
          </a:xfrm>
        </p:grpSpPr>
        <p:sp>
          <p:nvSpPr>
            <p:cNvPr name="TextBox 6" id="6"/>
            <p:cNvSpPr txBox="true"/>
            <p:nvPr/>
          </p:nvSpPr>
          <p:spPr>
            <a:xfrm rot="0">
              <a:off x="0" y="104775"/>
              <a:ext cx="20035819" cy="4540765"/>
            </a:xfrm>
            <a:prstGeom prst="rect">
              <a:avLst/>
            </a:prstGeom>
          </p:spPr>
          <p:txBody>
            <a:bodyPr anchor="t" rtlCol="false" tIns="0" lIns="0" bIns="0" rIns="0">
              <a:spAutoFit/>
            </a:bodyPr>
            <a:lstStyle/>
            <a:p>
              <a:pPr algn="ctr">
                <a:lnSpc>
                  <a:spcPts val="13200"/>
                </a:lnSpc>
              </a:pPr>
              <a:r>
                <a:rPr lang="en-US" sz="12000">
                  <a:solidFill>
                    <a:srgbClr val="000000"/>
                  </a:solidFill>
                  <a:latin typeface="Aileron Heavy"/>
                </a:rPr>
                <a:t>Long Short-Term Memory</a:t>
              </a:r>
            </a:p>
          </p:txBody>
        </p:sp>
        <p:sp>
          <p:nvSpPr>
            <p:cNvPr name="TextBox 7" id="7"/>
            <p:cNvSpPr txBox="true"/>
            <p:nvPr/>
          </p:nvSpPr>
          <p:spPr>
            <a:xfrm rot="0">
              <a:off x="2729713" y="4816540"/>
              <a:ext cx="14576394" cy="800440"/>
            </a:xfrm>
            <a:prstGeom prst="rect">
              <a:avLst/>
            </a:prstGeom>
          </p:spPr>
          <p:txBody>
            <a:bodyPr anchor="t" rtlCol="false" tIns="0" lIns="0" bIns="0" rIns="0">
              <a:spAutoFit/>
            </a:bodyPr>
            <a:lstStyle/>
            <a:p>
              <a:pPr algn="ctr">
                <a:lnSpc>
                  <a:spcPts val="5040"/>
                </a:lnSpc>
                <a:spcBef>
                  <a:spcPct val="0"/>
                </a:spcBef>
              </a:pPr>
            </a:p>
          </p:txBody>
        </p:sp>
      </p:grpSp>
      <p:pic>
        <p:nvPicPr>
          <p:cNvPr name="Picture 8" id="8"/>
          <p:cNvPicPr>
            <a:picLocks noChangeAspect="true"/>
          </p:cNvPicPr>
          <p:nvPr/>
        </p:nvPicPr>
        <p:blipFill>
          <a:blip r:embed="rId5"/>
          <a:srcRect l="0" t="0" r="0" b="0"/>
          <a:stretch>
            <a:fillRect/>
          </a:stretch>
        </p:blipFill>
        <p:spPr>
          <a:xfrm flipH="false" flipV="false" rot="0">
            <a:off x="13130875" y="3494611"/>
            <a:ext cx="2502028" cy="1339529"/>
          </a:xfrm>
          <a:prstGeom prst="rect">
            <a:avLst/>
          </a:prstGeom>
        </p:spPr>
      </p:pic>
      <p:pic>
        <p:nvPicPr>
          <p:cNvPr name="Picture 9" id="9"/>
          <p:cNvPicPr>
            <a:picLocks noChangeAspect="true"/>
          </p:cNvPicPr>
          <p:nvPr/>
        </p:nvPicPr>
        <p:blipFill>
          <a:blip r:embed="rId6"/>
          <a:srcRect l="0" t="0" r="0" b="0"/>
          <a:stretch>
            <a:fillRect/>
          </a:stretch>
        </p:blipFill>
        <p:spPr>
          <a:xfrm flipH="false" flipV="false" rot="0">
            <a:off x="7440143" y="1277958"/>
            <a:ext cx="2027125" cy="2216653"/>
          </a:xfrm>
          <a:prstGeom prst="rect">
            <a:avLst/>
          </a:prstGeom>
        </p:spPr>
      </p:pic>
      <p:pic>
        <p:nvPicPr>
          <p:cNvPr name="Picture 10" id="10"/>
          <p:cNvPicPr>
            <a:picLocks noChangeAspect="true"/>
          </p:cNvPicPr>
          <p:nvPr/>
        </p:nvPicPr>
        <p:blipFill>
          <a:blip r:embed="rId7"/>
          <a:srcRect l="0" t="0" r="0" b="0"/>
          <a:stretch>
            <a:fillRect/>
          </a:stretch>
        </p:blipFill>
        <p:spPr>
          <a:xfrm flipH="false" flipV="false" rot="0">
            <a:off x="13911163" y="1028700"/>
            <a:ext cx="2037234" cy="1468147"/>
          </a:xfrm>
          <a:prstGeom prst="rect">
            <a:avLst/>
          </a:prstGeom>
        </p:spPr>
      </p:pic>
      <p:pic>
        <p:nvPicPr>
          <p:cNvPr name="Picture 11" id="11"/>
          <p:cNvPicPr>
            <a:picLocks noChangeAspect="true"/>
          </p:cNvPicPr>
          <p:nvPr/>
        </p:nvPicPr>
        <p:blipFill>
          <a:blip r:embed="rId2"/>
          <a:srcRect l="0" t="0" r="0" b="0"/>
          <a:stretch>
            <a:fillRect/>
          </a:stretch>
        </p:blipFill>
        <p:spPr>
          <a:xfrm flipH="false" flipV="false" rot="7925507">
            <a:off x="945449" y="8056054"/>
            <a:ext cx="1525575" cy="1332871"/>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2846079">
            <a:off x="16571302" y="5960275"/>
            <a:ext cx="930350" cy="882971"/>
          </a:xfrm>
          <a:prstGeom prst="rect">
            <a:avLst/>
          </a:prstGeom>
        </p:spPr>
      </p:pic>
      <p:sp>
        <p:nvSpPr>
          <p:cNvPr name="TextBox 13" id="13"/>
          <p:cNvSpPr txBox="true"/>
          <p:nvPr/>
        </p:nvSpPr>
        <p:spPr>
          <a:xfrm rot="0">
            <a:off x="0" y="7598521"/>
            <a:ext cx="18288000" cy="1917954"/>
          </a:xfrm>
          <a:prstGeom prst="rect">
            <a:avLst/>
          </a:prstGeom>
        </p:spPr>
        <p:txBody>
          <a:bodyPr anchor="t" rtlCol="false" tIns="0" lIns="0" bIns="0" rIns="0">
            <a:spAutoFit/>
          </a:bodyPr>
          <a:lstStyle/>
          <a:p>
            <a:pPr algn="ctr">
              <a:lnSpc>
                <a:spcPts val="5043"/>
              </a:lnSpc>
              <a:spcBef>
                <a:spcPct val="0"/>
              </a:spcBef>
            </a:pPr>
            <a:r>
              <a:rPr lang="en-US" sz="4100">
                <a:solidFill>
                  <a:srgbClr val="000000"/>
                </a:solidFill>
                <a:latin typeface="Aileron Regular"/>
              </a:rPr>
              <a:t>LSTM is designed to address this problem by being able to remember important information from much earlier in the sequence, even if there are many steps in between.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0">
            <a:off x="1524000" y="1828720"/>
            <a:ext cx="8936312" cy="6629561"/>
            <a:chOff x="0" y="0"/>
            <a:chExt cx="11915083" cy="8839415"/>
          </a:xfrm>
        </p:grpSpPr>
        <p:sp>
          <p:nvSpPr>
            <p:cNvPr name="TextBox 3" id="3"/>
            <p:cNvSpPr txBox="true"/>
            <p:nvPr/>
          </p:nvSpPr>
          <p:spPr>
            <a:xfrm rot="0">
              <a:off x="0" y="-19050"/>
              <a:ext cx="11915083" cy="1307338"/>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Bold"/>
                </a:rPr>
                <a:t>What is LSTM?</a:t>
              </a:r>
            </a:p>
          </p:txBody>
        </p:sp>
        <p:sp>
          <p:nvSpPr>
            <p:cNvPr name="TextBox 4" id="4"/>
            <p:cNvSpPr txBox="true"/>
            <p:nvPr/>
          </p:nvSpPr>
          <p:spPr>
            <a:xfrm rot="0">
              <a:off x="0" y="2022478"/>
              <a:ext cx="10238000" cy="6816937"/>
            </a:xfrm>
            <a:prstGeom prst="rect">
              <a:avLst/>
            </a:prstGeom>
          </p:spPr>
          <p:txBody>
            <a:bodyPr anchor="t" rtlCol="false" tIns="0" lIns="0" bIns="0" rIns="0">
              <a:spAutoFit/>
            </a:bodyPr>
            <a:lstStyle/>
            <a:p>
              <a:pPr marL="626107" indent="-313054" lvl="1">
                <a:lnSpc>
                  <a:spcPts val="4059"/>
                </a:lnSpc>
                <a:buFont typeface="Arial"/>
                <a:buChar char="•"/>
              </a:pPr>
              <a:r>
                <a:rPr lang="en-US" sz="2899" spc="37">
                  <a:solidFill>
                    <a:srgbClr val="F3F3F3"/>
                  </a:solidFill>
                  <a:latin typeface="Aileron Regular"/>
                </a:rPr>
                <a:t>Long Short-Term Memory (LSTM) is a type of neural network that is designed to analyze data that comes in a sequence, like text or speech</a:t>
              </a:r>
            </a:p>
            <a:p>
              <a:pPr marL="626107" indent="-313054" lvl="1">
                <a:lnSpc>
                  <a:spcPts val="4059"/>
                </a:lnSpc>
                <a:buFont typeface="Arial"/>
                <a:buChar char="•"/>
              </a:pPr>
              <a:r>
                <a:rPr lang="en-US" sz="2899" spc="37">
                  <a:solidFill>
                    <a:srgbClr val="F3F3F3"/>
                  </a:solidFill>
                  <a:latin typeface="Aileron Regular"/>
                </a:rPr>
                <a:t>a special kind of neural network called a Recurrent Neural Network (RNN) that can remember important information from earlier parts of the sequence, so it can make better predictions about what comes next</a:t>
              </a:r>
            </a:p>
          </p:txBody>
        </p:sp>
      </p:grpSp>
      <p:pic>
        <p:nvPicPr>
          <p:cNvPr name="Picture 5" id="5"/>
          <p:cNvPicPr>
            <a:picLocks noChangeAspect="true"/>
          </p:cNvPicPr>
          <p:nvPr/>
        </p:nvPicPr>
        <p:blipFill>
          <a:blip r:embed="rId2"/>
          <a:srcRect l="0" t="0" r="0" b="0"/>
          <a:stretch>
            <a:fillRect/>
          </a:stretch>
        </p:blipFill>
        <p:spPr>
          <a:xfrm flipH="false" flipV="false" rot="0">
            <a:off x="9441695" y="2007108"/>
            <a:ext cx="7381179" cy="6272784"/>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1432890">
            <a:off x="15919520" y="2074708"/>
            <a:ext cx="1181415" cy="1032184"/>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9441695" y="7263356"/>
            <a:ext cx="2037234" cy="1468147"/>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2886143" y="3279605"/>
            <a:ext cx="12515714" cy="931545"/>
          </a:xfrm>
          <a:prstGeom prst="rect">
            <a:avLst/>
          </a:prstGeom>
        </p:spPr>
        <p:txBody>
          <a:bodyPr anchor="t" rtlCol="false" tIns="0" lIns="0" bIns="0" rIns="0">
            <a:spAutoFit/>
          </a:bodyPr>
          <a:lstStyle/>
          <a:p>
            <a:pPr algn="ctr">
              <a:lnSpc>
                <a:spcPts val="3690"/>
              </a:lnSpc>
              <a:spcBef>
                <a:spcPct val="0"/>
              </a:spcBef>
            </a:pPr>
            <a:r>
              <a:rPr lang="en-US" sz="3000">
                <a:solidFill>
                  <a:srgbClr val="F3F3F3"/>
                </a:solidFill>
                <a:latin typeface="Aileron Regular"/>
              </a:rPr>
              <a:t>introduces the concept of cell states, which provide "highways" for the gradient to flow backward through time freely.</a:t>
            </a:r>
          </a:p>
        </p:txBody>
      </p:sp>
      <p:sp>
        <p:nvSpPr>
          <p:cNvPr name="TextBox 3" id="3"/>
          <p:cNvSpPr txBox="true"/>
          <p:nvPr/>
        </p:nvSpPr>
        <p:spPr>
          <a:xfrm rot="0">
            <a:off x="2782234" y="5353677"/>
            <a:ext cx="12515714" cy="464820"/>
          </a:xfrm>
          <a:prstGeom prst="rect">
            <a:avLst/>
          </a:prstGeom>
        </p:spPr>
        <p:txBody>
          <a:bodyPr anchor="t" rtlCol="false" tIns="0" lIns="0" bIns="0" rIns="0">
            <a:spAutoFit/>
          </a:bodyPr>
          <a:lstStyle/>
          <a:p>
            <a:pPr algn="ctr">
              <a:lnSpc>
                <a:spcPts val="3690"/>
              </a:lnSpc>
              <a:spcBef>
                <a:spcPct val="0"/>
              </a:spcBef>
            </a:pPr>
            <a:r>
              <a:rPr lang="en-US" sz="3000">
                <a:solidFill>
                  <a:srgbClr val="F3F3F3"/>
                </a:solidFill>
                <a:latin typeface="Aileron Regular"/>
              </a:rPr>
              <a:t>consists of 3 gates input gate, forget gate, output gate.</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407028">
            <a:off x="-1316934" y="5628852"/>
            <a:ext cx="9004211" cy="8349359"/>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325582" y="-1880130"/>
            <a:ext cx="4152550" cy="41148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TextBox 2" id="2"/>
          <p:cNvSpPr txBox="true"/>
          <p:nvPr/>
        </p:nvSpPr>
        <p:spPr>
          <a:xfrm rot="0">
            <a:off x="2601582" y="2201768"/>
            <a:ext cx="12515714" cy="5132070"/>
          </a:xfrm>
          <a:prstGeom prst="rect">
            <a:avLst/>
          </a:prstGeom>
        </p:spPr>
        <p:txBody>
          <a:bodyPr anchor="t" rtlCol="false" tIns="0" lIns="0" bIns="0" rIns="0">
            <a:spAutoFit/>
          </a:bodyPr>
          <a:lstStyle/>
          <a:p>
            <a:pPr algn="ctr">
              <a:lnSpc>
                <a:spcPts val="3690"/>
              </a:lnSpc>
            </a:pPr>
          </a:p>
          <a:p>
            <a:pPr algn="ctr">
              <a:lnSpc>
                <a:spcPts val="3690"/>
              </a:lnSpc>
            </a:pPr>
            <a:r>
              <a:rPr lang="en-US" sz="3000">
                <a:solidFill>
                  <a:srgbClr val="000000"/>
                </a:solidFill>
                <a:latin typeface="Aileron Regular"/>
              </a:rPr>
              <a:t>main feature of LSTM cells is that they have a separate memory cell that can store long-term information </a:t>
            </a:r>
            <a:r>
              <a:rPr lang="en-US" sz="3000" u="sng">
                <a:solidFill>
                  <a:srgbClr val="000000"/>
                </a:solidFill>
                <a:latin typeface="Aileron Regular"/>
              </a:rPr>
              <a:t>without being affected</a:t>
            </a:r>
            <a:r>
              <a:rPr lang="en-US" sz="3000">
                <a:solidFill>
                  <a:srgbClr val="000000"/>
                </a:solidFill>
                <a:latin typeface="Aileron Regular"/>
              </a:rPr>
              <a:t> by the current input or output.</a:t>
            </a:r>
          </a:p>
          <a:p>
            <a:pPr algn="ctr">
              <a:lnSpc>
                <a:spcPts val="3690"/>
              </a:lnSpc>
            </a:pPr>
          </a:p>
          <a:p>
            <a:pPr algn="ctr">
              <a:lnSpc>
                <a:spcPts val="3690"/>
              </a:lnSpc>
            </a:pPr>
            <a:r>
              <a:rPr lang="en-US" sz="3000">
                <a:solidFill>
                  <a:srgbClr val="000000"/>
                </a:solidFill>
                <a:latin typeface="Aileron Regular"/>
              </a:rPr>
              <a:t>Their advantage over simple RNN cells is that they have the ability to l</a:t>
            </a:r>
            <a:r>
              <a:rPr lang="en-US" sz="3000" u="sng">
                <a:solidFill>
                  <a:srgbClr val="000000"/>
                </a:solidFill>
                <a:latin typeface="Aileron Regular"/>
              </a:rPr>
              <a:t>earn long-term dependencies</a:t>
            </a:r>
            <a:r>
              <a:rPr lang="en-US" sz="3000">
                <a:solidFill>
                  <a:srgbClr val="000000"/>
                </a:solidFill>
                <a:latin typeface="Aileron Regular"/>
              </a:rPr>
              <a:t> and </a:t>
            </a:r>
            <a:r>
              <a:rPr lang="en-US" sz="3000" u="sng">
                <a:solidFill>
                  <a:srgbClr val="000000"/>
                </a:solidFill>
                <a:latin typeface="Aileron Regular"/>
              </a:rPr>
              <a:t>capture complex patterns</a:t>
            </a:r>
            <a:r>
              <a:rPr lang="en-US" sz="3000">
                <a:solidFill>
                  <a:srgbClr val="000000"/>
                </a:solidFill>
                <a:latin typeface="Aileron Regular"/>
              </a:rPr>
              <a:t> in sequential data.  (e.g., they can predict the next word in a sentence based on the previous words and the context)</a:t>
            </a:r>
          </a:p>
          <a:p>
            <a:pPr algn="ctr">
              <a:lnSpc>
                <a:spcPts val="3690"/>
              </a:lnSpc>
            </a:pPr>
          </a:p>
          <a:p>
            <a:pPr algn="ctr">
              <a:lnSpc>
                <a:spcPts val="3690"/>
              </a:lnSpc>
              <a:spcBef>
                <a:spcPct val="0"/>
              </a:spcBef>
            </a:pPr>
            <a:r>
              <a:rPr lang="en-US" sz="3000">
                <a:solidFill>
                  <a:srgbClr val="000000"/>
                </a:solidFill>
                <a:latin typeface="Aileron Regular"/>
              </a:rPr>
              <a:t>they handle noisy or missing data better than simple RNN cells</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999449" y="4637075"/>
            <a:ext cx="13998898" cy="1061371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3680864" y="-759448"/>
            <a:ext cx="2402463" cy="2627083"/>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1432890">
            <a:off x="15946219" y="1449654"/>
            <a:ext cx="1525575" cy="1332871"/>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4882095" y="-744854"/>
            <a:ext cx="2037234" cy="1468147"/>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2846079">
            <a:off x="16243832" y="8175576"/>
            <a:ext cx="930350" cy="882971"/>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6757095" y="7975823"/>
            <a:ext cx="4204687" cy="1455468"/>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3080378" y="3506153"/>
            <a:ext cx="12515714" cy="3265170"/>
          </a:xfrm>
          <a:prstGeom prst="rect">
            <a:avLst/>
          </a:prstGeom>
        </p:spPr>
        <p:txBody>
          <a:bodyPr anchor="t" rtlCol="false" tIns="0" lIns="0" bIns="0" rIns="0">
            <a:spAutoFit/>
          </a:bodyPr>
          <a:lstStyle/>
          <a:p>
            <a:pPr algn="ctr">
              <a:lnSpc>
                <a:spcPts val="3690"/>
              </a:lnSpc>
            </a:pPr>
            <a:r>
              <a:rPr lang="en-US" sz="3000">
                <a:solidFill>
                  <a:srgbClr val="F3F3F3"/>
                </a:solidFill>
                <a:latin typeface="Aileron Regular"/>
              </a:rPr>
              <a:t>more expensive and require more memory and time to train and run due to their additional parameters and operations</a:t>
            </a:r>
          </a:p>
          <a:p>
            <a:pPr algn="ctr">
              <a:lnSpc>
                <a:spcPts val="3690"/>
              </a:lnSpc>
            </a:pPr>
          </a:p>
          <a:p>
            <a:pPr algn="ctr">
              <a:lnSpc>
                <a:spcPts val="3690"/>
              </a:lnSpc>
            </a:pPr>
            <a:r>
              <a:rPr lang="en-US" sz="3000">
                <a:solidFill>
                  <a:srgbClr val="F3F3F3"/>
                </a:solidFill>
                <a:latin typeface="Aileron Regular"/>
              </a:rPr>
              <a:t>prone to overfitting</a:t>
            </a:r>
          </a:p>
          <a:p>
            <a:pPr algn="ctr">
              <a:lnSpc>
                <a:spcPts val="3690"/>
              </a:lnSpc>
            </a:pPr>
          </a:p>
          <a:p>
            <a:pPr algn="ctr">
              <a:lnSpc>
                <a:spcPts val="3690"/>
              </a:lnSpc>
              <a:spcBef>
                <a:spcPct val="0"/>
              </a:spcBef>
            </a:pPr>
            <a:r>
              <a:rPr lang="en-US" sz="3000">
                <a:solidFill>
                  <a:srgbClr val="F3F3F3"/>
                </a:solidFill>
                <a:latin typeface="Aileron Regular"/>
              </a:rPr>
              <a:t>harder to interpret and explain since they have more hidden layers and states than simple RNN cells</a:t>
            </a:r>
          </a:p>
        </p:txBody>
      </p:sp>
      <p:sp>
        <p:nvSpPr>
          <p:cNvPr name="TextBox 3" id="3"/>
          <p:cNvSpPr txBox="true"/>
          <p:nvPr/>
        </p:nvSpPr>
        <p:spPr>
          <a:xfrm rot="0">
            <a:off x="8370654" y="1840618"/>
            <a:ext cx="1935163" cy="985266"/>
          </a:xfrm>
          <a:prstGeom prst="rect">
            <a:avLst/>
          </a:prstGeom>
        </p:spPr>
        <p:txBody>
          <a:bodyPr anchor="t" rtlCol="false" tIns="0" lIns="0" bIns="0" rIns="0">
            <a:spAutoFit/>
          </a:bodyPr>
          <a:lstStyle/>
          <a:p>
            <a:pPr algn="ctr">
              <a:lnSpc>
                <a:spcPts val="7871"/>
              </a:lnSpc>
              <a:spcBef>
                <a:spcPct val="0"/>
              </a:spcBef>
            </a:pPr>
            <a:r>
              <a:rPr lang="en-US" sz="6399">
                <a:solidFill>
                  <a:srgbClr val="FFFFFF"/>
                </a:solidFill>
                <a:latin typeface="Aileron Heavy Bold"/>
              </a:rPr>
              <a:t>cons</a:t>
            </a:r>
          </a:p>
        </p:txBody>
      </p:sp>
      <p:pic>
        <p:nvPicPr>
          <p:cNvPr name="Picture 4" id="4"/>
          <p:cNvPicPr>
            <a:picLocks noChangeAspect="true"/>
          </p:cNvPicPr>
          <p:nvPr/>
        </p:nvPicPr>
        <p:blipFill>
          <a:blip r:embed="rId2"/>
          <a:srcRect l="0" t="0" r="0" b="0"/>
          <a:stretch>
            <a:fillRect/>
          </a:stretch>
        </p:blipFill>
        <p:spPr>
          <a:xfrm flipH="false" flipV="false" rot="10032715">
            <a:off x="13438230" y="-733565"/>
            <a:ext cx="5494638" cy="5725721"/>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535916" y="6234370"/>
            <a:ext cx="4612743" cy="534535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sp>
        <p:nvSpPr>
          <p:cNvPr name="TextBox 2" id="2"/>
          <p:cNvSpPr txBox="true"/>
          <p:nvPr/>
        </p:nvSpPr>
        <p:spPr>
          <a:xfrm rot="0">
            <a:off x="5074459" y="1756456"/>
            <a:ext cx="8139082" cy="638004"/>
          </a:xfrm>
          <a:prstGeom prst="rect">
            <a:avLst/>
          </a:prstGeom>
        </p:spPr>
        <p:txBody>
          <a:bodyPr anchor="t" rtlCol="false" tIns="0" lIns="0" bIns="0" rIns="0">
            <a:spAutoFit/>
          </a:bodyPr>
          <a:lstStyle/>
          <a:p>
            <a:pPr algn="ctr">
              <a:lnSpc>
                <a:spcPts val="5070"/>
              </a:lnSpc>
              <a:spcBef>
                <a:spcPct val="0"/>
              </a:spcBef>
            </a:pPr>
            <a:r>
              <a:rPr lang="en-US" sz="4296">
                <a:solidFill>
                  <a:srgbClr val="000000"/>
                </a:solidFill>
                <a:latin typeface="Garet ExtraBold"/>
              </a:rPr>
              <a:t>PROBLEM</a:t>
            </a:r>
          </a:p>
        </p:txBody>
      </p:sp>
      <p:sp>
        <p:nvSpPr>
          <p:cNvPr name="TextBox 3" id="3"/>
          <p:cNvSpPr txBox="true"/>
          <p:nvPr/>
        </p:nvSpPr>
        <p:spPr>
          <a:xfrm rot="0">
            <a:off x="2703407" y="3683519"/>
            <a:ext cx="13611047" cy="3021869"/>
          </a:xfrm>
          <a:prstGeom prst="rect">
            <a:avLst/>
          </a:prstGeom>
        </p:spPr>
        <p:txBody>
          <a:bodyPr anchor="t" rtlCol="false" tIns="0" lIns="0" bIns="0" rIns="0">
            <a:spAutoFit/>
          </a:bodyPr>
          <a:lstStyle/>
          <a:p>
            <a:pPr marL="585135" indent="-292568" lvl="1">
              <a:lnSpc>
                <a:spcPts val="4878"/>
              </a:lnSpc>
              <a:buFont typeface="Arial"/>
              <a:buChar char="•"/>
            </a:pPr>
            <a:r>
              <a:rPr lang="en-US" sz="2710" spc="271">
                <a:solidFill>
                  <a:srgbClr val="000000"/>
                </a:solidFill>
                <a:latin typeface="Garet Book"/>
              </a:rPr>
              <a:t>Mental Health issues rising, particularly among students.</a:t>
            </a:r>
          </a:p>
          <a:p>
            <a:pPr marL="585135" indent="-292568" lvl="1">
              <a:lnSpc>
                <a:spcPts val="4878"/>
              </a:lnSpc>
              <a:buFont typeface="Arial"/>
              <a:buChar char="•"/>
            </a:pPr>
            <a:r>
              <a:rPr lang="en-US" sz="2710" spc="271">
                <a:solidFill>
                  <a:srgbClr val="000000"/>
                </a:solidFill>
                <a:latin typeface="Garet Book"/>
              </a:rPr>
              <a:t>Access to Mental Health professionals is costly.</a:t>
            </a:r>
          </a:p>
          <a:p>
            <a:pPr marL="585135" indent="-292568" lvl="1">
              <a:lnSpc>
                <a:spcPts val="4878"/>
              </a:lnSpc>
              <a:buFont typeface="Arial"/>
              <a:buChar char="•"/>
            </a:pPr>
            <a:r>
              <a:rPr lang="en-US" sz="2710" spc="271">
                <a:solidFill>
                  <a:srgbClr val="000000"/>
                </a:solidFill>
                <a:latin typeface="Garet Book"/>
              </a:rPr>
              <a:t>People are hesitant to seek help from friends and family.</a:t>
            </a:r>
          </a:p>
          <a:p>
            <a:pPr marL="585135" indent="-292568" lvl="1">
              <a:lnSpc>
                <a:spcPts val="4878"/>
              </a:lnSpc>
              <a:buFont typeface="Arial"/>
              <a:buChar char="•"/>
            </a:pPr>
            <a:r>
              <a:rPr lang="en-US" sz="2710" spc="271">
                <a:solidFill>
                  <a:srgbClr val="000000"/>
                </a:solidFill>
                <a:latin typeface="Garet Book"/>
              </a:rPr>
              <a:t>Mental Health Hotlines are not always available.</a:t>
            </a:r>
          </a:p>
          <a:p>
            <a:pPr marL="585135" indent="-292568" lvl="1">
              <a:lnSpc>
                <a:spcPts val="4878"/>
              </a:lnSpc>
              <a:buFont typeface="Arial"/>
              <a:buChar char="•"/>
            </a:pPr>
            <a:r>
              <a:rPr lang="en-US" sz="2710" spc="271">
                <a:solidFill>
                  <a:srgbClr val="000000"/>
                </a:solidFill>
                <a:latin typeface="Garet Book"/>
              </a:rPr>
              <a:t>Other mental health issues are not immediately recognized.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99110" y="2901634"/>
            <a:ext cx="4135805" cy="7385366"/>
          </a:xfrm>
          <a:prstGeom prst="rect">
            <a:avLst/>
          </a:prstGeom>
        </p:spPr>
      </p:pic>
      <p:sp>
        <p:nvSpPr>
          <p:cNvPr name="TextBox 3" id="3"/>
          <p:cNvSpPr txBox="true"/>
          <p:nvPr/>
        </p:nvSpPr>
        <p:spPr>
          <a:xfrm rot="0">
            <a:off x="2301849" y="3802762"/>
            <a:ext cx="7888465" cy="627591"/>
          </a:xfrm>
          <a:prstGeom prst="rect">
            <a:avLst/>
          </a:prstGeom>
        </p:spPr>
        <p:txBody>
          <a:bodyPr anchor="t" rtlCol="false" tIns="0" lIns="0" bIns="0" rIns="0">
            <a:spAutoFit/>
          </a:bodyPr>
          <a:lstStyle/>
          <a:p>
            <a:pPr algn="ctr">
              <a:lnSpc>
                <a:spcPts val="4913"/>
              </a:lnSpc>
              <a:spcBef>
                <a:spcPct val="0"/>
              </a:spcBef>
            </a:pPr>
            <a:r>
              <a:rPr lang="en-US" sz="4164">
                <a:solidFill>
                  <a:srgbClr val="000000"/>
                </a:solidFill>
                <a:latin typeface="Garet ExtraBold"/>
              </a:rPr>
              <a:t>Introducting Pal</a:t>
            </a:r>
          </a:p>
        </p:txBody>
      </p:sp>
      <p:sp>
        <p:nvSpPr>
          <p:cNvPr name="TextBox 4" id="4"/>
          <p:cNvSpPr txBox="true"/>
          <p:nvPr/>
        </p:nvSpPr>
        <p:spPr>
          <a:xfrm rot="0">
            <a:off x="669731" y="4890629"/>
            <a:ext cx="10601819" cy="1376666"/>
          </a:xfrm>
          <a:prstGeom prst="rect">
            <a:avLst/>
          </a:prstGeom>
        </p:spPr>
        <p:txBody>
          <a:bodyPr anchor="t" rtlCol="false" tIns="0" lIns="0" bIns="0" rIns="0">
            <a:spAutoFit/>
          </a:bodyPr>
          <a:lstStyle/>
          <a:p>
            <a:pPr algn="ctr">
              <a:lnSpc>
                <a:spcPts val="3718"/>
              </a:lnSpc>
            </a:pPr>
            <a:r>
              <a:rPr lang="en-US" sz="2065" spc="206">
                <a:solidFill>
                  <a:srgbClr val="000000"/>
                </a:solidFill>
                <a:latin typeface="Garet Book"/>
              </a:rPr>
              <a:t>Pal is a Chatbot who talks to you about Mental health. </a:t>
            </a:r>
          </a:p>
          <a:p>
            <a:pPr algn="ctr">
              <a:lnSpc>
                <a:spcPts val="3718"/>
              </a:lnSpc>
            </a:pPr>
            <a:r>
              <a:rPr lang="en-US" sz="2065" spc="206">
                <a:solidFill>
                  <a:srgbClr val="000000"/>
                </a:solidFill>
                <a:latin typeface="Garet Book"/>
              </a:rPr>
              <a:t>Pal can answer mental health FAQs and give you advices about mental health. Pal only wants the best for your mental health</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sp>
        <p:nvSpPr>
          <p:cNvPr name="TextBox 2" id="2"/>
          <p:cNvSpPr txBox="true"/>
          <p:nvPr/>
        </p:nvSpPr>
        <p:spPr>
          <a:xfrm rot="0">
            <a:off x="5074459" y="390696"/>
            <a:ext cx="8139082" cy="638004"/>
          </a:xfrm>
          <a:prstGeom prst="rect">
            <a:avLst/>
          </a:prstGeom>
        </p:spPr>
        <p:txBody>
          <a:bodyPr anchor="t" rtlCol="false" tIns="0" lIns="0" bIns="0" rIns="0">
            <a:spAutoFit/>
          </a:bodyPr>
          <a:lstStyle/>
          <a:p>
            <a:pPr algn="ctr">
              <a:lnSpc>
                <a:spcPts val="5070"/>
              </a:lnSpc>
              <a:spcBef>
                <a:spcPct val="0"/>
              </a:spcBef>
            </a:pPr>
            <a:r>
              <a:rPr lang="en-US" sz="4296">
                <a:solidFill>
                  <a:srgbClr val="000000"/>
                </a:solidFill>
                <a:latin typeface="Garet ExtraBold"/>
              </a:rPr>
              <a:t>Relevance</a:t>
            </a:r>
          </a:p>
        </p:txBody>
      </p:sp>
      <p:sp>
        <p:nvSpPr>
          <p:cNvPr name="TextBox 3" id="3"/>
          <p:cNvSpPr txBox="true"/>
          <p:nvPr/>
        </p:nvSpPr>
        <p:spPr>
          <a:xfrm rot="0">
            <a:off x="5527959" y="1406872"/>
            <a:ext cx="10601819" cy="1846755"/>
          </a:xfrm>
          <a:prstGeom prst="rect">
            <a:avLst/>
          </a:prstGeom>
        </p:spPr>
        <p:txBody>
          <a:bodyPr anchor="t" rtlCol="false" tIns="0" lIns="0" bIns="0" rIns="0">
            <a:spAutoFit/>
          </a:bodyPr>
          <a:lstStyle/>
          <a:p>
            <a:pPr algn="ctr">
              <a:lnSpc>
                <a:spcPts val="3718"/>
              </a:lnSpc>
            </a:pPr>
            <a:r>
              <a:rPr lang="en-US" sz="2065" spc="206">
                <a:solidFill>
                  <a:srgbClr val="000000"/>
                </a:solidFill>
                <a:latin typeface="Garet Book"/>
              </a:rPr>
              <a:t>Chatbots can provide support to people who may not have access to mental health services or professionals due to geographical location, financial issues, and others. Chatbots can be accessed from anywhere.</a:t>
            </a:r>
          </a:p>
        </p:txBody>
      </p:sp>
      <p:sp>
        <p:nvSpPr>
          <p:cNvPr name="TextBox 4" id="4"/>
          <p:cNvSpPr txBox="true"/>
          <p:nvPr/>
        </p:nvSpPr>
        <p:spPr>
          <a:xfrm rot="0">
            <a:off x="0" y="1498130"/>
            <a:ext cx="6819476" cy="484632"/>
          </a:xfrm>
          <a:prstGeom prst="rect">
            <a:avLst/>
          </a:prstGeom>
        </p:spPr>
        <p:txBody>
          <a:bodyPr anchor="t" rtlCol="false" tIns="0" lIns="0" bIns="0" rIns="0">
            <a:spAutoFit/>
          </a:bodyPr>
          <a:lstStyle/>
          <a:p>
            <a:pPr algn="ctr">
              <a:lnSpc>
                <a:spcPts val="3894"/>
              </a:lnSpc>
              <a:spcBef>
                <a:spcPct val="0"/>
              </a:spcBef>
            </a:pPr>
            <a:r>
              <a:rPr lang="en-US" sz="3300">
                <a:solidFill>
                  <a:srgbClr val="000000"/>
                </a:solidFill>
                <a:latin typeface="Garet ExtraBold"/>
              </a:rPr>
              <a:t>Accessible</a:t>
            </a:r>
          </a:p>
        </p:txBody>
      </p:sp>
      <p:sp>
        <p:nvSpPr>
          <p:cNvPr name="TextBox 5" id="5"/>
          <p:cNvSpPr txBox="true"/>
          <p:nvPr/>
        </p:nvSpPr>
        <p:spPr>
          <a:xfrm rot="0">
            <a:off x="0" y="4175717"/>
            <a:ext cx="6819476" cy="484632"/>
          </a:xfrm>
          <a:prstGeom prst="rect">
            <a:avLst/>
          </a:prstGeom>
        </p:spPr>
        <p:txBody>
          <a:bodyPr anchor="t" rtlCol="false" tIns="0" lIns="0" bIns="0" rIns="0">
            <a:spAutoFit/>
          </a:bodyPr>
          <a:lstStyle/>
          <a:p>
            <a:pPr algn="ctr">
              <a:lnSpc>
                <a:spcPts val="3894"/>
              </a:lnSpc>
              <a:spcBef>
                <a:spcPct val="0"/>
              </a:spcBef>
            </a:pPr>
            <a:r>
              <a:rPr lang="en-US" sz="3300">
                <a:solidFill>
                  <a:srgbClr val="000000"/>
                </a:solidFill>
                <a:latin typeface="Garet ExtraBold"/>
              </a:rPr>
              <a:t>Anonymous</a:t>
            </a:r>
          </a:p>
        </p:txBody>
      </p:sp>
      <p:sp>
        <p:nvSpPr>
          <p:cNvPr name="TextBox 6" id="6"/>
          <p:cNvSpPr txBox="true"/>
          <p:nvPr/>
        </p:nvSpPr>
        <p:spPr>
          <a:xfrm rot="0">
            <a:off x="5527959" y="4042367"/>
            <a:ext cx="10601819" cy="1846755"/>
          </a:xfrm>
          <a:prstGeom prst="rect">
            <a:avLst/>
          </a:prstGeom>
        </p:spPr>
        <p:txBody>
          <a:bodyPr anchor="t" rtlCol="false" tIns="0" lIns="0" bIns="0" rIns="0">
            <a:spAutoFit/>
          </a:bodyPr>
          <a:lstStyle/>
          <a:p>
            <a:pPr algn="ctr">
              <a:lnSpc>
                <a:spcPts val="3718"/>
              </a:lnSpc>
            </a:pPr>
            <a:r>
              <a:rPr lang="en-US" sz="2065" spc="206">
                <a:solidFill>
                  <a:srgbClr val="000000"/>
                </a:solidFill>
                <a:latin typeface="Garet Book"/>
              </a:rPr>
              <a:t>Chatbots can provide a private space for individuals to express their thoughts without fearing judgement. Privacy and Anonymity can be particularly important for those who are hesistant to seek traditional mental health services.</a:t>
            </a:r>
          </a:p>
        </p:txBody>
      </p:sp>
      <p:sp>
        <p:nvSpPr>
          <p:cNvPr name="TextBox 7" id="7"/>
          <p:cNvSpPr txBox="true"/>
          <p:nvPr/>
        </p:nvSpPr>
        <p:spPr>
          <a:xfrm rot="0">
            <a:off x="5527959" y="7294779"/>
            <a:ext cx="10601819" cy="1376666"/>
          </a:xfrm>
          <a:prstGeom prst="rect">
            <a:avLst/>
          </a:prstGeom>
        </p:spPr>
        <p:txBody>
          <a:bodyPr anchor="t" rtlCol="false" tIns="0" lIns="0" bIns="0" rIns="0">
            <a:spAutoFit/>
          </a:bodyPr>
          <a:lstStyle/>
          <a:p>
            <a:pPr algn="ctr">
              <a:lnSpc>
                <a:spcPts val="3718"/>
              </a:lnSpc>
            </a:pPr>
            <a:r>
              <a:rPr lang="en-US" sz="2065" spc="206">
                <a:solidFill>
                  <a:srgbClr val="000000"/>
                </a:solidFill>
                <a:latin typeface="Garet Book"/>
              </a:rPr>
              <a:t>There are more reasons but in conclusion mental health chatbots play a valuable role in improving mental health outcomes and promoting overall well-being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90310" y="-872558"/>
            <a:ext cx="7348933" cy="602612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1429377" y="4715049"/>
            <a:ext cx="7348933" cy="602612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706073" y="2992052"/>
            <a:ext cx="4152550" cy="4114800"/>
          </a:xfrm>
          <a:prstGeom prst="rect">
            <a:avLst/>
          </a:prstGeom>
        </p:spPr>
      </p:pic>
      <p:sp>
        <p:nvSpPr>
          <p:cNvPr name="TextBox 5" id="5"/>
          <p:cNvSpPr txBox="true"/>
          <p:nvPr/>
        </p:nvSpPr>
        <p:spPr>
          <a:xfrm rot="0">
            <a:off x="8228648" y="3852081"/>
            <a:ext cx="6819476" cy="1075944"/>
          </a:xfrm>
          <a:prstGeom prst="rect">
            <a:avLst/>
          </a:prstGeom>
        </p:spPr>
        <p:txBody>
          <a:bodyPr anchor="t" rtlCol="false" tIns="0" lIns="0" bIns="0" rIns="0">
            <a:spAutoFit/>
          </a:bodyPr>
          <a:lstStyle/>
          <a:p>
            <a:pPr>
              <a:lnSpc>
                <a:spcPts val="4248"/>
              </a:lnSpc>
              <a:spcBef>
                <a:spcPct val="0"/>
              </a:spcBef>
            </a:pPr>
            <a:r>
              <a:rPr lang="en-US" sz="3600">
                <a:solidFill>
                  <a:srgbClr val="000000"/>
                </a:solidFill>
                <a:latin typeface="Garet ExtraBold"/>
              </a:rPr>
              <a:t>Dataset : Mental Health Conversational Data</a:t>
            </a:r>
          </a:p>
        </p:txBody>
      </p:sp>
      <p:sp>
        <p:nvSpPr>
          <p:cNvPr name="TextBox 6" id="6"/>
          <p:cNvSpPr txBox="true"/>
          <p:nvPr/>
        </p:nvSpPr>
        <p:spPr>
          <a:xfrm rot="0">
            <a:off x="8228648" y="4804200"/>
            <a:ext cx="8009922" cy="2368085"/>
          </a:xfrm>
          <a:prstGeom prst="rect">
            <a:avLst/>
          </a:prstGeom>
        </p:spPr>
        <p:txBody>
          <a:bodyPr anchor="t" rtlCol="false" tIns="0" lIns="0" bIns="0" rIns="0">
            <a:spAutoFit/>
          </a:bodyPr>
          <a:lstStyle/>
          <a:p>
            <a:pPr>
              <a:lnSpc>
                <a:spcPts val="3805"/>
              </a:lnSpc>
            </a:pPr>
            <a:r>
              <a:rPr lang="en-US" sz="2114" spc="211">
                <a:solidFill>
                  <a:srgbClr val="000000"/>
                </a:solidFill>
                <a:latin typeface="Garet Book"/>
              </a:rPr>
              <a:t>A dataset containing basic conversations, mental health FAQ, classical therapy conversations, and general advice provided to people suffering from anxiety and depression.</a:t>
            </a:r>
          </a:p>
          <a:p>
            <a:pPr>
              <a:lnSpc>
                <a:spcPts val="3805"/>
              </a:lnSpc>
            </a:pPr>
          </a:p>
        </p:txBody>
      </p:sp>
      <p:sp>
        <p:nvSpPr>
          <p:cNvPr name="TextBox 7" id="7"/>
          <p:cNvSpPr txBox="true"/>
          <p:nvPr/>
        </p:nvSpPr>
        <p:spPr>
          <a:xfrm rot="0">
            <a:off x="8228648" y="7389777"/>
            <a:ext cx="8697108" cy="600469"/>
          </a:xfrm>
          <a:prstGeom prst="rect">
            <a:avLst/>
          </a:prstGeom>
        </p:spPr>
        <p:txBody>
          <a:bodyPr anchor="t" rtlCol="false" tIns="0" lIns="0" bIns="0" rIns="0">
            <a:spAutoFit/>
          </a:bodyPr>
          <a:lstStyle/>
          <a:p>
            <a:pPr>
              <a:lnSpc>
                <a:spcPts val="2490"/>
              </a:lnSpc>
            </a:pPr>
            <a:r>
              <a:rPr lang="en-US" sz="1383" spc="138">
                <a:solidFill>
                  <a:srgbClr val="000000"/>
                </a:solidFill>
                <a:latin typeface="Garet Book"/>
              </a:rPr>
              <a:t>https://www.kaggle.com/datasets/elvis23/mental-health-conversational-data</a:t>
            </a:r>
          </a:p>
          <a:p>
            <a:pPr>
              <a:lnSpc>
                <a:spcPts val="249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EE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9121" b="0"/>
          <a:stretch>
            <a:fillRect/>
          </a:stretch>
        </p:blipFill>
        <p:spPr>
          <a:xfrm flipH="false" flipV="false" rot="0">
            <a:off x="774092" y="444107"/>
            <a:ext cx="14904485" cy="631419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802836" y="4526378"/>
            <a:ext cx="12266303" cy="564586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407028">
            <a:off x="-1316934" y="5628852"/>
            <a:ext cx="9004211" cy="8349359"/>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6144408" y="5856411"/>
            <a:ext cx="4374524" cy="743383"/>
          </a:xfrm>
          <a:prstGeom prst="rect">
            <a:avLst/>
          </a:prstGeom>
        </p:spPr>
      </p:pic>
      <p:sp>
        <p:nvSpPr>
          <p:cNvPr name="TextBox 4" id="4"/>
          <p:cNvSpPr txBox="true"/>
          <p:nvPr/>
        </p:nvSpPr>
        <p:spPr>
          <a:xfrm rot="0">
            <a:off x="1861539" y="1028700"/>
            <a:ext cx="1914979" cy="542544"/>
          </a:xfrm>
          <a:prstGeom prst="rect">
            <a:avLst/>
          </a:prstGeom>
        </p:spPr>
        <p:txBody>
          <a:bodyPr anchor="t" rtlCol="false" tIns="0" lIns="0" bIns="0" rIns="0">
            <a:spAutoFit/>
          </a:bodyPr>
          <a:lstStyle/>
          <a:p>
            <a:pPr>
              <a:lnSpc>
                <a:spcPts val="4248"/>
              </a:lnSpc>
              <a:spcBef>
                <a:spcPct val="0"/>
              </a:spcBef>
            </a:pPr>
            <a:r>
              <a:rPr lang="en-US" sz="3600">
                <a:solidFill>
                  <a:srgbClr val="000000"/>
                </a:solidFill>
                <a:latin typeface="Garet ExtraBold"/>
              </a:rPr>
              <a:t>Model :</a:t>
            </a:r>
          </a:p>
        </p:txBody>
      </p:sp>
      <p:grpSp>
        <p:nvGrpSpPr>
          <p:cNvPr name="Group 5" id="5"/>
          <p:cNvGrpSpPr/>
          <p:nvPr/>
        </p:nvGrpSpPr>
        <p:grpSpPr>
          <a:xfrm rot="0">
            <a:off x="4699734" y="1028700"/>
            <a:ext cx="9331074" cy="1581495"/>
            <a:chOff x="0" y="0"/>
            <a:chExt cx="12441432" cy="2108661"/>
          </a:xfrm>
        </p:grpSpPr>
        <p:sp>
          <p:nvSpPr>
            <p:cNvPr name="TextBox 6" id="6"/>
            <p:cNvSpPr txBox="true"/>
            <p:nvPr/>
          </p:nvSpPr>
          <p:spPr>
            <a:xfrm rot="0">
              <a:off x="0" y="76200"/>
              <a:ext cx="12441432" cy="1429236"/>
            </a:xfrm>
            <a:prstGeom prst="rect">
              <a:avLst/>
            </a:prstGeom>
          </p:spPr>
          <p:txBody>
            <a:bodyPr anchor="t" rtlCol="false" tIns="0" lIns="0" bIns="0" rIns="0">
              <a:spAutoFit/>
            </a:bodyPr>
            <a:lstStyle/>
            <a:p>
              <a:pPr algn="ctr">
                <a:lnSpc>
                  <a:spcPts val="8196"/>
                </a:lnSpc>
              </a:pPr>
              <a:r>
                <a:rPr lang="en-US" sz="7451">
                  <a:solidFill>
                    <a:srgbClr val="000000"/>
                  </a:solidFill>
                  <a:latin typeface="Aileron Heavy"/>
                </a:rPr>
                <a:t>Sequential Model</a:t>
              </a:r>
            </a:p>
          </p:txBody>
        </p:sp>
        <p:sp>
          <p:nvSpPr>
            <p:cNvPr name="TextBox 7" id="7"/>
            <p:cNvSpPr txBox="true"/>
            <p:nvPr/>
          </p:nvSpPr>
          <p:spPr>
            <a:xfrm rot="0">
              <a:off x="1695041" y="1611312"/>
              <a:ext cx="9051350" cy="497349"/>
            </a:xfrm>
            <a:prstGeom prst="rect">
              <a:avLst/>
            </a:prstGeom>
          </p:spPr>
          <p:txBody>
            <a:bodyPr anchor="t" rtlCol="false" tIns="0" lIns="0" bIns="0" rIns="0">
              <a:spAutoFit/>
            </a:bodyPr>
            <a:lstStyle/>
            <a:p>
              <a:pPr algn="ctr">
                <a:lnSpc>
                  <a:spcPts val="3129"/>
                </a:lnSpc>
                <a:spcBef>
                  <a:spcPct val="0"/>
                </a:spcBef>
              </a:pPr>
              <a:r>
                <a:rPr lang="en-US" sz="2235">
                  <a:solidFill>
                    <a:srgbClr val="000000"/>
                  </a:solidFill>
                  <a:latin typeface="Aileron Regular"/>
                </a:rPr>
                <a:t>ChatPal's model #1</a:t>
              </a:r>
            </a:p>
          </p:txBody>
        </p:sp>
      </p:grpSp>
      <p:grpSp>
        <p:nvGrpSpPr>
          <p:cNvPr name="Group 8" id="8"/>
          <p:cNvGrpSpPr/>
          <p:nvPr/>
        </p:nvGrpSpPr>
        <p:grpSpPr>
          <a:xfrm rot="0">
            <a:off x="5699480" y="1693270"/>
            <a:ext cx="8797767" cy="3543461"/>
            <a:chOff x="0" y="0"/>
            <a:chExt cx="11730356" cy="4724615"/>
          </a:xfrm>
        </p:grpSpPr>
        <p:sp>
          <p:nvSpPr>
            <p:cNvPr name="TextBox 9" id="9"/>
            <p:cNvSpPr txBox="true"/>
            <p:nvPr/>
          </p:nvSpPr>
          <p:spPr>
            <a:xfrm rot="0">
              <a:off x="0" y="-19050"/>
              <a:ext cx="11730356" cy="1307338"/>
            </a:xfrm>
            <a:prstGeom prst="rect">
              <a:avLst/>
            </a:prstGeom>
          </p:spPr>
          <p:txBody>
            <a:bodyPr anchor="t" rtlCol="false" tIns="0" lIns="0" bIns="0" rIns="0">
              <a:spAutoFit/>
            </a:bodyPr>
            <a:lstStyle/>
            <a:p>
              <a:pPr>
                <a:lnSpc>
                  <a:spcPts val="7872"/>
                </a:lnSpc>
                <a:spcBef>
                  <a:spcPct val="0"/>
                </a:spcBef>
              </a:pPr>
            </a:p>
          </p:txBody>
        </p:sp>
        <p:sp>
          <p:nvSpPr>
            <p:cNvPr name="TextBox 10" id="10"/>
            <p:cNvSpPr txBox="true"/>
            <p:nvPr/>
          </p:nvSpPr>
          <p:spPr>
            <a:xfrm rot="0">
              <a:off x="0" y="2022478"/>
              <a:ext cx="10079274" cy="2702137"/>
            </a:xfrm>
            <a:prstGeom prst="rect">
              <a:avLst/>
            </a:prstGeom>
          </p:spPr>
          <p:txBody>
            <a:bodyPr anchor="t" rtlCol="false" tIns="0" lIns="0" bIns="0" rIns="0">
              <a:spAutoFit/>
            </a:bodyPr>
            <a:lstStyle/>
            <a:p>
              <a:pPr marL="626107" indent="-313054" lvl="1">
                <a:lnSpc>
                  <a:spcPts val="4059"/>
                </a:lnSpc>
                <a:buFont typeface="Arial"/>
                <a:buChar char="•"/>
              </a:pPr>
              <a:r>
                <a:rPr lang="en-US" sz="2899" spc="37">
                  <a:solidFill>
                    <a:srgbClr val="000000"/>
                  </a:solidFill>
                  <a:latin typeface="Aileron Regular"/>
                </a:rPr>
                <a:t>A Sequential model is appropriate for a plain stack of layers where each layer has exactly </a:t>
              </a:r>
              <a:r>
                <a:rPr lang="en-US" sz="2899" spc="37" u="sng">
                  <a:solidFill>
                    <a:srgbClr val="000000"/>
                  </a:solidFill>
                  <a:latin typeface="Aileron Regular Bold"/>
                </a:rPr>
                <a:t>one</a:t>
              </a:r>
              <a:r>
                <a:rPr lang="en-US" sz="2899" spc="37">
                  <a:solidFill>
                    <a:srgbClr val="000000"/>
                  </a:solidFill>
                  <a:latin typeface="Aileron Regular"/>
                </a:rPr>
                <a:t> input tensor and </a:t>
              </a:r>
              <a:r>
                <a:rPr lang="en-US" sz="2899" spc="37" u="sng">
                  <a:solidFill>
                    <a:srgbClr val="000000"/>
                  </a:solidFill>
                  <a:latin typeface="Aileron Regular Bold"/>
                </a:rPr>
                <a:t>one</a:t>
              </a:r>
              <a:r>
                <a:rPr lang="en-US" sz="2899" spc="37">
                  <a:solidFill>
                    <a:srgbClr val="000000"/>
                  </a:solidFill>
                  <a:latin typeface="Aileron Regular"/>
                </a:rPr>
                <a:t> output tensor.</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680864" y="-759448"/>
            <a:ext cx="2402463" cy="262708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432890">
            <a:off x="15946219" y="1449654"/>
            <a:ext cx="1525575" cy="1332871"/>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133679" y="9448445"/>
            <a:ext cx="2304999" cy="1234044"/>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4882095" y="-744854"/>
            <a:ext cx="2037234" cy="1468147"/>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7925507">
            <a:off x="703713" y="5489833"/>
            <a:ext cx="1525575" cy="1332871"/>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2846079">
            <a:off x="16243832" y="8175576"/>
            <a:ext cx="930350" cy="882971"/>
          </a:xfrm>
          <a:prstGeom prst="rect">
            <a:avLst/>
          </a:prstGeom>
        </p:spPr>
      </p:pic>
      <p:grpSp>
        <p:nvGrpSpPr>
          <p:cNvPr name="Group 8" id="8"/>
          <p:cNvGrpSpPr/>
          <p:nvPr/>
        </p:nvGrpSpPr>
        <p:grpSpPr>
          <a:xfrm rot="0">
            <a:off x="2884644" y="2232936"/>
            <a:ext cx="12518713" cy="5821128"/>
            <a:chOff x="0" y="0"/>
            <a:chExt cx="16691617" cy="7761503"/>
          </a:xfrm>
        </p:grpSpPr>
        <p:sp>
          <p:nvSpPr>
            <p:cNvPr name="TextBox 9" id="9"/>
            <p:cNvSpPr txBox="true"/>
            <p:nvPr/>
          </p:nvSpPr>
          <p:spPr>
            <a:xfrm rot="0">
              <a:off x="0" y="76200"/>
              <a:ext cx="16691617" cy="1954685"/>
            </a:xfrm>
            <a:prstGeom prst="rect">
              <a:avLst/>
            </a:prstGeom>
          </p:spPr>
          <p:txBody>
            <a:bodyPr anchor="t" rtlCol="false" tIns="0" lIns="0" bIns="0" rIns="0">
              <a:spAutoFit/>
            </a:bodyPr>
            <a:lstStyle/>
            <a:p>
              <a:pPr algn="ctr" marL="0" indent="0" lvl="0">
                <a:lnSpc>
                  <a:spcPts val="11000"/>
                </a:lnSpc>
                <a:spcBef>
                  <a:spcPct val="0"/>
                </a:spcBef>
              </a:pPr>
              <a:r>
                <a:rPr lang="en-US" sz="10000">
                  <a:solidFill>
                    <a:srgbClr val="F3F3F3"/>
                  </a:solidFill>
                  <a:latin typeface="Aileron Heavy"/>
                </a:rPr>
                <a:t>not appropriate</a:t>
              </a:r>
            </a:p>
          </p:txBody>
        </p:sp>
        <p:sp>
          <p:nvSpPr>
            <p:cNvPr name="TextBox 10" id="10"/>
            <p:cNvSpPr txBox="true"/>
            <p:nvPr/>
          </p:nvSpPr>
          <p:spPr>
            <a:xfrm rot="0">
              <a:off x="1967307" y="2478024"/>
              <a:ext cx="12757003" cy="800440"/>
            </a:xfrm>
            <a:prstGeom prst="rect">
              <a:avLst/>
            </a:prstGeom>
          </p:spPr>
          <p:txBody>
            <a:bodyPr anchor="t" rtlCol="false" tIns="0" lIns="0" bIns="0" rIns="0">
              <a:spAutoFit/>
            </a:bodyPr>
            <a:lstStyle/>
            <a:p>
              <a:pPr algn="ctr">
                <a:lnSpc>
                  <a:spcPts val="5039"/>
                </a:lnSpc>
                <a:spcBef>
                  <a:spcPct val="0"/>
                </a:spcBef>
              </a:pPr>
              <a:r>
                <a:rPr lang="en-US" sz="3599">
                  <a:solidFill>
                    <a:srgbClr val="F3F3F3"/>
                  </a:solidFill>
                  <a:latin typeface="Aileron Regular Bold"/>
                </a:rPr>
                <a:t>when ...</a:t>
              </a:r>
            </a:p>
          </p:txBody>
        </p:sp>
        <p:sp>
          <p:nvSpPr>
            <p:cNvPr name="TextBox 11" id="11"/>
            <p:cNvSpPr txBox="true"/>
            <p:nvPr/>
          </p:nvSpPr>
          <p:spPr>
            <a:xfrm rot="0">
              <a:off x="1967307" y="4442358"/>
              <a:ext cx="12757003" cy="3319145"/>
            </a:xfrm>
            <a:prstGeom prst="rect">
              <a:avLst/>
            </a:prstGeom>
          </p:spPr>
          <p:txBody>
            <a:bodyPr anchor="t" rtlCol="false" tIns="0" lIns="0" bIns="0" rIns="0">
              <a:spAutoFit/>
            </a:bodyPr>
            <a:lstStyle/>
            <a:p>
              <a:pPr marL="518160" indent="-259080" lvl="1">
                <a:lnSpc>
                  <a:spcPts val="3359"/>
                </a:lnSpc>
                <a:buFont typeface="Arial"/>
                <a:buChar char="•"/>
              </a:pPr>
              <a:r>
                <a:rPr lang="en-US" sz="2400" spc="31">
                  <a:solidFill>
                    <a:srgbClr val="F3F3F3"/>
                  </a:solidFill>
                  <a:latin typeface="Aileron Regular"/>
                </a:rPr>
                <a:t>You</a:t>
              </a:r>
              <a:r>
                <a:rPr lang="en-US" sz="2400" spc="31" u="none">
                  <a:solidFill>
                    <a:srgbClr val="F3F3F3"/>
                  </a:solidFill>
                  <a:latin typeface="Aileron Regular"/>
                </a:rPr>
                <a:t>r model has multiple inputs or multiple outputs</a:t>
              </a:r>
            </a:p>
            <a:p>
              <a:pPr marL="518160" indent="-259080" lvl="1">
                <a:lnSpc>
                  <a:spcPts val="3359"/>
                </a:lnSpc>
                <a:buFont typeface="Arial"/>
                <a:buChar char="•"/>
              </a:pPr>
              <a:r>
                <a:rPr lang="en-US" sz="2400" spc="31" u="none">
                  <a:solidFill>
                    <a:srgbClr val="F3F3F3"/>
                  </a:solidFill>
                  <a:latin typeface="Aileron Regular"/>
                </a:rPr>
                <a:t>Any of your layers has multiple inputs or multiple outputs</a:t>
              </a:r>
            </a:p>
            <a:p>
              <a:pPr marL="518160" indent="-259080" lvl="1">
                <a:lnSpc>
                  <a:spcPts val="3359"/>
                </a:lnSpc>
                <a:buFont typeface="Arial"/>
                <a:buChar char="•"/>
              </a:pPr>
              <a:r>
                <a:rPr lang="en-US" sz="2400" spc="31" u="none">
                  <a:solidFill>
                    <a:srgbClr val="F3F3F3"/>
                  </a:solidFill>
                  <a:latin typeface="Aileron Regular"/>
                </a:rPr>
                <a:t>You need to do layer sharing</a:t>
              </a:r>
            </a:p>
            <a:p>
              <a:pPr marL="518160" indent="-259080" lvl="1">
                <a:lnSpc>
                  <a:spcPts val="3359"/>
                </a:lnSpc>
                <a:buFont typeface="Arial"/>
                <a:buChar char="•"/>
              </a:pPr>
              <a:r>
                <a:rPr lang="en-US" sz="2400" spc="31" u="none">
                  <a:solidFill>
                    <a:srgbClr val="F3F3F3"/>
                  </a:solidFill>
                  <a:latin typeface="Aileron Regular"/>
                </a:rPr>
                <a:t>You want non-linear topology (e.g. a residual connection, a multi-branch model)</a:t>
              </a:r>
            </a:p>
            <a:p>
              <a:pPr algn="ctr" marL="0" indent="0" lvl="0">
                <a:lnSpc>
                  <a:spcPts val="33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595215" y="3325575"/>
            <a:ext cx="11097570" cy="3635851"/>
            <a:chOff x="0" y="0"/>
            <a:chExt cx="14796759" cy="4847801"/>
          </a:xfrm>
        </p:grpSpPr>
        <p:sp>
          <p:nvSpPr>
            <p:cNvPr name="TextBox 3" id="3"/>
            <p:cNvSpPr txBox="true"/>
            <p:nvPr/>
          </p:nvSpPr>
          <p:spPr>
            <a:xfrm rot="0">
              <a:off x="0" y="66675"/>
              <a:ext cx="14796759" cy="1569093"/>
            </a:xfrm>
            <a:prstGeom prst="rect">
              <a:avLst/>
            </a:prstGeom>
          </p:spPr>
          <p:txBody>
            <a:bodyPr anchor="t" rtlCol="false" tIns="0" lIns="0" bIns="0" rIns="0">
              <a:spAutoFit/>
            </a:bodyPr>
            <a:lstStyle/>
            <a:p>
              <a:pPr algn="ctr" marL="0" indent="0" lvl="0">
                <a:lnSpc>
                  <a:spcPts val="8910"/>
                </a:lnSpc>
                <a:spcBef>
                  <a:spcPct val="0"/>
                </a:spcBef>
              </a:pPr>
              <a:r>
                <a:rPr lang="en-US" sz="8100">
                  <a:solidFill>
                    <a:srgbClr val="F3F3F3"/>
                  </a:solidFill>
                  <a:latin typeface="Aileron Heavy"/>
                </a:rPr>
                <a:t>cons</a:t>
              </a:r>
            </a:p>
          </p:txBody>
        </p:sp>
        <p:sp>
          <p:nvSpPr>
            <p:cNvPr name="TextBox 4" id="4"/>
            <p:cNvSpPr txBox="true"/>
            <p:nvPr/>
          </p:nvSpPr>
          <p:spPr>
            <a:xfrm rot="0">
              <a:off x="1830538" y="2172390"/>
              <a:ext cx="11135684" cy="2675410"/>
            </a:xfrm>
            <a:prstGeom prst="rect">
              <a:avLst/>
            </a:prstGeom>
          </p:spPr>
          <p:txBody>
            <a:bodyPr anchor="t" rtlCol="false" tIns="0" lIns="0" bIns="0" rIns="0">
              <a:spAutoFit/>
            </a:bodyPr>
            <a:lstStyle/>
            <a:p>
              <a:pPr algn="ctr">
                <a:lnSpc>
                  <a:spcPts val="3360"/>
                </a:lnSpc>
              </a:pPr>
              <a:r>
                <a:rPr lang="en-US" sz="2400" spc="31">
                  <a:solidFill>
                    <a:srgbClr val="F3F3F3"/>
                  </a:solidFill>
                  <a:latin typeface="Aileron Regular"/>
                </a:rPr>
                <a:t>One of the big challenges when processing long sequences is that the neural network can 'forget' information from earlier in the sequence. </a:t>
              </a:r>
            </a:p>
            <a:p>
              <a:pPr algn="ctr">
                <a:lnSpc>
                  <a:spcPts val="3360"/>
                </a:lnSpc>
              </a:pPr>
            </a:p>
            <a:p>
              <a:pPr algn="ctr" marL="0" indent="0" lvl="0">
                <a:lnSpc>
                  <a:spcPts val="3360"/>
                </a:lnSpc>
              </a:pPr>
              <a:r>
                <a:rPr lang="en-US" sz="2400" spc="31">
                  <a:solidFill>
                    <a:srgbClr val="F3F3F3"/>
                  </a:solidFill>
                  <a:latin typeface="Aileron Regular"/>
                </a:rPr>
                <a:t>vanishing gradient</a:t>
              </a:r>
            </a:p>
          </p:txBody>
        </p:sp>
      </p:grpSp>
      <p:pic>
        <p:nvPicPr>
          <p:cNvPr name="Picture 5" id="5"/>
          <p:cNvPicPr>
            <a:picLocks noChangeAspect="true"/>
          </p:cNvPicPr>
          <p:nvPr/>
        </p:nvPicPr>
        <p:blipFill>
          <a:blip r:embed="rId2"/>
          <a:srcRect l="0" t="0" r="0" b="0"/>
          <a:stretch>
            <a:fillRect/>
          </a:stretch>
        </p:blipFill>
        <p:spPr>
          <a:xfrm flipH="false" flipV="false" rot="0">
            <a:off x="-1535916" y="6234370"/>
            <a:ext cx="4612743" cy="5345355"/>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10032715">
            <a:off x="13438230" y="-733565"/>
            <a:ext cx="5494638" cy="5725721"/>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044621" y="7674513"/>
            <a:ext cx="1298671" cy="12325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DAFg8INk1jw</dc:identifier>
  <dcterms:modified xsi:type="dcterms:W3CDTF">2011-08-01T06:04:30Z</dcterms:modified>
  <cp:revision>1</cp:revision>
  <dc:title>Photography Portfolio Presentation in Black Green Pink Gradients Style</dc:title>
</cp:coreProperties>
</file>