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o Scalco" initials="PS" lastIdx="1" clrIdx="0">
    <p:extLst>
      <p:ext uri="{19B8F6BF-5375-455C-9EA6-DF929625EA0E}">
        <p15:presenceInfo xmlns:p15="http://schemas.microsoft.com/office/powerpoint/2012/main" userId="S-1-5-21-278003950-1106782624-1852903728-7922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7CE"/>
    <a:srgbClr val="008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 autoAdjust="0"/>
    <p:restoredTop sz="94660"/>
  </p:normalViewPr>
  <p:slideViewPr>
    <p:cSldViewPr snapToGrid="0">
      <p:cViewPr>
        <p:scale>
          <a:sx n="75" d="100"/>
          <a:sy n="75" d="100"/>
        </p:scale>
        <p:origin x="87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pha\OneDrive\Documentos\Trabalhos%20em%20R\previsao-receita\RTL%20E%20RESULTADO%20PRIM&#193;RIO\receita_tot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pha\OneDrive\Documentos\Trabalhos%20em%20R\previsao-receita\resultados_h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pha\OneDrive\Documentos\Trabalhos%20em%20R\previsao-receita\RTL%20E%20RESULTADO%20PRIM&#193;RIO\receita_tot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pha\OneDrive\Documentos\Trabalhos%20em%20R\previsao-receita\RTL%20E%20RESULTADO%20PRIM&#193;RIO\Previs&#227;o%20da%20Receita%20Total_V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RTL com e sem ajustes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Original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Sheet1!$B$2:$B$79</c:f>
              <c:numCache>
                <c:formatCode>m/d/yyyy</c:formatCode>
                <c:ptCount val="78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  <c:pt idx="40">
                  <c:v>44317</c:v>
                </c:pt>
                <c:pt idx="41">
                  <c:v>44348</c:v>
                </c:pt>
                <c:pt idx="42">
                  <c:v>44378</c:v>
                </c:pt>
                <c:pt idx="43">
                  <c:v>44409</c:v>
                </c:pt>
                <c:pt idx="44">
                  <c:v>44440</c:v>
                </c:pt>
                <c:pt idx="45">
                  <c:v>44470</c:v>
                </c:pt>
                <c:pt idx="46">
                  <c:v>44501</c:v>
                </c:pt>
                <c:pt idx="47">
                  <c:v>44531</c:v>
                </c:pt>
                <c:pt idx="48">
                  <c:v>44562</c:v>
                </c:pt>
                <c:pt idx="49">
                  <c:v>44593</c:v>
                </c:pt>
                <c:pt idx="50">
                  <c:v>44621</c:v>
                </c:pt>
                <c:pt idx="51">
                  <c:v>44652</c:v>
                </c:pt>
                <c:pt idx="52">
                  <c:v>44682</c:v>
                </c:pt>
                <c:pt idx="53">
                  <c:v>44713</c:v>
                </c:pt>
                <c:pt idx="54">
                  <c:v>44743</c:v>
                </c:pt>
                <c:pt idx="55">
                  <c:v>44774</c:v>
                </c:pt>
                <c:pt idx="56">
                  <c:v>44805</c:v>
                </c:pt>
                <c:pt idx="57">
                  <c:v>44835</c:v>
                </c:pt>
                <c:pt idx="58">
                  <c:v>44866</c:v>
                </c:pt>
                <c:pt idx="59">
                  <c:v>44896</c:v>
                </c:pt>
                <c:pt idx="60">
                  <c:v>44927</c:v>
                </c:pt>
                <c:pt idx="61">
                  <c:v>44958</c:v>
                </c:pt>
                <c:pt idx="62">
                  <c:v>44986</c:v>
                </c:pt>
                <c:pt idx="63">
                  <c:v>45017</c:v>
                </c:pt>
                <c:pt idx="64">
                  <c:v>45047</c:v>
                </c:pt>
                <c:pt idx="65">
                  <c:v>45078</c:v>
                </c:pt>
                <c:pt idx="66">
                  <c:v>45108</c:v>
                </c:pt>
                <c:pt idx="67">
                  <c:v>45139</c:v>
                </c:pt>
                <c:pt idx="68">
                  <c:v>45170</c:v>
                </c:pt>
                <c:pt idx="69">
                  <c:v>45200</c:v>
                </c:pt>
                <c:pt idx="70">
                  <c:v>45231</c:v>
                </c:pt>
                <c:pt idx="71">
                  <c:v>45261</c:v>
                </c:pt>
                <c:pt idx="72">
                  <c:v>45292</c:v>
                </c:pt>
                <c:pt idx="73">
                  <c:v>45323</c:v>
                </c:pt>
                <c:pt idx="74">
                  <c:v>45352</c:v>
                </c:pt>
                <c:pt idx="75">
                  <c:v>45383</c:v>
                </c:pt>
                <c:pt idx="76">
                  <c:v>45413</c:v>
                </c:pt>
                <c:pt idx="77">
                  <c:v>45444</c:v>
                </c:pt>
              </c:numCache>
            </c:numRef>
          </c:cat>
          <c:val>
            <c:numRef>
              <c:f>Sheet1!$C$2:$C$79</c:f>
              <c:numCache>
                <c:formatCode>_(* #,##0.00_);_(* \(#,##0.00\);_(* "-"??_);_(@_)</c:formatCode>
                <c:ptCount val="78"/>
                <c:pt idx="0">
                  <c:v>1949886450.1700001</c:v>
                </c:pt>
                <c:pt idx="1">
                  <c:v>1898669828.21</c:v>
                </c:pt>
                <c:pt idx="2">
                  <c:v>1876671143.0899999</c:v>
                </c:pt>
                <c:pt idx="3">
                  <c:v>1956424762.5599999</c:v>
                </c:pt>
                <c:pt idx="4">
                  <c:v>1984713522.99</c:v>
                </c:pt>
                <c:pt idx="5">
                  <c:v>2028309951.21</c:v>
                </c:pt>
                <c:pt idx="6">
                  <c:v>2117613173.8299999</c:v>
                </c:pt>
                <c:pt idx="7">
                  <c:v>2076928554.8499999</c:v>
                </c:pt>
                <c:pt idx="8">
                  <c:v>1984786365.0599999</c:v>
                </c:pt>
                <c:pt idx="9">
                  <c:v>2203141372.5900002</c:v>
                </c:pt>
                <c:pt idx="10">
                  <c:v>2056329381.8299999</c:v>
                </c:pt>
                <c:pt idx="11">
                  <c:v>2332364345.3499999</c:v>
                </c:pt>
                <c:pt idx="12">
                  <c:v>2116606077.9200001</c:v>
                </c:pt>
                <c:pt idx="13">
                  <c:v>2059980005.75</c:v>
                </c:pt>
                <c:pt idx="14">
                  <c:v>1978721496.4300001</c:v>
                </c:pt>
                <c:pt idx="15">
                  <c:v>2320021599.2800002</c:v>
                </c:pt>
                <c:pt idx="16">
                  <c:v>2484322460.3400002</c:v>
                </c:pt>
                <c:pt idx="17">
                  <c:v>2133994614.48</c:v>
                </c:pt>
                <c:pt idx="18">
                  <c:v>2228702267.4699998</c:v>
                </c:pt>
                <c:pt idx="19">
                  <c:v>2254683005.4200001</c:v>
                </c:pt>
                <c:pt idx="20">
                  <c:v>3876207943.9200001</c:v>
                </c:pt>
                <c:pt idx="21">
                  <c:v>2730436150.1599998</c:v>
                </c:pt>
                <c:pt idx="22">
                  <c:v>2597078941.48</c:v>
                </c:pt>
                <c:pt idx="23">
                  <c:v>3130532036.4099898</c:v>
                </c:pt>
                <c:pt idx="24">
                  <c:v>2278508675.8000002</c:v>
                </c:pt>
                <c:pt idx="25">
                  <c:v>2301100846.0700002</c:v>
                </c:pt>
                <c:pt idx="26">
                  <c:v>2135645525.3499999</c:v>
                </c:pt>
                <c:pt idx="27">
                  <c:v>1849735841.5</c:v>
                </c:pt>
                <c:pt idx="28">
                  <c:v>1921510852.3900001</c:v>
                </c:pt>
                <c:pt idx="29">
                  <c:v>2559439621.7600002</c:v>
                </c:pt>
                <c:pt idx="30">
                  <c:v>2585614475.21</c:v>
                </c:pt>
                <c:pt idx="31">
                  <c:v>2939452356.5599999</c:v>
                </c:pt>
                <c:pt idx="32">
                  <c:v>2601492983.5999999</c:v>
                </c:pt>
                <c:pt idx="33">
                  <c:v>2626997641.5900002</c:v>
                </c:pt>
                <c:pt idx="34">
                  <c:v>2759631470.7600002</c:v>
                </c:pt>
                <c:pt idx="35">
                  <c:v>2786200651.1799998</c:v>
                </c:pt>
                <c:pt idx="36">
                  <c:v>2664428266.6399999</c:v>
                </c:pt>
                <c:pt idx="37">
                  <c:v>2662327107.6599998</c:v>
                </c:pt>
                <c:pt idx="38">
                  <c:v>2595839492.0700002</c:v>
                </c:pt>
                <c:pt idx="39">
                  <c:v>2642447003.5100002</c:v>
                </c:pt>
                <c:pt idx="40">
                  <c:v>2670881737.6199999</c:v>
                </c:pt>
                <c:pt idx="41">
                  <c:v>2832998458.0599999</c:v>
                </c:pt>
                <c:pt idx="42">
                  <c:v>2816013710.98</c:v>
                </c:pt>
                <c:pt idx="43">
                  <c:v>3175569504.3499999</c:v>
                </c:pt>
                <c:pt idx="44">
                  <c:v>2953492919.8200002</c:v>
                </c:pt>
                <c:pt idx="45">
                  <c:v>3092598053.2199998</c:v>
                </c:pt>
                <c:pt idx="46">
                  <c:v>3254843987.6700001</c:v>
                </c:pt>
                <c:pt idx="47">
                  <c:v>3484781805.54</c:v>
                </c:pt>
                <c:pt idx="48">
                  <c:v>2944672353.25</c:v>
                </c:pt>
                <c:pt idx="49">
                  <c:v>3179398197.8600001</c:v>
                </c:pt>
                <c:pt idx="50">
                  <c:v>3097480330.3499999</c:v>
                </c:pt>
                <c:pt idx="51">
                  <c:v>3207804373.73</c:v>
                </c:pt>
                <c:pt idx="52">
                  <c:v>3546736510.8800001</c:v>
                </c:pt>
                <c:pt idx="53">
                  <c:v>3445306554.0700002</c:v>
                </c:pt>
                <c:pt idx="54">
                  <c:v>4353534789.5900002</c:v>
                </c:pt>
                <c:pt idx="55">
                  <c:v>3109729671.1900001</c:v>
                </c:pt>
                <c:pt idx="56">
                  <c:v>3145806707.0300002</c:v>
                </c:pt>
                <c:pt idx="57">
                  <c:v>5828869242.1899996</c:v>
                </c:pt>
                <c:pt idx="58">
                  <c:v>3340049526.0799999</c:v>
                </c:pt>
                <c:pt idx="59">
                  <c:v>4300123204.8999996</c:v>
                </c:pt>
                <c:pt idx="60">
                  <c:v>3158846243.8299999</c:v>
                </c:pt>
                <c:pt idx="61">
                  <c:v>3161853323.4899998</c:v>
                </c:pt>
                <c:pt idx="62">
                  <c:v>3322201038.0599999</c:v>
                </c:pt>
                <c:pt idx="63">
                  <c:v>3487466105.21</c:v>
                </c:pt>
                <c:pt idx="64">
                  <c:v>3356660564.5500002</c:v>
                </c:pt>
                <c:pt idx="65">
                  <c:v>3262889730.4200001</c:v>
                </c:pt>
                <c:pt idx="66">
                  <c:v>3369010432.9400001</c:v>
                </c:pt>
                <c:pt idx="67">
                  <c:v>3335890098.3600001</c:v>
                </c:pt>
                <c:pt idx="68">
                  <c:v>3451468953.5700002</c:v>
                </c:pt>
                <c:pt idx="69">
                  <c:v>3933109112.5300002</c:v>
                </c:pt>
                <c:pt idx="70">
                  <c:v>4059169506.4099998</c:v>
                </c:pt>
                <c:pt idx="71">
                  <c:v>4086146406.1300001</c:v>
                </c:pt>
                <c:pt idx="72">
                  <c:v>3615575724.5999999</c:v>
                </c:pt>
                <c:pt idx="73">
                  <c:v>3500197147.0599999</c:v>
                </c:pt>
                <c:pt idx="74">
                  <c:v>3229424823.7800002</c:v>
                </c:pt>
                <c:pt idx="75">
                  <c:v>3652359621.6999998</c:v>
                </c:pt>
                <c:pt idx="76">
                  <c:v>3919329073.1599998</c:v>
                </c:pt>
                <c:pt idx="77">
                  <c:v>3791636535.0900002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0C3-4743-8824-6730F7D5A8F9}"/>
            </c:ext>
          </c:extLst>
        </c:ser>
        <c:ser>
          <c:idx val="1"/>
          <c:order val="1"/>
          <c:tx>
            <c:v>ajustada</c:v>
          </c:tx>
          <c:spPr>
            <a:ln w="2222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Sheet1!$B$2:$B$79</c:f>
              <c:numCache>
                <c:formatCode>m/d/yyyy</c:formatCode>
                <c:ptCount val="78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  <c:pt idx="40">
                  <c:v>44317</c:v>
                </c:pt>
                <c:pt idx="41">
                  <c:v>44348</c:v>
                </c:pt>
                <c:pt idx="42">
                  <c:v>44378</c:v>
                </c:pt>
                <c:pt idx="43">
                  <c:v>44409</c:v>
                </c:pt>
                <c:pt idx="44">
                  <c:v>44440</c:v>
                </c:pt>
                <c:pt idx="45">
                  <c:v>44470</c:v>
                </c:pt>
                <c:pt idx="46">
                  <c:v>44501</c:v>
                </c:pt>
                <c:pt idx="47">
                  <c:v>44531</c:v>
                </c:pt>
                <c:pt idx="48">
                  <c:v>44562</c:v>
                </c:pt>
                <c:pt idx="49">
                  <c:v>44593</c:v>
                </c:pt>
                <c:pt idx="50">
                  <c:v>44621</c:v>
                </c:pt>
                <c:pt idx="51">
                  <c:v>44652</c:v>
                </c:pt>
                <c:pt idx="52">
                  <c:v>44682</c:v>
                </c:pt>
                <c:pt idx="53">
                  <c:v>44713</c:v>
                </c:pt>
                <c:pt idx="54">
                  <c:v>44743</c:v>
                </c:pt>
                <c:pt idx="55">
                  <c:v>44774</c:v>
                </c:pt>
                <c:pt idx="56">
                  <c:v>44805</c:v>
                </c:pt>
                <c:pt idx="57">
                  <c:v>44835</c:v>
                </c:pt>
                <c:pt idx="58">
                  <c:v>44866</c:v>
                </c:pt>
                <c:pt idx="59">
                  <c:v>44896</c:v>
                </c:pt>
                <c:pt idx="60">
                  <c:v>44927</c:v>
                </c:pt>
                <c:pt idx="61">
                  <c:v>44958</c:v>
                </c:pt>
                <c:pt idx="62">
                  <c:v>44986</c:v>
                </c:pt>
                <c:pt idx="63">
                  <c:v>45017</c:v>
                </c:pt>
                <c:pt idx="64">
                  <c:v>45047</c:v>
                </c:pt>
                <c:pt idx="65">
                  <c:v>45078</c:v>
                </c:pt>
                <c:pt idx="66">
                  <c:v>45108</c:v>
                </c:pt>
                <c:pt idx="67">
                  <c:v>45139</c:v>
                </c:pt>
                <c:pt idx="68">
                  <c:v>45170</c:v>
                </c:pt>
                <c:pt idx="69">
                  <c:v>45200</c:v>
                </c:pt>
                <c:pt idx="70">
                  <c:v>45231</c:v>
                </c:pt>
                <c:pt idx="71">
                  <c:v>45261</c:v>
                </c:pt>
                <c:pt idx="72">
                  <c:v>45292</c:v>
                </c:pt>
                <c:pt idx="73">
                  <c:v>45323</c:v>
                </c:pt>
                <c:pt idx="74">
                  <c:v>45352</c:v>
                </c:pt>
                <c:pt idx="75">
                  <c:v>45383</c:v>
                </c:pt>
                <c:pt idx="76">
                  <c:v>45413</c:v>
                </c:pt>
                <c:pt idx="77">
                  <c:v>45444</c:v>
                </c:pt>
              </c:numCache>
            </c:numRef>
          </c:cat>
          <c:val>
            <c:numRef>
              <c:f>Sheet1!$L$2:$L$79</c:f>
              <c:numCache>
                <c:formatCode>_(* #,##0.00_);_(* \(#,##0.00\);_(* "-"??_);_(@_)</c:formatCode>
                <c:ptCount val="78"/>
                <c:pt idx="0">
                  <c:v>1842331726.6100001</c:v>
                </c:pt>
                <c:pt idx="1">
                  <c:v>1792739616.9300001</c:v>
                </c:pt>
                <c:pt idx="2">
                  <c:v>1773707190.03</c:v>
                </c:pt>
                <c:pt idx="3">
                  <c:v>1846569500.72</c:v>
                </c:pt>
                <c:pt idx="4">
                  <c:v>1872497947.51</c:v>
                </c:pt>
                <c:pt idx="5">
                  <c:v>1944579332.1400001</c:v>
                </c:pt>
                <c:pt idx="6">
                  <c:v>1986989942.4299998</c:v>
                </c:pt>
                <c:pt idx="7">
                  <c:v>1992712281.9299998</c:v>
                </c:pt>
                <c:pt idx="8">
                  <c:v>1880810671.98</c:v>
                </c:pt>
                <c:pt idx="9">
                  <c:v>2049150741.0800002</c:v>
                </c:pt>
                <c:pt idx="10">
                  <c:v>1908178985.52</c:v>
                </c:pt>
                <c:pt idx="11">
                  <c:v>2184097108.8400002</c:v>
                </c:pt>
                <c:pt idx="12">
                  <c:v>2055910417.1300001</c:v>
                </c:pt>
                <c:pt idx="13">
                  <c:v>1936544327.6300001</c:v>
                </c:pt>
                <c:pt idx="14">
                  <c:v>1847773300.6200001</c:v>
                </c:pt>
                <c:pt idx="15">
                  <c:v>2181339923.6900001</c:v>
                </c:pt>
                <c:pt idx="16">
                  <c:v>2347615243.6400003</c:v>
                </c:pt>
                <c:pt idx="17">
                  <c:v>1998416583.05</c:v>
                </c:pt>
                <c:pt idx="18">
                  <c:v>2089461156.5099998</c:v>
                </c:pt>
                <c:pt idx="19">
                  <c:v>2107865586.7</c:v>
                </c:pt>
                <c:pt idx="20">
                  <c:v>2168446774.5700002</c:v>
                </c:pt>
                <c:pt idx="21">
                  <c:v>2577982800.3299999</c:v>
                </c:pt>
                <c:pt idx="22">
                  <c:v>2380069520.8899999</c:v>
                </c:pt>
                <c:pt idx="23">
                  <c:v>2936403523.8899899</c:v>
                </c:pt>
                <c:pt idx="24">
                  <c:v>2177403167.46</c:v>
                </c:pt>
                <c:pt idx="25">
                  <c:v>2153769722.0500002</c:v>
                </c:pt>
                <c:pt idx="26">
                  <c:v>1980809109.8099999</c:v>
                </c:pt>
                <c:pt idx="27">
                  <c:v>1715914851.6099999</c:v>
                </c:pt>
                <c:pt idx="28">
                  <c:v>1779753973.4100001</c:v>
                </c:pt>
                <c:pt idx="29">
                  <c:v>2412976122.0300002</c:v>
                </c:pt>
                <c:pt idx="30">
                  <c:v>2438181994.54</c:v>
                </c:pt>
                <c:pt idx="31">
                  <c:v>2794164945.0299997</c:v>
                </c:pt>
                <c:pt idx="32">
                  <c:v>2453153902.6900001</c:v>
                </c:pt>
                <c:pt idx="33">
                  <c:v>2479388889.1100001</c:v>
                </c:pt>
                <c:pt idx="34">
                  <c:v>2611656764.4200001</c:v>
                </c:pt>
                <c:pt idx="35">
                  <c:v>2586437508.4299998</c:v>
                </c:pt>
                <c:pt idx="36">
                  <c:v>2567435977.8199997</c:v>
                </c:pt>
                <c:pt idx="37">
                  <c:v>2514879632.27</c:v>
                </c:pt>
                <c:pt idx="38">
                  <c:v>2443756676.1500001</c:v>
                </c:pt>
                <c:pt idx="39">
                  <c:v>2495765531.9300003</c:v>
                </c:pt>
                <c:pt idx="40">
                  <c:v>2521616713.6999998</c:v>
                </c:pt>
                <c:pt idx="41">
                  <c:v>2680857815.6300001</c:v>
                </c:pt>
                <c:pt idx="42">
                  <c:v>2665723911.4000001</c:v>
                </c:pt>
                <c:pt idx="43">
                  <c:v>3023469448.5900002</c:v>
                </c:pt>
                <c:pt idx="44">
                  <c:v>2806547452.3200002</c:v>
                </c:pt>
                <c:pt idx="45">
                  <c:v>2955245430.8799996</c:v>
                </c:pt>
                <c:pt idx="46">
                  <c:v>3113170777.3000002</c:v>
                </c:pt>
                <c:pt idx="47">
                  <c:v>3304656437.98</c:v>
                </c:pt>
                <c:pt idx="48">
                  <c:v>2840736554.5300002</c:v>
                </c:pt>
                <c:pt idx="49">
                  <c:v>3007676738.0700002</c:v>
                </c:pt>
                <c:pt idx="50">
                  <c:v>2950036093.3499999</c:v>
                </c:pt>
                <c:pt idx="51">
                  <c:v>3061522247.6700001</c:v>
                </c:pt>
                <c:pt idx="52">
                  <c:v>3399512563.9300003</c:v>
                </c:pt>
                <c:pt idx="53">
                  <c:v>3300860633.7800002</c:v>
                </c:pt>
                <c:pt idx="54">
                  <c:v>3028838660.5</c:v>
                </c:pt>
                <c:pt idx="55">
                  <c:v>2963583806.2800002</c:v>
                </c:pt>
                <c:pt idx="56">
                  <c:v>3001283422.3300004</c:v>
                </c:pt>
                <c:pt idx="57">
                  <c:v>3186495786.7299995</c:v>
                </c:pt>
                <c:pt idx="58">
                  <c:v>3197379698.96</c:v>
                </c:pt>
                <c:pt idx="59">
                  <c:v>3602250143.8299999</c:v>
                </c:pt>
                <c:pt idx="60">
                  <c:v>3014340643.5699997</c:v>
                </c:pt>
                <c:pt idx="61">
                  <c:v>3030943112.1199999</c:v>
                </c:pt>
                <c:pt idx="62">
                  <c:v>3116488669.75</c:v>
                </c:pt>
                <c:pt idx="63">
                  <c:v>3287403816.6599998</c:v>
                </c:pt>
                <c:pt idx="64">
                  <c:v>3319757031.7800002</c:v>
                </c:pt>
                <c:pt idx="65">
                  <c:v>3225169194.1100001</c:v>
                </c:pt>
                <c:pt idx="66">
                  <c:v>3314718077.4099998</c:v>
                </c:pt>
                <c:pt idx="67">
                  <c:v>3265041401.3800001</c:v>
                </c:pt>
                <c:pt idx="68">
                  <c:v>3395307548.2600002</c:v>
                </c:pt>
                <c:pt idx="69">
                  <c:v>3875985930.75</c:v>
                </c:pt>
                <c:pt idx="70">
                  <c:v>3652744170.6799998</c:v>
                </c:pt>
                <c:pt idx="71">
                  <c:v>3634830471.2800002</c:v>
                </c:pt>
                <c:pt idx="72">
                  <c:v>3615575724.5999999</c:v>
                </c:pt>
                <c:pt idx="73">
                  <c:v>3500197147.0599999</c:v>
                </c:pt>
                <c:pt idx="74">
                  <c:v>3229424823.7800002</c:v>
                </c:pt>
                <c:pt idx="75">
                  <c:v>3345606018.665997</c:v>
                </c:pt>
                <c:pt idx="76">
                  <c:v>3824762683.3599977</c:v>
                </c:pt>
                <c:pt idx="77">
                  <c:v>3791636535.0900002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C3-4743-8824-6730F7D5A8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09885983"/>
        <c:axId val="1409886463"/>
      </c:lineChart>
      <c:dateAx>
        <c:axId val="1409885983"/>
        <c:scaling>
          <c:orientation val="minMax"/>
        </c:scaling>
        <c:delete val="0"/>
        <c:axPos val="b"/>
        <c:numFmt formatCode="[$-416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09886463"/>
        <c:crosses val="autoZero"/>
        <c:auto val="1"/>
        <c:lblOffset val="100"/>
        <c:baseTimeUnit val="months"/>
        <c:majorUnit val="6"/>
        <c:majorTimeUnit val="months"/>
      </c:dateAx>
      <c:valAx>
        <c:axId val="1409886463"/>
        <c:scaling>
          <c:orientation val="minMax"/>
          <c:max val="6000000000"/>
          <c:min val="150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09885983"/>
        <c:crosses val="autoZero"/>
        <c:crossBetween val="between"/>
        <c:dispUnits>
          <c:builtInUnit val="b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65000"/>
        </a:schemeClr>
      </a:solidFill>
    </a:ln>
    <a:effectLst/>
  </c:spPr>
  <c:txPr>
    <a:bodyPr/>
    <a:lstStyle/>
    <a:p>
      <a:pPr>
        <a:defRPr sz="1200"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Sheet1!$M$1</c:f>
              <c:strCache>
                <c:ptCount val="1"/>
                <c:pt idx="0">
                  <c:v> RTL com ajustes 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Sheet1!$C$2:$C$79</c:f>
              <c:numCache>
                <c:formatCode>[$-416]mmm\-yy;@</c:formatCode>
                <c:ptCount val="78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  <c:pt idx="40">
                  <c:v>44317</c:v>
                </c:pt>
                <c:pt idx="41">
                  <c:v>44348</c:v>
                </c:pt>
                <c:pt idx="42">
                  <c:v>44378</c:v>
                </c:pt>
                <c:pt idx="43">
                  <c:v>44409</c:v>
                </c:pt>
                <c:pt idx="44">
                  <c:v>44440</c:v>
                </c:pt>
                <c:pt idx="45">
                  <c:v>44470</c:v>
                </c:pt>
                <c:pt idx="46">
                  <c:v>44501</c:v>
                </c:pt>
                <c:pt idx="47">
                  <c:v>44531</c:v>
                </c:pt>
                <c:pt idx="48">
                  <c:v>44562</c:v>
                </c:pt>
                <c:pt idx="49">
                  <c:v>44593</c:v>
                </c:pt>
                <c:pt idx="50">
                  <c:v>44621</c:v>
                </c:pt>
                <c:pt idx="51">
                  <c:v>44652</c:v>
                </c:pt>
                <c:pt idx="52">
                  <c:v>44682</c:v>
                </c:pt>
                <c:pt idx="53">
                  <c:v>44713</c:v>
                </c:pt>
                <c:pt idx="54">
                  <c:v>44743</c:v>
                </c:pt>
                <c:pt idx="55">
                  <c:v>44774</c:v>
                </c:pt>
                <c:pt idx="56">
                  <c:v>44805</c:v>
                </c:pt>
                <c:pt idx="57">
                  <c:v>44835</c:v>
                </c:pt>
                <c:pt idx="58">
                  <c:v>44866</c:v>
                </c:pt>
                <c:pt idx="59">
                  <c:v>44896</c:v>
                </c:pt>
                <c:pt idx="60">
                  <c:v>44927</c:v>
                </c:pt>
                <c:pt idx="61">
                  <c:v>44958</c:v>
                </c:pt>
                <c:pt idx="62">
                  <c:v>44986</c:v>
                </c:pt>
                <c:pt idx="63">
                  <c:v>45017</c:v>
                </c:pt>
                <c:pt idx="64">
                  <c:v>45047</c:v>
                </c:pt>
                <c:pt idx="65">
                  <c:v>45078</c:v>
                </c:pt>
                <c:pt idx="66">
                  <c:v>45108</c:v>
                </c:pt>
                <c:pt idx="67">
                  <c:v>45139</c:v>
                </c:pt>
                <c:pt idx="68">
                  <c:v>45170</c:v>
                </c:pt>
                <c:pt idx="69">
                  <c:v>45200</c:v>
                </c:pt>
                <c:pt idx="70">
                  <c:v>45231</c:v>
                </c:pt>
                <c:pt idx="71">
                  <c:v>45261</c:v>
                </c:pt>
                <c:pt idx="72">
                  <c:v>45292</c:v>
                </c:pt>
                <c:pt idx="73">
                  <c:v>45323</c:v>
                </c:pt>
                <c:pt idx="74">
                  <c:v>45352</c:v>
                </c:pt>
                <c:pt idx="75">
                  <c:v>45383</c:v>
                </c:pt>
                <c:pt idx="76">
                  <c:v>45413</c:v>
                </c:pt>
                <c:pt idx="77">
                  <c:v>45444</c:v>
                </c:pt>
              </c:numCache>
            </c:numRef>
          </c:cat>
          <c:val>
            <c:numRef>
              <c:f>Sheet1!$M$2:$M$79</c:f>
              <c:numCache>
                <c:formatCode>_(* #,##0.00_);_(* \(#,##0.00\);_(* "-"??_);_(@_)</c:formatCode>
                <c:ptCount val="78"/>
                <c:pt idx="0">
                  <c:v>1842331726.6100001</c:v>
                </c:pt>
                <c:pt idx="1">
                  <c:v>1792739616.9300001</c:v>
                </c:pt>
                <c:pt idx="2">
                  <c:v>1773707190.03</c:v>
                </c:pt>
                <c:pt idx="3">
                  <c:v>1846569500.72</c:v>
                </c:pt>
                <c:pt idx="4">
                  <c:v>1872497947.51</c:v>
                </c:pt>
                <c:pt idx="5">
                  <c:v>1944579332.1400001</c:v>
                </c:pt>
                <c:pt idx="6">
                  <c:v>1986989942.4299998</c:v>
                </c:pt>
                <c:pt idx="7">
                  <c:v>1992712281.9299998</c:v>
                </c:pt>
                <c:pt idx="8">
                  <c:v>1880810671.98</c:v>
                </c:pt>
                <c:pt idx="9">
                  <c:v>2049150741.0800002</c:v>
                </c:pt>
                <c:pt idx="10">
                  <c:v>1908178985.52</c:v>
                </c:pt>
                <c:pt idx="11">
                  <c:v>2184097108.8400002</c:v>
                </c:pt>
                <c:pt idx="12">
                  <c:v>2055910417.1300001</c:v>
                </c:pt>
                <c:pt idx="13">
                  <c:v>1936544327.6300001</c:v>
                </c:pt>
                <c:pt idx="14">
                  <c:v>1847773300.6200001</c:v>
                </c:pt>
                <c:pt idx="15">
                  <c:v>2181339923.6900001</c:v>
                </c:pt>
                <c:pt idx="16">
                  <c:v>2347615243.6400003</c:v>
                </c:pt>
                <c:pt idx="17">
                  <c:v>1998416583.05</c:v>
                </c:pt>
                <c:pt idx="18">
                  <c:v>2089461156.5099998</c:v>
                </c:pt>
                <c:pt idx="19">
                  <c:v>2107865586.7</c:v>
                </c:pt>
                <c:pt idx="20">
                  <c:v>2168446774.5700002</c:v>
                </c:pt>
                <c:pt idx="21">
                  <c:v>2577982800.3299999</c:v>
                </c:pt>
                <c:pt idx="22">
                  <c:v>2380069520.8899999</c:v>
                </c:pt>
                <c:pt idx="23">
                  <c:v>2936403523.8899899</c:v>
                </c:pt>
                <c:pt idx="24">
                  <c:v>2177403167.46</c:v>
                </c:pt>
                <c:pt idx="25">
                  <c:v>2153769722.0500002</c:v>
                </c:pt>
                <c:pt idx="26">
                  <c:v>1980809109.8099999</c:v>
                </c:pt>
                <c:pt idx="27">
                  <c:v>1715914851.6099999</c:v>
                </c:pt>
                <c:pt idx="28">
                  <c:v>1779753973.4100001</c:v>
                </c:pt>
                <c:pt idx="29">
                  <c:v>2412976122.0300002</c:v>
                </c:pt>
                <c:pt idx="30">
                  <c:v>2438181994.54</c:v>
                </c:pt>
                <c:pt idx="31">
                  <c:v>2794164945.0299997</c:v>
                </c:pt>
                <c:pt idx="32">
                  <c:v>2453153902.6900001</c:v>
                </c:pt>
                <c:pt idx="33">
                  <c:v>2479388889.1100001</c:v>
                </c:pt>
                <c:pt idx="34">
                  <c:v>2611656764.4200001</c:v>
                </c:pt>
                <c:pt idx="35">
                  <c:v>2586437508.4299998</c:v>
                </c:pt>
                <c:pt idx="36">
                  <c:v>2567435977.8199997</c:v>
                </c:pt>
                <c:pt idx="37">
                  <c:v>2514879632.27</c:v>
                </c:pt>
                <c:pt idx="38">
                  <c:v>2443756676.1500001</c:v>
                </c:pt>
                <c:pt idx="39">
                  <c:v>2495765531.9300003</c:v>
                </c:pt>
                <c:pt idx="40">
                  <c:v>2521616713.6999998</c:v>
                </c:pt>
                <c:pt idx="41">
                  <c:v>2680857815.6300001</c:v>
                </c:pt>
                <c:pt idx="42">
                  <c:v>2665723911.4000001</c:v>
                </c:pt>
                <c:pt idx="43">
                  <c:v>3023469448.5900002</c:v>
                </c:pt>
                <c:pt idx="44">
                  <c:v>2806547452.3200002</c:v>
                </c:pt>
                <c:pt idx="45">
                  <c:v>2955245430.8799996</c:v>
                </c:pt>
                <c:pt idx="46">
                  <c:v>3113170777.3000002</c:v>
                </c:pt>
                <c:pt idx="47">
                  <c:v>3304656437.98</c:v>
                </c:pt>
                <c:pt idx="48">
                  <c:v>2840736554.5300002</c:v>
                </c:pt>
                <c:pt idx="49">
                  <c:v>3007676738.0700002</c:v>
                </c:pt>
                <c:pt idx="50">
                  <c:v>2950036093.3499999</c:v>
                </c:pt>
                <c:pt idx="51">
                  <c:v>3061522247.6700001</c:v>
                </c:pt>
                <c:pt idx="52">
                  <c:v>3399512563.9300003</c:v>
                </c:pt>
                <c:pt idx="53">
                  <c:v>3300860633.7800002</c:v>
                </c:pt>
                <c:pt idx="54">
                  <c:v>3028838660.5</c:v>
                </c:pt>
                <c:pt idx="55">
                  <c:v>2963583806.2800002</c:v>
                </c:pt>
                <c:pt idx="56">
                  <c:v>3001283422.3300004</c:v>
                </c:pt>
                <c:pt idx="57">
                  <c:v>3186495786.7299995</c:v>
                </c:pt>
                <c:pt idx="58">
                  <c:v>3197379698.96</c:v>
                </c:pt>
                <c:pt idx="59">
                  <c:v>3602250143.8299999</c:v>
                </c:pt>
                <c:pt idx="60">
                  <c:v>3014340643.5699997</c:v>
                </c:pt>
                <c:pt idx="61">
                  <c:v>3030943112.1199999</c:v>
                </c:pt>
                <c:pt idx="62">
                  <c:v>3116488669.75</c:v>
                </c:pt>
                <c:pt idx="63">
                  <c:v>3287403816.6599998</c:v>
                </c:pt>
                <c:pt idx="64">
                  <c:v>3319757031.7800002</c:v>
                </c:pt>
                <c:pt idx="65">
                  <c:v>3225169194.1100001</c:v>
                </c:pt>
                <c:pt idx="66">
                  <c:v>3314718077.4099998</c:v>
                </c:pt>
                <c:pt idx="67">
                  <c:v>3265041401.3800001</c:v>
                </c:pt>
                <c:pt idx="68">
                  <c:v>3395307548.2600002</c:v>
                </c:pt>
                <c:pt idx="69">
                  <c:v>3875985930.75</c:v>
                </c:pt>
                <c:pt idx="70">
                  <c:v>3652744170.6799998</c:v>
                </c:pt>
                <c:pt idx="71">
                  <c:v>3634830471.2800002</c:v>
                </c:pt>
                <c:pt idx="72">
                  <c:v>3615575724.5999999</c:v>
                </c:pt>
                <c:pt idx="73">
                  <c:v>3500197147.0599999</c:v>
                </c:pt>
                <c:pt idx="74">
                  <c:v>3229424823.7800002</c:v>
                </c:pt>
                <c:pt idx="75">
                  <c:v>3345606018.665997</c:v>
                </c:pt>
                <c:pt idx="76">
                  <c:v>3824762683.3599977</c:v>
                </c:pt>
                <c:pt idx="77">
                  <c:v>3791636535.0900002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D2-48C6-B7B9-A49A371E6B7B}"/>
            </c:ext>
          </c:extLst>
        </c:ser>
        <c:ser>
          <c:idx val="1"/>
          <c:order val="1"/>
          <c:tx>
            <c:strRef>
              <c:f>Sheet1!$N$1</c:f>
              <c:strCache>
                <c:ptCount val="1"/>
                <c:pt idx="0">
                  <c:v> Filtro Hodrick-Prescott </c:v>
                </c:pt>
              </c:strCache>
            </c:strRef>
          </c:tx>
          <c:spPr>
            <a:ln w="2222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Sheet1!$C$2:$C$79</c:f>
              <c:numCache>
                <c:formatCode>[$-416]mmm\-yy;@</c:formatCode>
                <c:ptCount val="78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  <c:pt idx="40">
                  <c:v>44317</c:v>
                </c:pt>
                <c:pt idx="41">
                  <c:v>44348</c:v>
                </c:pt>
                <c:pt idx="42">
                  <c:v>44378</c:v>
                </c:pt>
                <c:pt idx="43">
                  <c:v>44409</c:v>
                </c:pt>
                <c:pt idx="44">
                  <c:v>44440</c:v>
                </c:pt>
                <c:pt idx="45">
                  <c:v>44470</c:v>
                </c:pt>
                <c:pt idx="46">
                  <c:v>44501</c:v>
                </c:pt>
                <c:pt idx="47">
                  <c:v>44531</c:v>
                </c:pt>
                <c:pt idx="48">
                  <c:v>44562</c:v>
                </c:pt>
                <c:pt idx="49">
                  <c:v>44593</c:v>
                </c:pt>
                <c:pt idx="50">
                  <c:v>44621</c:v>
                </c:pt>
                <c:pt idx="51">
                  <c:v>44652</c:v>
                </c:pt>
                <c:pt idx="52">
                  <c:v>44682</c:v>
                </c:pt>
                <c:pt idx="53">
                  <c:v>44713</c:v>
                </c:pt>
                <c:pt idx="54">
                  <c:v>44743</c:v>
                </c:pt>
                <c:pt idx="55">
                  <c:v>44774</c:v>
                </c:pt>
                <c:pt idx="56">
                  <c:v>44805</c:v>
                </c:pt>
                <c:pt idx="57">
                  <c:v>44835</c:v>
                </c:pt>
                <c:pt idx="58">
                  <c:v>44866</c:v>
                </c:pt>
                <c:pt idx="59">
                  <c:v>44896</c:v>
                </c:pt>
                <c:pt idx="60">
                  <c:v>44927</c:v>
                </c:pt>
                <c:pt idx="61">
                  <c:v>44958</c:v>
                </c:pt>
                <c:pt idx="62">
                  <c:v>44986</c:v>
                </c:pt>
                <c:pt idx="63">
                  <c:v>45017</c:v>
                </c:pt>
                <c:pt idx="64">
                  <c:v>45047</c:v>
                </c:pt>
                <c:pt idx="65">
                  <c:v>45078</c:v>
                </c:pt>
                <c:pt idx="66">
                  <c:v>45108</c:v>
                </c:pt>
                <c:pt idx="67">
                  <c:v>45139</c:v>
                </c:pt>
                <c:pt idx="68">
                  <c:v>45170</c:v>
                </c:pt>
                <c:pt idx="69">
                  <c:v>45200</c:v>
                </c:pt>
                <c:pt idx="70">
                  <c:v>45231</c:v>
                </c:pt>
                <c:pt idx="71">
                  <c:v>45261</c:v>
                </c:pt>
                <c:pt idx="72">
                  <c:v>45292</c:v>
                </c:pt>
                <c:pt idx="73">
                  <c:v>45323</c:v>
                </c:pt>
                <c:pt idx="74">
                  <c:v>45352</c:v>
                </c:pt>
                <c:pt idx="75">
                  <c:v>45383</c:v>
                </c:pt>
                <c:pt idx="76">
                  <c:v>45413</c:v>
                </c:pt>
                <c:pt idx="77">
                  <c:v>45444</c:v>
                </c:pt>
              </c:numCache>
            </c:numRef>
          </c:cat>
          <c:val>
            <c:numRef>
              <c:f>Sheet1!$N$2:$N$79</c:f>
              <c:numCache>
                <c:formatCode>_(* #,##0.00_);_(* \(#,##0.00\);_(* "-"??_);_(@_)</c:formatCode>
                <c:ptCount val="78"/>
                <c:pt idx="0">
                  <c:v>1785744059.6037641</c:v>
                </c:pt>
                <c:pt idx="1">
                  <c:v>1805953673.9843082</c:v>
                </c:pt>
                <c:pt idx="2">
                  <c:v>1826167218.0639503</c:v>
                </c:pt>
                <c:pt idx="3">
                  <c:v>1846387703.8989363</c:v>
                </c:pt>
                <c:pt idx="4">
                  <c:v>1866614500.4880109</c:v>
                </c:pt>
                <c:pt idx="5">
                  <c:v>1886846989.4546976</c:v>
                </c:pt>
                <c:pt idx="6">
                  <c:v>1907084960.9952297</c:v>
                </c:pt>
                <c:pt idx="7">
                  <c:v>1927332214.4963052</c:v>
                </c:pt>
                <c:pt idx="8">
                  <c:v>1947598098.3016655</c:v>
                </c:pt>
                <c:pt idx="9">
                  <c:v>1967896501.0375111</c:v>
                </c:pt>
                <c:pt idx="10">
                  <c:v>1988236673.3143301</c:v>
                </c:pt>
                <c:pt idx="11">
                  <c:v>2008633508.3981664</c:v>
                </c:pt>
                <c:pt idx="12">
                  <c:v>2029096339.9934115</c:v>
                </c:pt>
                <c:pt idx="13">
                  <c:v>2049646686.7767098</c:v>
                </c:pt>
                <c:pt idx="14">
                  <c:v>2070307929.5133967</c:v>
                </c:pt>
                <c:pt idx="15">
                  <c:v>2091095594.6383111</c:v>
                </c:pt>
                <c:pt idx="16">
                  <c:v>2112009754.7926173</c:v>
                </c:pt>
                <c:pt idx="17">
                  <c:v>2133056749.5847764</c:v>
                </c:pt>
                <c:pt idx="18">
                  <c:v>2154259280.11553</c:v>
                </c:pt>
                <c:pt idx="19">
                  <c:v>2175630697.4740558</c:v>
                </c:pt>
                <c:pt idx="20">
                  <c:v>2197179852.8798347</c:v>
                </c:pt>
                <c:pt idx="21">
                  <c:v>2218910891.6418767</c:v>
                </c:pt>
                <c:pt idx="22">
                  <c:v>2240825963.7165318</c:v>
                </c:pt>
                <c:pt idx="23">
                  <c:v>2262952154.6093678</c:v>
                </c:pt>
                <c:pt idx="24">
                  <c:v>2285326219.517417</c:v>
                </c:pt>
                <c:pt idx="25">
                  <c:v>2308031681.0939217</c:v>
                </c:pt>
                <c:pt idx="26">
                  <c:v>2331144567.3357224</c:v>
                </c:pt>
                <c:pt idx="27">
                  <c:v>2354730193.6036191</c:v>
                </c:pt>
                <c:pt idx="28">
                  <c:v>2378829546.4071903</c:v>
                </c:pt>
                <c:pt idx="29">
                  <c:v>2403439250.0794921</c:v>
                </c:pt>
                <c:pt idx="30">
                  <c:v>2428514326.4832315</c:v>
                </c:pt>
                <c:pt idx="31">
                  <c:v>2454010459.7638865</c:v>
                </c:pt>
                <c:pt idx="32">
                  <c:v>2479884005.4327731</c:v>
                </c:pt>
                <c:pt idx="33">
                  <c:v>2506114940.8404732</c:v>
                </c:pt>
                <c:pt idx="34">
                  <c:v>2532681387.0804162</c:v>
                </c:pt>
                <c:pt idx="35">
                  <c:v>2559559609.2702298</c:v>
                </c:pt>
                <c:pt idx="36">
                  <c:v>2586731356.928741</c:v>
                </c:pt>
                <c:pt idx="37">
                  <c:v>2614180246.0955505</c:v>
                </c:pt>
                <c:pt idx="38">
                  <c:v>2641888552.8533826</c:v>
                </c:pt>
                <c:pt idx="39">
                  <c:v>2669831657.4089923</c:v>
                </c:pt>
                <c:pt idx="40">
                  <c:v>2697971180.8110394</c:v>
                </c:pt>
                <c:pt idx="41">
                  <c:v>2726256656.182797</c:v>
                </c:pt>
                <c:pt idx="42">
                  <c:v>2754625369.8095465</c:v>
                </c:pt>
                <c:pt idx="43">
                  <c:v>2783011455.2793088</c:v>
                </c:pt>
                <c:pt idx="44">
                  <c:v>2811342872.4677148</c:v>
                </c:pt>
                <c:pt idx="45">
                  <c:v>2839564279.7221537</c:v>
                </c:pt>
                <c:pt idx="46">
                  <c:v>2867620002.3747263</c:v>
                </c:pt>
                <c:pt idx="47">
                  <c:v>2895462399.1708078</c:v>
                </c:pt>
                <c:pt idx="48">
                  <c:v>2923060880.9929214</c:v>
                </c:pt>
                <c:pt idx="49">
                  <c:v>2950413274.9762855</c:v>
                </c:pt>
                <c:pt idx="50">
                  <c:v>2977511691.2890038</c:v>
                </c:pt>
                <c:pt idx="51">
                  <c:v>3004352216.72856</c:v>
                </c:pt>
                <c:pt idx="52">
                  <c:v>3030929030.064805</c:v>
                </c:pt>
                <c:pt idx="53">
                  <c:v>3057240280.2086244</c:v>
                </c:pt>
                <c:pt idx="54">
                  <c:v>3083309712.1496463</c:v>
                </c:pt>
                <c:pt idx="55">
                  <c:v>3109177988.9576092</c:v>
                </c:pt>
                <c:pt idx="56">
                  <c:v>3134881990.9903283</c:v>
                </c:pt>
                <c:pt idx="57">
                  <c:v>3160448487.8984904</c:v>
                </c:pt>
                <c:pt idx="58">
                  <c:v>3185894971.6544027</c:v>
                </c:pt>
                <c:pt idx="59">
                  <c:v>3211240743.0705695</c:v>
                </c:pt>
                <c:pt idx="60">
                  <c:v>3236505900.5100026</c:v>
                </c:pt>
                <c:pt idx="61">
                  <c:v>3261737695.7663217</c:v>
                </c:pt>
                <c:pt idx="62">
                  <c:v>3286967952.4903026</c:v>
                </c:pt>
                <c:pt idx="63">
                  <c:v>3312212466.9310794</c:v>
                </c:pt>
                <c:pt idx="64">
                  <c:v>3337475196.4987087</c:v>
                </c:pt>
                <c:pt idx="65">
                  <c:v>3362758375.7803097</c:v>
                </c:pt>
                <c:pt idx="66">
                  <c:v>3388063008.934896</c:v>
                </c:pt>
                <c:pt idx="67">
                  <c:v>3413380545.3172007</c:v>
                </c:pt>
                <c:pt idx="68">
                  <c:v>3438697340.8839316</c:v>
                </c:pt>
                <c:pt idx="69">
                  <c:v>3463989450.2623582</c:v>
                </c:pt>
                <c:pt idx="70">
                  <c:v>3489229914.8997068</c:v>
                </c:pt>
                <c:pt idx="71">
                  <c:v>3514420387.1099024</c:v>
                </c:pt>
                <c:pt idx="72">
                  <c:v>3539573874.3635235</c:v>
                </c:pt>
                <c:pt idx="73">
                  <c:v>3564711745.9425478</c:v>
                </c:pt>
                <c:pt idx="74">
                  <c:v>3589860649.0352201</c:v>
                </c:pt>
                <c:pt idx="75">
                  <c:v>3615042750.6493077</c:v>
                </c:pt>
                <c:pt idx="76">
                  <c:v>3640255187.5269341</c:v>
                </c:pt>
                <c:pt idx="77">
                  <c:v>3665476385.5260582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D2-48C6-B7B9-A49A371E6B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5147472"/>
        <c:axId val="755148912"/>
      </c:lineChart>
      <c:dateAx>
        <c:axId val="755147472"/>
        <c:scaling>
          <c:orientation val="minMax"/>
        </c:scaling>
        <c:delete val="0"/>
        <c:axPos val="b"/>
        <c:numFmt formatCode="[$-416]mmm\-yy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55148912"/>
        <c:crosses val="autoZero"/>
        <c:auto val="1"/>
        <c:lblOffset val="100"/>
        <c:baseTimeUnit val="months"/>
        <c:majorUnit val="6"/>
        <c:majorTimeUnit val="months"/>
      </c:dateAx>
      <c:valAx>
        <c:axId val="755148912"/>
        <c:scaling>
          <c:orientation val="minMax"/>
          <c:max val="4000000000"/>
          <c:min val="150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55147472"/>
        <c:crosses val="autoZero"/>
        <c:crossBetween val="between"/>
        <c:dispUnits>
          <c:builtInUnit val="b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65000"/>
        </a:schemeClr>
      </a:solidFill>
    </a:ln>
    <a:effectLst/>
  </c:spPr>
  <c:txPr>
    <a:bodyPr/>
    <a:lstStyle/>
    <a:p>
      <a:pPr>
        <a:defRPr sz="1200"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Ajustes!$L$1</c:f>
              <c:strCache>
                <c:ptCount val="1"/>
                <c:pt idx="0">
                  <c:v>Valor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Ajustes!$B$26:$B$79</c:f>
              <c:numCache>
                <c:formatCode>m/d/yyyy</c:formatCode>
                <c:ptCount val="5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  <c:pt idx="53">
                  <c:v>45444</c:v>
                </c:pt>
              </c:numCache>
            </c:numRef>
          </c:cat>
          <c:val>
            <c:numRef>
              <c:f>Ajustes!$L$26:$L$79</c:f>
              <c:numCache>
                <c:formatCode>_(* #,##0.00_);_(* \(#,##0.00\);_(* "-"??_);_(@_)</c:formatCode>
                <c:ptCount val="54"/>
                <c:pt idx="0">
                  <c:v>2177403167.46</c:v>
                </c:pt>
                <c:pt idx="1">
                  <c:v>2153769722.0500002</c:v>
                </c:pt>
                <c:pt idx="2">
                  <c:v>1980809109.8099999</c:v>
                </c:pt>
                <c:pt idx="3">
                  <c:v>1715914851.6099999</c:v>
                </c:pt>
                <c:pt idx="4">
                  <c:v>1779753973.4100001</c:v>
                </c:pt>
                <c:pt idx="5">
                  <c:v>2412976122.0300002</c:v>
                </c:pt>
                <c:pt idx="6">
                  <c:v>2438181994.54</c:v>
                </c:pt>
                <c:pt idx="7">
                  <c:v>2794164945.0299997</c:v>
                </c:pt>
                <c:pt idx="8">
                  <c:v>2453153902.6900001</c:v>
                </c:pt>
                <c:pt idx="9">
                  <c:v>2479388889.1100001</c:v>
                </c:pt>
                <c:pt idx="10">
                  <c:v>2611656764.4200001</c:v>
                </c:pt>
                <c:pt idx="11">
                  <c:v>2586437508.4299998</c:v>
                </c:pt>
                <c:pt idx="12">
                  <c:v>2567435977.8199997</c:v>
                </c:pt>
                <c:pt idx="13">
                  <c:v>2514879632.27</c:v>
                </c:pt>
                <c:pt idx="14">
                  <c:v>2443756676.1500001</c:v>
                </c:pt>
                <c:pt idx="15">
                  <c:v>2495765531.9300003</c:v>
                </c:pt>
                <c:pt idx="16">
                  <c:v>2521616713.6999998</c:v>
                </c:pt>
                <c:pt idx="17">
                  <c:v>2680857815.6300001</c:v>
                </c:pt>
                <c:pt idx="18">
                  <c:v>2665723911.4000001</c:v>
                </c:pt>
                <c:pt idx="19">
                  <c:v>3023469448.5900002</c:v>
                </c:pt>
                <c:pt idx="20">
                  <c:v>2806547452.3200002</c:v>
                </c:pt>
                <c:pt idx="21">
                  <c:v>2955245430.8799996</c:v>
                </c:pt>
                <c:pt idx="22">
                  <c:v>3113170777.3000002</c:v>
                </c:pt>
                <c:pt idx="23">
                  <c:v>3304656437.98</c:v>
                </c:pt>
                <c:pt idx="24">
                  <c:v>2840736554.5300002</c:v>
                </c:pt>
                <c:pt idx="25">
                  <c:v>3007676738.0700002</c:v>
                </c:pt>
                <c:pt idx="26">
                  <c:v>2950036093.3499999</c:v>
                </c:pt>
                <c:pt idx="27">
                  <c:v>3061522247.6700001</c:v>
                </c:pt>
                <c:pt idx="28">
                  <c:v>3399512563.9300003</c:v>
                </c:pt>
                <c:pt idx="29">
                  <c:v>3300860633.7800002</c:v>
                </c:pt>
                <c:pt idx="30">
                  <c:v>3028838660.5</c:v>
                </c:pt>
                <c:pt idx="31">
                  <c:v>2963583806.2800002</c:v>
                </c:pt>
                <c:pt idx="32">
                  <c:v>3001283422.3300004</c:v>
                </c:pt>
                <c:pt idx="33">
                  <c:v>3186495786.7299995</c:v>
                </c:pt>
                <c:pt idx="34">
                  <c:v>3197379698.96</c:v>
                </c:pt>
                <c:pt idx="35">
                  <c:v>3602250143.8299999</c:v>
                </c:pt>
                <c:pt idx="36">
                  <c:v>3014340643.5699997</c:v>
                </c:pt>
                <c:pt idx="37">
                  <c:v>3030943112.1199999</c:v>
                </c:pt>
                <c:pt idx="38">
                  <c:v>3116488669.75</c:v>
                </c:pt>
                <c:pt idx="39">
                  <c:v>3287403816.6599998</c:v>
                </c:pt>
                <c:pt idx="40">
                  <c:v>3319757031.7800002</c:v>
                </c:pt>
                <c:pt idx="41">
                  <c:v>3225169194.1100001</c:v>
                </c:pt>
                <c:pt idx="42">
                  <c:v>3314718077.4099998</c:v>
                </c:pt>
                <c:pt idx="43">
                  <c:v>3265041401.3800001</c:v>
                </c:pt>
                <c:pt idx="44">
                  <c:v>3395307548.2600002</c:v>
                </c:pt>
                <c:pt idx="45">
                  <c:v>3875985930.75</c:v>
                </c:pt>
                <c:pt idx="46">
                  <c:v>3652744170.6799998</c:v>
                </c:pt>
                <c:pt idx="47">
                  <c:v>3634830471.2800002</c:v>
                </c:pt>
                <c:pt idx="48">
                  <c:v>3615575724.5999999</c:v>
                </c:pt>
                <c:pt idx="49">
                  <c:v>3500197147.0599999</c:v>
                </c:pt>
                <c:pt idx="50">
                  <c:v>3229424823.7800002</c:v>
                </c:pt>
                <c:pt idx="51">
                  <c:v>3345606018.665997</c:v>
                </c:pt>
                <c:pt idx="52">
                  <c:v>3824762683.3599977</c:v>
                </c:pt>
                <c:pt idx="53">
                  <c:v>3791636535.0900002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53-4648-BA37-45EC5449D9A7}"/>
            </c:ext>
          </c:extLst>
        </c:ser>
        <c:ser>
          <c:idx val="1"/>
          <c:order val="1"/>
          <c:tx>
            <c:strRef>
              <c:f>Ajustes!$M$1</c:f>
              <c:strCache>
                <c:ptCount val="1"/>
                <c:pt idx="0">
                  <c:v>Previsão_ETS</c:v>
                </c:pt>
              </c:strCache>
            </c:strRef>
          </c:tx>
          <c:spPr>
            <a:ln w="19050" cap="rnd">
              <a:solidFill>
                <a:schemeClr val="accent2">
                  <a:alpha val="8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Ajustes!$B$26:$B$79</c:f>
              <c:numCache>
                <c:formatCode>m/d/yyyy</c:formatCode>
                <c:ptCount val="5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  <c:pt idx="53">
                  <c:v>45444</c:v>
                </c:pt>
              </c:numCache>
            </c:numRef>
          </c:cat>
          <c:val>
            <c:numRef>
              <c:f>Ajustes!$M$26:$M$79</c:f>
              <c:numCache>
                <c:formatCode>General</c:formatCode>
                <c:ptCount val="54"/>
                <c:pt idx="42" formatCode="_(* #,##0.00_);_(* \(#,##0.00\);_(* &quot;-&quot;??_);_(@_)">
                  <c:v>3246265889.5025582</c:v>
                </c:pt>
                <c:pt idx="43" formatCode="_(* #,##0.00_);_(* \(#,##0.00\);_(* &quot;-&quot;??_);_(@_)">
                  <c:v>3246265889.5025582</c:v>
                </c:pt>
                <c:pt idx="44" formatCode="_(* #,##0.00_);_(* \(#,##0.00\);_(* &quot;-&quot;??_);_(@_)">
                  <c:v>3246265889.5025582</c:v>
                </c:pt>
                <c:pt idx="45" formatCode="_(* #,##0.00_);_(* \(#,##0.00\);_(* &quot;-&quot;??_);_(@_)">
                  <c:v>3246265889.5025582</c:v>
                </c:pt>
                <c:pt idx="46" formatCode="_(* #,##0.00_);_(* \(#,##0.00\);_(* &quot;-&quot;??_);_(@_)">
                  <c:v>3246265889.5025582</c:v>
                </c:pt>
                <c:pt idx="47" formatCode="_(* #,##0.00_);_(* \(#,##0.00\);_(* &quot;-&quot;??_);_(@_)">
                  <c:v>3246265889.5025582</c:v>
                </c:pt>
                <c:pt idx="48" formatCode="_(* #,##0.00_);_(* \(#,##0.00\);_(* &quot;-&quot;??_);_(@_)">
                  <c:v>3246265889.5025582</c:v>
                </c:pt>
                <c:pt idx="49" formatCode="_(* #,##0.00_);_(* \(#,##0.00\);_(* &quot;-&quot;??_);_(@_)">
                  <c:v>3246265889.5025582</c:v>
                </c:pt>
                <c:pt idx="50" formatCode="_(* #,##0.00_);_(* \(#,##0.00\);_(* &quot;-&quot;??_);_(@_)">
                  <c:v>3246265889.5025582</c:v>
                </c:pt>
                <c:pt idx="51" formatCode="_(* #,##0.00_);_(* \(#,##0.00\);_(* &quot;-&quot;??_);_(@_)">
                  <c:v>3246265889.5025582</c:v>
                </c:pt>
                <c:pt idx="52" formatCode="_(* #,##0.00_);_(* \(#,##0.00\);_(* &quot;-&quot;??_);_(@_)">
                  <c:v>3246265889.5025582</c:v>
                </c:pt>
                <c:pt idx="53" formatCode="_(* #,##0.00_);_(* \(#,##0.00\);_(* &quot;-&quot;??_);_(@_)">
                  <c:v>3246265889.5025582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53-4648-BA37-45EC5449D9A7}"/>
            </c:ext>
          </c:extLst>
        </c:ser>
        <c:ser>
          <c:idx val="2"/>
          <c:order val="2"/>
          <c:tx>
            <c:strRef>
              <c:f>Ajustes!$N$1</c:f>
              <c:strCache>
                <c:ptCount val="1"/>
                <c:pt idx="0">
                  <c:v>lo80_ETS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Ajustes!$B$26:$B$79</c:f>
              <c:numCache>
                <c:formatCode>m/d/yyyy</c:formatCode>
                <c:ptCount val="5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  <c:pt idx="53">
                  <c:v>45444</c:v>
                </c:pt>
              </c:numCache>
            </c:numRef>
          </c:cat>
          <c:val>
            <c:numRef>
              <c:f>Ajustes!$N$26:$N$79</c:f>
            </c:numRef>
          </c:val>
          <c:smooth val="0"/>
          <c:extLst>
            <c:ext xmlns:c16="http://schemas.microsoft.com/office/drawing/2014/chart" uri="{C3380CC4-5D6E-409C-BE32-E72D297353CC}">
              <c16:uniqueId val="{00000002-6F53-4648-BA37-45EC5449D9A7}"/>
            </c:ext>
          </c:extLst>
        </c:ser>
        <c:ser>
          <c:idx val="3"/>
          <c:order val="3"/>
          <c:tx>
            <c:strRef>
              <c:f>Ajustes!$O$1</c:f>
              <c:strCache>
                <c:ptCount val="1"/>
                <c:pt idx="0">
                  <c:v>hi80_ETS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Ajustes!$B$26:$B$79</c:f>
              <c:numCache>
                <c:formatCode>m/d/yyyy</c:formatCode>
                <c:ptCount val="5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  <c:pt idx="53">
                  <c:v>45444</c:v>
                </c:pt>
              </c:numCache>
            </c:numRef>
          </c:cat>
          <c:val>
            <c:numRef>
              <c:f>Ajustes!$O$26:$O$79</c:f>
            </c:numRef>
          </c:val>
          <c:smooth val="0"/>
          <c:extLst>
            <c:ext xmlns:c16="http://schemas.microsoft.com/office/drawing/2014/chart" uri="{C3380CC4-5D6E-409C-BE32-E72D297353CC}">
              <c16:uniqueId val="{00000003-6F53-4648-BA37-45EC5449D9A7}"/>
            </c:ext>
          </c:extLst>
        </c:ser>
        <c:ser>
          <c:idx val="4"/>
          <c:order val="4"/>
          <c:tx>
            <c:strRef>
              <c:f>Ajustes!$P$1</c:f>
              <c:strCache>
                <c:ptCount val="1"/>
                <c:pt idx="0">
                  <c:v>lo95_ETS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Ajustes!$B$26:$B$79</c:f>
              <c:numCache>
                <c:formatCode>m/d/yyyy</c:formatCode>
                <c:ptCount val="5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  <c:pt idx="53">
                  <c:v>45444</c:v>
                </c:pt>
              </c:numCache>
            </c:numRef>
          </c:cat>
          <c:val>
            <c:numRef>
              <c:f>Ajustes!$P$26:$P$79</c:f>
            </c:numRef>
          </c:val>
          <c:smooth val="0"/>
          <c:extLst>
            <c:ext xmlns:c16="http://schemas.microsoft.com/office/drawing/2014/chart" uri="{C3380CC4-5D6E-409C-BE32-E72D297353CC}">
              <c16:uniqueId val="{00000004-6F53-4648-BA37-45EC5449D9A7}"/>
            </c:ext>
          </c:extLst>
        </c:ser>
        <c:ser>
          <c:idx val="5"/>
          <c:order val="5"/>
          <c:tx>
            <c:strRef>
              <c:f>Ajustes!$Q$1</c:f>
              <c:strCache>
                <c:ptCount val="1"/>
                <c:pt idx="0">
                  <c:v>hi95_ETS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Ajustes!$B$26:$B$79</c:f>
              <c:numCache>
                <c:formatCode>m/d/yyyy</c:formatCode>
                <c:ptCount val="5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  <c:pt idx="53">
                  <c:v>45444</c:v>
                </c:pt>
              </c:numCache>
            </c:numRef>
          </c:cat>
          <c:val>
            <c:numRef>
              <c:f>Ajustes!$Q$26:$Q$79</c:f>
            </c:numRef>
          </c:val>
          <c:smooth val="0"/>
          <c:extLst>
            <c:ext xmlns:c16="http://schemas.microsoft.com/office/drawing/2014/chart" uri="{C3380CC4-5D6E-409C-BE32-E72D297353CC}">
              <c16:uniqueId val="{00000005-6F53-4648-BA37-45EC5449D9A7}"/>
            </c:ext>
          </c:extLst>
        </c:ser>
        <c:ser>
          <c:idx val="6"/>
          <c:order val="6"/>
          <c:tx>
            <c:strRef>
              <c:f>Ajustes!$R$1</c:f>
              <c:strCache>
                <c:ptCount val="1"/>
                <c:pt idx="0">
                  <c:v>Previsão_ARIMA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  <a:alpha val="8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Ajustes!$B$26:$B$79</c:f>
              <c:numCache>
                <c:formatCode>m/d/yyyy</c:formatCode>
                <c:ptCount val="5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  <c:pt idx="53">
                  <c:v>45444</c:v>
                </c:pt>
              </c:numCache>
            </c:numRef>
          </c:cat>
          <c:val>
            <c:numRef>
              <c:f>Ajustes!$R$26:$R$79</c:f>
              <c:numCache>
                <c:formatCode>General</c:formatCode>
                <c:ptCount val="54"/>
                <c:pt idx="42" formatCode="_(* #,##0.00_);_(* \(#,##0.00\);_(* &quot;-&quot;??_);_(@_)">
                  <c:v>3168824302.7466402</c:v>
                </c:pt>
                <c:pt idx="43" formatCode="_(* #,##0.00_);_(* \(#,##0.00\);_(* &quot;-&quot;??_);_(@_)">
                  <c:v>3157635052.7426677</c:v>
                </c:pt>
                <c:pt idx="44" formatCode="_(* #,##0.00_);_(* \(#,##0.00\);_(* &quot;-&quot;??_);_(@_)">
                  <c:v>3170049431.43959</c:v>
                </c:pt>
                <c:pt idx="45" formatCode="_(* #,##0.00_);_(* \(#,##0.00\);_(* &quot;-&quot;??_);_(@_)">
                  <c:v>3220269858.2839551</c:v>
                </c:pt>
                <c:pt idx="46" formatCode="_(* #,##0.00_);_(* \(#,##0.00\);_(* &quot;-&quot;??_);_(@_)">
                  <c:v>3223519258.4847178</c:v>
                </c:pt>
                <c:pt idx="47" formatCode="_(* #,##0.00_);_(* \(#,##0.00\);_(* &quot;-&quot;??_);_(@_)">
                  <c:v>3331435413.1001883</c:v>
                </c:pt>
                <c:pt idx="48" formatCode="_(* #,##0.00_);_(* \(#,##0.00\);_(* &quot;-&quot;??_);_(@_)">
                  <c:v>3174979854.4676852</c:v>
                </c:pt>
                <c:pt idx="49" formatCode="_(* #,##0.00_);_(* \(#,##0.00\);_(* &quot;-&quot;??_);_(@_)">
                  <c:v>3179419645.6439924</c:v>
                </c:pt>
                <c:pt idx="50" formatCode="_(* #,##0.00_);_(* \(#,##0.00\);_(* &quot;-&quot;??_);_(@_)">
                  <c:v>3202200476.6477451</c:v>
                </c:pt>
                <c:pt idx="51" formatCode="_(* #,##0.00_);_(* \(#,##0.00\);_(* &quot;-&quot;??_);_(@_)">
                  <c:v>3247702840.6100636</c:v>
                </c:pt>
                <c:pt idx="52" formatCode="_(* #,##0.00_);_(* \(#,##0.00\);_(* &quot;-&quot;??_);_(@_)">
                  <c:v>3256316745.5497994</c:v>
                </c:pt>
                <c:pt idx="53" formatCode="_(* #,##0.00_);_(* \(#,##0.00\);_(* &quot;-&quot;??_);_(@_)">
                  <c:v>3231136913.7601318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F53-4648-BA37-45EC5449D9A7}"/>
            </c:ext>
          </c:extLst>
        </c:ser>
        <c:ser>
          <c:idx val="7"/>
          <c:order val="7"/>
          <c:tx>
            <c:strRef>
              <c:f>Ajustes!$S$1</c:f>
              <c:strCache>
                <c:ptCount val="1"/>
                <c:pt idx="0">
                  <c:v>lo80_ARIMA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Ajustes!$B$26:$B$79</c:f>
              <c:numCache>
                <c:formatCode>m/d/yyyy</c:formatCode>
                <c:ptCount val="5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  <c:pt idx="53">
                  <c:v>45444</c:v>
                </c:pt>
              </c:numCache>
            </c:numRef>
          </c:cat>
          <c:val>
            <c:numRef>
              <c:f>Ajustes!$S$26:$S$79</c:f>
            </c:numRef>
          </c:val>
          <c:smooth val="0"/>
          <c:extLst>
            <c:ext xmlns:c16="http://schemas.microsoft.com/office/drawing/2014/chart" uri="{C3380CC4-5D6E-409C-BE32-E72D297353CC}">
              <c16:uniqueId val="{00000007-6F53-4648-BA37-45EC5449D9A7}"/>
            </c:ext>
          </c:extLst>
        </c:ser>
        <c:ser>
          <c:idx val="8"/>
          <c:order val="8"/>
          <c:tx>
            <c:strRef>
              <c:f>Ajustes!$T$1</c:f>
              <c:strCache>
                <c:ptCount val="1"/>
                <c:pt idx="0">
                  <c:v>hi80_ARIMA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Ajustes!$B$26:$B$79</c:f>
              <c:numCache>
                <c:formatCode>m/d/yyyy</c:formatCode>
                <c:ptCount val="5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  <c:pt idx="53">
                  <c:v>45444</c:v>
                </c:pt>
              </c:numCache>
            </c:numRef>
          </c:cat>
          <c:val>
            <c:numRef>
              <c:f>Ajustes!$T$26:$T$79</c:f>
            </c:numRef>
          </c:val>
          <c:smooth val="0"/>
          <c:extLst>
            <c:ext xmlns:c16="http://schemas.microsoft.com/office/drawing/2014/chart" uri="{C3380CC4-5D6E-409C-BE32-E72D297353CC}">
              <c16:uniqueId val="{00000008-6F53-4648-BA37-45EC5449D9A7}"/>
            </c:ext>
          </c:extLst>
        </c:ser>
        <c:ser>
          <c:idx val="9"/>
          <c:order val="9"/>
          <c:tx>
            <c:strRef>
              <c:f>Ajustes!$U$1</c:f>
              <c:strCache>
                <c:ptCount val="1"/>
                <c:pt idx="0">
                  <c:v>lo95_ARIMA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Ajustes!$B$26:$B$79</c:f>
              <c:numCache>
                <c:formatCode>m/d/yyyy</c:formatCode>
                <c:ptCount val="5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  <c:pt idx="53">
                  <c:v>45444</c:v>
                </c:pt>
              </c:numCache>
            </c:numRef>
          </c:cat>
          <c:val>
            <c:numRef>
              <c:f>Ajustes!$U$26:$U$79</c:f>
            </c:numRef>
          </c:val>
          <c:smooth val="0"/>
          <c:extLst>
            <c:ext xmlns:c16="http://schemas.microsoft.com/office/drawing/2014/chart" uri="{C3380CC4-5D6E-409C-BE32-E72D297353CC}">
              <c16:uniqueId val="{00000009-6F53-4648-BA37-45EC5449D9A7}"/>
            </c:ext>
          </c:extLst>
        </c:ser>
        <c:ser>
          <c:idx val="10"/>
          <c:order val="10"/>
          <c:tx>
            <c:strRef>
              <c:f>Ajustes!$V$1</c:f>
              <c:strCache>
                <c:ptCount val="1"/>
                <c:pt idx="0">
                  <c:v>hi95_ARIMA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Ajustes!$B$26:$B$79</c:f>
              <c:numCache>
                <c:formatCode>m/d/yyyy</c:formatCode>
                <c:ptCount val="5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  <c:pt idx="53">
                  <c:v>45444</c:v>
                </c:pt>
              </c:numCache>
            </c:numRef>
          </c:cat>
          <c:val>
            <c:numRef>
              <c:f>Ajustes!$V$26:$V$79</c:f>
            </c:numRef>
          </c:val>
          <c:smooth val="0"/>
          <c:extLst>
            <c:ext xmlns:c16="http://schemas.microsoft.com/office/drawing/2014/chart" uri="{C3380CC4-5D6E-409C-BE32-E72D297353CC}">
              <c16:uniqueId val="{0000000A-6F53-4648-BA37-45EC5449D9A7}"/>
            </c:ext>
          </c:extLst>
        </c:ser>
        <c:ser>
          <c:idx val="11"/>
          <c:order val="11"/>
          <c:tx>
            <c:strRef>
              <c:f>Ajustes!$W$1</c:f>
              <c:strCache>
                <c:ptCount val="1"/>
                <c:pt idx="0">
                  <c:v>Previsão_Holt</c:v>
                </c:pt>
              </c:strCache>
            </c:strRef>
          </c:tx>
          <c:spPr>
            <a:ln w="19050" cap="rnd">
              <a:solidFill>
                <a:schemeClr val="accent6">
                  <a:lumMod val="60000"/>
                  <a:alpha val="8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Ajustes!$B$26:$B$79</c:f>
              <c:numCache>
                <c:formatCode>m/d/yyyy</c:formatCode>
                <c:ptCount val="5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  <c:pt idx="53">
                  <c:v>45444</c:v>
                </c:pt>
              </c:numCache>
            </c:numRef>
          </c:cat>
          <c:val>
            <c:numRef>
              <c:f>Ajustes!$W$26:$W$79</c:f>
              <c:numCache>
                <c:formatCode>General</c:formatCode>
                <c:ptCount val="54"/>
                <c:pt idx="42" formatCode="_(* #,##0.00_);_(* \(#,##0.00\);_(* &quot;-&quot;??_);_(@_)">
                  <c:v>3354679044.2512798</c:v>
                </c:pt>
                <c:pt idx="43" formatCode="_(* #,##0.00_);_(* \(#,##0.00\);_(* &quot;-&quot;??_);_(@_)">
                  <c:v>3379240690.5189419</c:v>
                </c:pt>
                <c:pt idx="44" formatCode="_(* #,##0.00_);_(* \(#,##0.00\);_(* &quot;-&quot;??_);_(@_)">
                  <c:v>3403802336.7866035</c:v>
                </c:pt>
                <c:pt idx="45" formatCode="_(* #,##0.00_);_(* \(#,##0.00\);_(* &quot;-&quot;??_);_(@_)">
                  <c:v>3428363983.054265</c:v>
                </c:pt>
                <c:pt idx="46" formatCode="_(* #,##0.00_);_(* \(#,##0.00\);_(* &quot;-&quot;??_);_(@_)">
                  <c:v>3452925629.3219271</c:v>
                </c:pt>
                <c:pt idx="47" formatCode="_(* #,##0.00_);_(* \(#,##0.00\);_(* &quot;-&quot;??_);_(@_)">
                  <c:v>3477487275.5895886</c:v>
                </c:pt>
                <c:pt idx="48" formatCode="_(* #,##0.00_);_(* \(#,##0.00\);_(* &quot;-&quot;??_);_(@_)">
                  <c:v>3502048921.8572502</c:v>
                </c:pt>
                <c:pt idx="49" formatCode="_(* #,##0.00_);_(* \(#,##0.00\);_(* &quot;-&quot;??_);_(@_)">
                  <c:v>3526610568.1249123</c:v>
                </c:pt>
                <c:pt idx="50" formatCode="_(* #,##0.00_);_(* \(#,##0.00\);_(* &quot;-&quot;??_);_(@_)">
                  <c:v>3551172214.3925738</c:v>
                </c:pt>
                <c:pt idx="51" formatCode="_(* #,##0.00_);_(* \(#,##0.00\);_(* &quot;-&quot;??_);_(@_)">
                  <c:v>3575733860.6602354</c:v>
                </c:pt>
                <c:pt idx="52" formatCode="_(* #,##0.00_);_(* \(#,##0.00\);_(* &quot;-&quot;??_);_(@_)">
                  <c:v>3600295506.9278975</c:v>
                </c:pt>
                <c:pt idx="53" formatCode="_(* #,##0.00_);_(* \(#,##0.00\);_(* &quot;-&quot;??_);_(@_)">
                  <c:v>3624857153.195559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6F53-4648-BA37-45EC5449D9A7}"/>
            </c:ext>
          </c:extLst>
        </c:ser>
        <c:ser>
          <c:idx val="12"/>
          <c:order val="12"/>
          <c:tx>
            <c:strRef>
              <c:f>Ajustes!$X$1</c:f>
              <c:strCache>
                <c:ptCount val="1"/>
                <c:pt idx="0">
                  <c:v>lo80_Holt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Ajustes!$B$26:$B$79</c:f>
              <c:numCache>
                <c:formatCode>m/d/yyyy</c:formatCode>
                <c:ptCount val="5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  <c:pt idx="53">
                  <c:v>45444</c:v>
                </c:pt>
              </c:numCache>
            </c:numRef>
          </c:cat>
          <c:val>
            <c:numRef>
              <c:f>Ajustes!$X$26:$X$79</c:f>
            </c:numRef>
          </c:val>
          <c:smooth val="0"/>
          <c:extLst>
            <c:ext xmlns:c16="http://schemas.microsoft.com/office/drawing/2014/chart" uri="{C3380CC4-5D6E-409C-BE32-E72D297353CC}">
              <c16:uniqueId val="{0000000C-6F53-4648-BA37-45EC5449D9A7}"/>
            </c:ext>
          </c:extLst>
        </c:ser>
        <c:ser>
          <c:idx val="13"/>
          <c:order val="13"/>
          <c:tx>
            <c:strRef>
              <c:f>Ajustes!$Y$1</c:f>
              <c:strCache>
                <c:ptCount val="1"/>
                <c:pt idx="0">
                  <c:v>hi80_Holt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Ajustes!$B$26:$B$79</c:f>
              <c:numCache>
                <c:formatCode>m/d/yyyy</c:formatCode>
                <c:ptCount val="5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  <c:pt idx="53">
                  <c:v>45444</c:v>
                </c:pt>
              </c:numCache>
            </c:numRef>
          </c:cat>
          <c:val>
            <c:numRef>
              <c:f>Ajustes!$Y$26:$Y$79</c:f>
            </c:numRef>
          </c:val>
          <c:smooth val="0"/>
          <c:extLst>
            <c:ext xmlns:c16="http://schemas.microsoft.com/office/drawing/2014/chart" uri="{C3380CC4-5D6E-409C-BE32-E72D297353CC}">
              <c16:uniqueId val="{0000000D-6F53-4648-BA37-45EC5449D9A7}"/>
            </c:ext>
          </c:extLst>
        </c:ser>
        <c:ser>
          <c:idx val="14"/>
          <c:order val="14"/>
          <c:tx>
            <c:strRef>
              <c:f>Ajustes!$Z$1</c:f>
              <c:strCache>
                <c:ptCount val="1"/>
                <c:pt idx="0">
                  <c:v>lo95_Holt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Ajustes!$B$26:$B$79</c:f>
              <c:numCache>
                <c:formatCode>m/d/yyyy</c:formatCode>
                <c:ptCount val="5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  <c:pt idx="53">
                  <c:v>45444</c:v>
                </c:pt>
              </c:numCache>
            </c:numRef>
          </c:cat>
          <c:val>
            <c:numRef>
              <c:f>Ajustes!$Z$26:$Z$79</c:f>
            </c:numRef>
          </c:val>
          <c:smooth val="0"/>
          <c:extLst>
            <c:ext xmlns:c16="http://schemas.microsoft.com/office/drawing/2014/chart" uri="{C3380CC4-5D6E-409C-BE32-E72D297353CC}">
              <c16:uniqueId val="{0000000E-6F53-4648-BA37-45EC5449D9A7}"/>
            </c:ext>
          </c:extLst>
        </c:ser>
        <c:ser>
          <c:idx val="15"/>
          <c:order val="15"/>
          <c:tx>
            <c:strRef>
              <c:f>Ajustes!$AA$1</c:f>
              <c:strCache>
                <c:ptCount val="1"/>
                <c:pt idx="0">
                  <c:v>hi95_Holt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Ajustes!$B$26:$B$79</c:f>
              <c:numCache>
                <c:formatCode>m/d/yyyy</c:formatCode>
                <c:ptCount val="5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  <c:pt idx="53">
                  <c:v>45444</c:v>
                </c:pt>
              </c:numCache>
            </c:numRef>
          </c:cat>
          <c:val>
            <c:numRef>
              <c:f>Ajustes!$AA$26:$AA$79</c:f>
            </c:numRef>
          </c:val>
          <c:smooth val="0"/>
          <c:extLst>
            <c:ext xmlns:c16="http://schemas.microsoft.com/office/drawing/2014/chart" uri="{C3380CC4-5D6E-409C-BE32-E72D297353CC}">
              <c16:uniqueId val="{0000000F-6F53-4648-BA37-45EC5449D9A7}"/>
            </c:ext>
          </c:extLst>
        </c:ser>
        <c:ser>
          <c:idx val="16"/>
          <c:order val="16"/>
          <c:tx>
            <c:strRef>
              <c:f>Ajustes!$AB$1</c:f>
              <c:strCache>
                <c:ptCount val="1"/>
                <c:pt idx="0">
                  <c:v>Previsão_HW</c:v>
                </c:pt>
              </c:strCache>
            </c:strRef>
          </c:tx>
          <c:spPr>
            <a:ln w="19050" cap="rnd">
              <a:solidFill>
                <a:srgbClr val="C00000">
                  <a:alpha val="80000"/>
                </a:srgb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Ajustes!$B$26:$B$79</c:f>
              <c:numCache>
                <c:formatCode>m/d/yyyy</c:formatCode>
                <c:ptCount val="5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  <c:pt idx="53">
                  <c:v>45444</c:v>
                </c:pt>
              </c:numCache>
            </c:numRef>
          </c:cat>
          <c:val>
            <c:numRef>
              <c:f>Ajustes!$AB$26:$AB$79</c:f>
              <c:numCache>
                <c:formatCode>General</c:formatCode>
                <c:ptCount val="54"/>
                <c:pt idx="42" formatCode="_(* #,##0.00_);_(* \(#,##0.00\);_(* &quot;-&quot;??_);_(@_)">
                  <c:v>3279291033.0551581</c:v>
                </c:pt>
                <c:pt idx="43" formatCode="_(* #,##0.00_);_(* \(#,##0.00\);_(* &quot;-&quot;??_);_(@_)">
                  <c:v>3416956534.7118931</c:v>
                </c:pt>
                <c:pt idx="44" formatCode="_(* #,##0.00_);_(* \(#,##0.00\);_(* &quot;-&quot;??_);_(@_)">
                  <c:v>3304369154.6885376</c:v>
                </c:pt>
                <c:pt idx="45" formatCode="_(* #,##0.00_);_(* \(#,##0.00\);_(* &quot;-&quot;??_);_(@_)">
                  <c:v>3492008815.3782768</c:v>
                </c:pt>
                <c:pt idx="46" formatCode="_(* #,##0.00_);_(* \(#,##0.00\);_(* &quot;-&quot;??_);_(@_)">
                  <c:v>3483611804.0393548</c:v>
                </c:pt>
                <c:pt idx="47" formatCode="_(* #,##0.00_);_(* \(#,##0.00\);_(* &quot;-&quot;??_);_(@_)">
                  <c:v>3764788347.0724635</c:v>
                </c:pt>
                <c:pt idx="48" formatCode="_(* #,##0.00_);_(* \(#,##0.00\);_(* &quot;-&quot;??_);_(@_)">
                  <c:v>3363599519.3539052</c:v>
                </c:pt>
                <c:pt idx="49" formatCode="_(* #,##0.00_);_(* \(#,##0.00\);_(* &quot;-&quot;??_);_(@_)">
                  <c:v>3390980261.8107281</c:v>
                </c:pt>
                <c:pt idx="50" formatCode="_(* #,##0.00_);_(* \(#,##0.00\);_(* &quot;-&quot;??_);_(@_)">
                  <c:v>3300451860.5923634</c:v>
                </c:pt>
                <c:pt idx="51" formatCode="_(* #,##0.00_);_(* \(#,##0.00\);_(* &quot;-&quot;??_);_(@_)">
                  <c:v>3379263123.3033695</c:v>
                </c:pt>
                <c:pt idx="52" formatCode="_(* #,##0.00_);_(* \(#,##0.00\);_(* &quot;-&quot;??_);_(@_)">
                  <c:v>3499012750.9076786</c:v>
                </c:pt>
                <c:pt idx="53" formatCode="_(* #,##0.00_);_(* \(#,##0.00\);_(* &quot;-&quot;??_);_(@_)">
                  <c:v>3580181278.9275117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6F53-4648-BA37-45EC5449D9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3585696"/>
        <c:axId val="1013588576"/>
      </c:lineChart>
      <c:dateAx>
        <c:axId val="1013585696"/>
        <c:scaling>
          <c:orientation val="minMax"/>
        </c:scaling>
        <c:delete val="0"/>
        <c:axPos val="b"/>
        <c:numFmt formatCode="[$-416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13588576"/>
        <c:crosses val="autoZero"/>
        <c:auto val="1"/>
        <c:lblOffset val="100"/>
        <c:baseTimeUnit val="months"/>
        <c:majorUnit val="6"/>
        <c:majorTimeUnit val="months"/>
      </c:dateAx>
      <c:valAx>
        <c:axId val="1013588576"/>
        <c:scaling>
          <c:orientation val="minMax"/>
          <c:max val="4000000000"/>
          <c:min val="150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13585696"/>
        <c:crosses val="autoZero"/>
        <c:crossBetween val="between"/>
        <c:dispUnits>
          <c:builtInUnit val="b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4"/>
          <c:order val="3"/>
          <c:tx>
            <c:strRef>
              <c:f>Previsão!$W$1</c:f>
              <c:strCache>
                <c:ptCount val="1"/>
                <c:pt idx="0">
                  <c:v>hi95_HW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cat>
            <c:numRef>
              <c:f>Previsão!$A$2:$A$109</c:f>
              <c:numCache>
                <c:formatCode>m/d/yyyy</c:formatCode>
                <c:ptCount val="108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  <c:pt idx="40">
                  <c:v>44317</c:v>
                </c:pt>
                <c:pt idx="41">
                  <c:v>44348</c:v>
                </c:pt>
                <c:pt idx="42">
                  <c:v>44378</c:v>
                </c:pt>
                <c:pt idx="43">
                  <c:v>44409</c:v>
                </c:pt>
                <c:pt idx="44">
                  <c:v>44440</c:v>
                </c:pt>
                <c:pt idx="45">
                  <c:v>44470</c:v>
                </c:pt>
                <c:pt idx="46">
                  <c:v>44501</c:v>
                </c:pt>
                <c:pt idx="47">
                  <c:v>44531</c:v>
                </c:pt>
                <c:pt idx="48">
                  <c:v>44562</c:v>
                </c:pt>
                <c:pt idx="49">
                  <c:v>44593</c:v>
                </c:pt>
                <c:pt idx="50">
                  <c:v>44621</c:v>
                </c:pt>
                <c:pt idx="51">
                  <c:v>44652</c:v>
                </c:pt>
                <c:pt idx="52">
                  <c:v>44682</c:v>
                </c:pt>
                <c:pt idx="53">
                  <c:v>44713</c:v>
                </c:pt>
                <c:pt idx="54">
                  <c:v>44743</c:v>
                </c:pt>
                <c:pt idx="55">
                  <c:v>44774</c:v>
                </c:pt>
                <c:pt idx="56">
                  <c:v>44805</c:v>
                </c:pt>
                <c:pt idx="57">
                  <c:v>44835</c:v>
                </c:pt>
                <c:pt idx="58">
                  <c:v>44866</c:v>
                </c:pt>
                <c:pt idx="59">
                  <c:v>44896</c:v>
                </c:pt>
                <c:pt idx="60">
                  <c:v>44927</c:v>
                </c:pt>
                <c:pt idx="61">
                  <c:v>44958</c:v>
                </c:pt>
                <c:pt idx="62">
                  <c:v>44986</c:v>
                </c:pt>
                <c:pt idx="63">
                  <c:v>45017</c:v>
                </c:pt>
                <c:pt idx="64">
                  <c:v>45047</c:v>
                </c:pt>
                <c:pt idx="65">
                  <c:v>45078</c:v>
                </c:pt>
                <c:pt idx="66">
                  <c:v>45108</c:v>
                </c:pt>
                <c:pt idx="67">
                  <c:v>45139</c:v>
                </c:pt>
                <c:pt idx="68">
                  <c:v>45170</c:v>
                </c:pt>
                <c:pt idx="69">
                  <c:v>45200</c:v>
                </c:pt>
                <c:pt idx="70">
                  <c:v>45231</c:v>
                </c:pt>
                <c:pt idx="71">
                  <c:v>45261</c:v>
                </c:pt>
                <c:pt idx="72">
                  <c:v>45292</c:v>
                </c:pt>
                <c:pt idx="73">
                  <c:v>45323</c:v>
                </c:pt>
                <c:pt idx="74">
                  <c:v>45352</c:v>
                </c:pt>
                <c:pt idx="75">
                  <c:v>45383</c:v>
                </c:pt>
                <c:pt idx="76">
                  <c:v>45413</c:v>
                </c:pt>
                <c:pt idx="77">
                  <c:v>45444</c:v>
                </c:pt>
                <c:pt idx="78">
                  <c:v>45474</c:v>
                </c:pt>
                <c:pt idx="79">
                  <c:v>45505</c:v>
                </c:pt>
                <c:pt idx="80">
                  <c:v>45536</c:v>
                </c:pt>
                <c:pt idx="81">
                  <c:v>45566</c:v>
                </c:pt>
                <c:pt idx="82">
                  <c:v>45597</c:v>
                </c:pt>
                <c:pt idx="83">
                  <c:v>45627</c:v>
                </c:pt>
                <c:pt idx="84">
                  <c:v>45658</c:v>
                </c:pt>
                <c:pt idx="85">
                  <c:v>45689</c:v>
                </c:pt>
                <c:pt idx="86">
                  <c:v>45717</c:v>
                </c:pt>
                <c:pt idx="87">
                  <c:v>45748</c:v>
                </c:pt>
                <c:pt idx="88">
                  <c:v>45778</c:v>
                </c:pt>
                <c:pt idx="89">
                  <c:v>45809</c:v>
                </c:pt>
                <c:pt idx="90">
                  <c:v>45839</c:v>
                </c:pt>
                <c:pt idx="91">
                  <c:v>45870</c:v>
                </c:pt>
                <c:pt idx="92">
                  <c:v>45901</c:v>
                </c:pt>
                <c:pt idx="93">
                  <c:v>45931</c:v>
                </c:pt>
                <c:pt idx="94">
                  <c:v>45962</c:v>
                </c:pt>
                <c:pt idx="95">
                  <c:v>45992</c:v>
                </c:pt>
                <c:pt idx="96">
                  <c:v>46023</c:v>
                </c:pt>
                <c:pt idx="97">
                  <c:v>46054</c:v>
                </c:pt>
                <c:pt idx="98">
                  <c:v>46082</c:v>
                </c:pt>
                <c:pt idx="99">
                  <c:v>46113</c:v>
                </c:pt>
                <c:pt idx="100">
                  <c:v>46143</c:v>
                </c:pt>
                <c:pt idx="101">
                  <c:v>46174</c:v>
                </c:pt>
                <c:pt idx="102">
                  <c:v>46204</c:v>
                </c:pt>
                <c:pt idx="103">
                  <c:v>46235</c:v>
                </c:pt>
                <c:pt idx="104">
                  <c:v>46266</c:v>
                </c:pt>
                <c:pt idx="105">
                  <c:v>46296</c:v>
                </c:pt>
                <c:pt idx="106">
                  <c:v>46327</c:v>
                </c:pt>
                <c:pt idx="107">
                  <c:v>46357</c:v>
                </c:pt>
              </c:numCache>
            </c:numRef>
          </c:cat>
          <c:val>
            <c:numRef>
              <c:f>Previsão!$W$2:$W$121</c:f>
              <c:numCache>
                <c:formatCode>General</c:formatCode>
                <c:ptCount val="120"/>
                <c:pt idx="78" formatCode="_(* #,##0.00_);_(* \(#,##0.00\);_(* &quot;-&quot;??_);_(@_)">
                  <c:v>4063541240.6114902</c:v>
                </c:pt>
                <c:pt idx="79" formatCode="_(* #,##0.00_);_(* \(#,##0.00\);_(* &quot;-&quot;??_);_(@_)">
                  <c:v>4175126078.2362318</c:v>
                </c:pt>
                <c:pt idx="80" formatCode="_(* #,##0.00_);_(* \(#,##0.00\);_(* &quot;-&quot;??_);_(@_)">
                  <c:v>4111369727.3514428</c:v>
                </c:pt>
                <c:pt idx="81" formatCode="_(* #,##0.00_);_(* \(#,##0.00\);_(* &quot;-&quot;??_);_(@_)">
                  <c:v>4358892706.5504971</c:v>
                </c:pt>
                <c:pt idx="82" formatCode="_(* #,##0.00_);_(* \(#,##0.00\);_(* &quot;-&quot;??_);_(@_)">
                  <c:v>4322856196.3702259</c:v>
                </c:pt>
                <c:pt idx="83" formatCode="_(* #,##0.00_);_(* \(#,##0.00\);_(* &quot;-&quot;??_);_(@_)">
                  <c:v>4558678499.7512598</c:v>
                </c:pt>
                <c:pt idx="84" formatCode="_(* #,##0.00_);_(* \(#,##0.00\);_(* &quot;-&quot;??_);_(@_)">
                  <c:v>4212318722.5598421</c:v>
                </c:pt>
                <c:pt idx="85" formatCode="_(* #,##0.00_);_(* \(#,##0.00\);_(* &quot;-&quot;??_);_(@_)">
                  <c:v>4219248996.7983761</c:v>
                </c:pt>
                <c:pt idx="86" formatCode="_(* #,##0.00_);_(* \(#,##0.00\);_(* &quot;-&quot;??_);_(@_)">
                  <c:v>4165916515.6280594</c:v>
                </c:pt>
                <c:pt idx="87" formatCode="_(* #,##0.00_);_(* \(#,##0.00\);_(* &quot;-&quot;??_);_(@_)">
                  <c:v>4249478143.9966912</c:v>
                </c:pt>
                <c:pt idx="88" formatCode="_(* #,##0.00_);_(* \(#,##0.00\);_(* &quot;-&quot;??_);_(@_)">
                  <c:v>4375677699.0419569</c:v>
                </c:pt>
                <c:pt idx="89" formatCode="_(* #,##0.00_);_(* \(#,##0.00\);_(* &quot;-&quot;??_);_(@_)">
                  <c:v>4429607157.6591387</c:v>
                </c:pt>
                <c:pt idx="90" formatCode="_(* #,##0.00_);_(* \(#,##0.00\);_(* &quot;-&quot;??_);_(@_)">
                  <c:v>4437107217.1693106</c:v>
                </c:pt>
                <c:pt idx="91" formatCode="_(* #,##0.00_);_(* \(#,##0.00\);_(* &quot;-&quot;??_);_(@_)">
                  <c:v>4547118700.7979622</c:v>
                </c:pt>
                <c:pt idx="92" formatCode="_(* #,##0.00_);_(* \(#,##0.00\);_(* &quot;-&quot;??_);_(@_)">
                  <c:v>4481871769.91576</c:v>
                </c:pt>
                <c:pt idx="93" formatCode="_(* #,##0.00_);_(* \(#,##0.00\);_(* &quot;-&quot;??_);_(@_)">
                  <c:v>4727979916.059269</c:v>
                </c:pt>
                <c:pt idx="94" formatCode="_(* #,##0.00_);_(* \(#,##0.00\);_(* &quot;-&quot;??_);_(@_)">
                  <c:v>4690598108.619194</c:v>
                </c:pt>
                <c:pt idx="95" formatCode="_(* #,##0.00_);_(* \(#,##0.00\);_(* &quot;-&quot;??_);_(@_)">
                  <c:v>4925139136.2463436</c:v>
                </c:pt>
                <c:pt idx="96" formatCode="_(* #,##0.00_);_(* \(#,##0.00\);_(* &quot;-&quot;??_);_(@_)">
                  <c:v>4577557189.0690994</c:v>
                </c:pt>
                <c:pt idx="97" formatCode="_(* #,##0.00_);_(* \(#,##0.00\);_(* &quot;-&quot;??_);_(@_)">
                  <c:v>4583320000.1737566</c:v>
                </c:pt>
                <c:pt idx="98" formatCode="_(* #,##0.00_);_(* \(#,##0.00\);_(* &quot;-&quot;??_);_(@_)">
                  <c:v>4528870812.2423229</c:v>
                </c:pt>
                <c:pt idx="99" formatCode="_(* #,##0.00_);_(* \(#,##0.00\);_(* &quot;-&quot;??_);_(@_)">
                  <c:v>4611362930.6215887</c:v>
                </c:pt>
                <c:pt idx="100" formatCode="_(* #,##0.00_);_(* \(#,##0.00\);_(* &quot;-&quot;??_);_(@_)">
                  <c:v>4736536955.0111647</c:v>
                </c:pt>
                <c:pt idx="101" formatCode="_(* #,##0.00_);_(* \(#,##0.00\);_(* &quot;-&quot;??_);_(@_)">
                  <c:v>4789481945.5868759</c:v>
                </c:pt>
                <c:pt idx="102" formatCode="_(* #,##0.00_);_(* \(#,##0.00\);_(* &quot;-&quot;??_);_(@_)">
                  <c:v>4796035051.9027653</c:v>
                </c:pt>
                <c:pt idx="103" formatCode="_(* #,##0.00_);_(* \(#,##0.00\);_(* &quot;-&quot;??_);_(@_)">
                  <c:v>4905136506.9310751</c:v>
                </c:pt>
                <c:pt idx="104" formatCode="_(* #,##0.00_);_(* \(#,##0.00\);_(* &quot;-&quot;??_);_(@_)">
                  <c:v>4839013332.0755062</c:v>
                </c:pt>
                <c:pt idx="105" formatCode="_(* #,##0.00_);_(* \(#,##0.00\);_(* &quot;-&quot;??_);_(@_)">
                  <c:v>5084276996.9863329</c:v>
                </c:pt>
                <c:pt idx="106" formatCode="_(* #,##0.00_);_(* \(#,##0.00\);_(* &quot;-&quot;??_);_(@_)">
                  <c:v>5046080615.2892952</c:v>
                </c:pt>
                <c:pt idx="107" formatCode="_(* #,##0.00_);_(* \(#,##0.00\);_(* &quot;-&quot;??_);_(@_)">
                  <c:v>5279835268.7587414</c:v>
                </c:pt>
                <c:pt idx="108" formatCode="_(* #,##0.00_);_(* \(#,##0.00\);_(* &quot;-&quot;??_);_(@_)">
                  <c:v>4931493574.4487152</c:v>
                </c:pt>
                <c:pt idx="109" formatCode="_(* #,##0.00_);_(* \(#,##0.00\);_(* &quot;-&quot;??_);_(@_)">
                  <c:v>4936521812.9229183</c:v>
                </c:pt>
                <c:pt idx="110" formatCode="_(* #,##0.00_);_(* \(#,##0.00\);_(* &quot;-&quot;??_);_(@_)">
                  <c:v>4881361883.2186069</c:v>
                </c:pt>
                <c:pt idx="111" formatCode="_(* #,##0.00_);_(* \(#,##0.00\);_(* &quot;-&quot;??_);_(@_)">
                  <c:v>4963165845.6002951</c:v>
                </c:pt>
                <c:pt idx="112" formatCode="_(* #,##0.00_);_(* \(#,##0.00\);_(* &quot;-&quot;??_);_(@_)">
                  <c:v>5087673144.1072388</c:v>
                </c:pt>
                <c:pt idx="113" formatCode="_(* #,##0.00_);_(* \(#,##0.00\);_(* &quot;-&quot;??_);_(@_)">
                  <c:v>5139971764.5555058</c:v>
                </c:pt>
                <c:pt idx="114" formatCode="_(* #,##0.00_);_(* \(#,##0.00\);_(* &quot;-&quot;??_);_(@_)">
                  <c:v>5145897255.6069107</c:v>
                </c:pt>
                <c:pt idx="115" formatCode="_(* #,##0.00_);_(* \(#,##0.00\);_(* &quot;-&quot;??_);_(@_)">
                  <c:v>5254390136.195528</c:v>
                </c:pt>
                <c:pt idx="116" formatCode="_(* #,##0.00_);_(* \(#,##0.00\);_(* &quot;-&quot;??_);_(@_)">
                  <c:v>5187675937.995986</c:v>
                </c:pt>
                <c:pt idx="117" formatCode="_(* #,##0.00_);_(* \(#,##0.00\);_(* &quot;-&quot;??_);_(@_)">
                  <c:v>5432365316.4867401</c:v>
                </c:pt>
                <c:pt idx="118" formatCode="_(* #,##0.00_);_(* \(#,##0.00\);_(* &quot;-&quot;??_);_(@_)">
                  <c:v>5393610623.0922928</c:v>
                </c:pt>
                <c:pt idx="119" formatCode="_(* #,##0.00_);_(* \(#,##0.00\);_(* &quot;-&quot;??_);_(@_)">
                  <c:v>5626822225.1560316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D8-48A1-94C4-56FB836E2679}"/>
            </c:ext>
          </c:extLst>
        </c:ser>
        <c:ser>
          <c:idx val="3"/>
          <c:order val="4"/>
          <c:tx>
            <c:strRef>
              <c:f>Previsão!$V$1</c:f>
              <c:strCache>
                <c:ptCount val="1"/>
                <c:pt idx="0">
                  <c:v>lo95_HW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cat>
            <c:numRef>
              <c:f>Previsão!$A$2:$A$109</c:f>
              <c:numCache>
                <c:formatCode>m/d/yyyy</c:formatCode>
                <c:ptCount val="108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  <c:pt idx="40">
                  <c:v>44317</c:v>
                </c:pt>
                <c:pt idx="41">
                  <c:v>44348</c:v>
                </c:pt>
                <c:pt idx="42">
                  <c:v>44378</c:v>
                </c:pt>
                <c:pt idx="43">
                  <c:v>44409</c:v>
                </c:pt>
                <c:pt idx="44">
                  <c:v>44440</c:v>
                </c:pt>
                <c:pt idx="45">
                  <c:v>44470</c:v>
                </c:pt>
                <c:pt idx="46">
                  <c:v>44501</c:v>
                </c:pt>
                <c:pt idx="47">
                  <c:v>44531</c:v>
                </c:pt>
                <c:pt idx="48">
                  <c:v>44562</c:v>
                </c:pt>
                <c:pt idx="49">
                  <c:v>44593</c:v>
                </c:pt>
                <c:pt idx="50">
                  <c:v>44621</c:v>
                </c:pt>
                <c:pt idx="51">
                  <c:v>44652</c:v>
                </c:pt>
                <c:pt idx="52">
                  <c:v>44682</c:v>
                </c:pt>
                <c:pt idx="53">
                  <c:v>44713</c:v>
                </c:pt>
                <c:pt idx="54">
                  <c:v>44743</c:v>
                </c:pt>
                <c:pt idx="55">
                  <c:v>44774</c:v>
                </c:pt>
                <c:pt idx="56">
                  <c:v>44805</c:v>
                </c:pt>
                <c:pt idx="57">
                  <c:v>44835</c:v>
                </c:pt>
                <c:pt idx="58">
                  <c:v>44866</c:v>
                </c:pt>
                <c:pt idx="59">
                  <c:v>44896</c:v>
                </c:pt>
                <c:pt idx="60">
                  <c:v>44927</c:v>
                </c:pt>
                <c:pt idx="61">
                  <c:v>44958</c:v>
                </c:pt>
                <c:pt idx="62">
                  <c:v>44986</c:v>
                </c:pt>
                <c:pt idx="63">
                  <c:v>45017</c:v>
                </c:pt>
                <c:pt idx="64">
                  <c:v>45047</c:v>
                </c:pt>
                <c:pt idx="65">
                  <c:v>45078</c:v>
                </c:pt>
                <c:pt idx="66">
                  <c:v>45108</c:v>
                </c:pt>
                <c:pt idx="67">
                  <c:v>45139</c:v>
                </c:pt>
                <c:pt idx="68">
                  <c:v>45170</c:v>
                </c:pt>
                <c:pt idx="69">
                  <c:v>45200</c:v>
                </c:pt>
                <c:pt idx="70">
                  <c:v>45231</c:v>
                </c:pt>
                <c:pt idx="71">
                  <c:v>45261</c:v>
                </c:pt>
                <c:pt idx="72">
                  <c:v>45292</c:v>
                </c:pt>
                <c:pt idx="73">
                  <c:v>45323</c:v>
                </c:pt>
                <c:pt idx="74">
                  <c:v>45352</c:v>
                </c:pt>
                <c:pt idx="75">
                  <c:v>45383</c:v>
                </c:pt>
                <c:pt idx="76">
                  <c:v>45413</c:v>
                </c:pt>
                <c:pt idx="77">
                  <c:v>45444</c:v>
                </c:pt>
                <c:pt idx="78">
                  <c:v>45474</c:v>
                </c:pt>
                <c:pt idx="79">
                  <c:v>45505</c:v>
                </c:pt>
                <c:pt idx="80">
                  <c:v>45536</c:v>
                </c:pt>
                <c:pt idx="81">
                  <c:v>45566</c:v>
                </c:pt>
                <c:pt idx="82">
                  <c:v>45597</c:v>
                </c:pt>
                <c:pt idx="83">
                  <c:v>45627</c:v>
                </c:pt>
                <c:pt idx="84">
                  <c:v>45658</c:v>
                </c:pt>
                <c:pt idx="85">
                  <c:v>45689</c:v>
                </c:pt>
                <c:pt idx="86">
                  <c:v>45717</c:v>
                </c:pt>
                <c:pt idx="87">
                  <c:v>45748</c:v>
                </c:pt>
                <c:pt idx="88">
                  <c:v>45778</c:v>
                </c:pt>
                <c:pt idx="89">
                  <c:v>45809</c:v>
                </c:pt>
                <c:pt idx="90">
                  <c:v>45839</c:v>
                </c:pt>
                <c:pt idx="91">
                  <c:v>45870</c:v>
                </c:pt>
                <c:pt idx="92">
                  <c:v>45901</c:v>
                </c:pt>
                <c:pt idx="93">
                  <c:v>45931</c:v>
                </c:pt>
                <c:pt idx="94">
                  <c:v>45962</c:v>
                </c:pt>
                <c:pt idx="95">
                  <c:v>45992</c:v>
                </c:pt>
                <c:pt idx="96">
                  <c:v>46023</c:v>
                </c:pt>
                <c:pt idx="97">
                  <c:v>46054</c:v>
                </c:pt>
                <c:pt idx="98">
                  <c:v>46082</c:v>
                </c:pt>
                <c:pt idx="99">
                  <c:v>46113</c:v>
                </c:pt>
                <c:pt idx="100">
                  <c:v>46143</c:v>
                </c:pt>
                <c:pt idx="101">
                  <c:v>46174</c:v>
                </c:pt>
                <c:pt idx="102">
                  <c:v>46204</c:v>
                </c:pt>
                <c:pt idx="103">
                  <c:v>46235</c:v>
                </c:pt>
                <c:pt idx="104">
                  <c:v>46266</c:v>
                </c:pt>
                <c:pt idx="105">
                  <c:v>46296</c:v>
                </c:pt>
                <c:pt idx="106">
                  <c:v>46327</c:v>
                </c:pt>
                <c:pt idx="107">
                  <c:v>46357</c:v>
                </c:pt>
              </c:numCache>
            </c:numRef>
          </c:cat>
          <c:val>
            <c:numRef>
              <c:f>Previsão!$V$2:$V$121</c:f>
              <c:numCache>
                <c:formatCode>General</c:formatCode>
                <c:ptCount val="120"/>
                <c:pt idx="78" formatCode="_(* #,##0.00_);_(* \(#,##0.00\);_(* &quot;-&quot;??_);_(@_)">
                  <c:v>3306365748.9065876</c:v>
                </c:pt>
                <c:pt idx="79" formatCode="_(* #,##0.00_);_(* \(#,##0.00\);_(* &quot;-&quot;??_);_(@_)">
                  <c:v>3400893917.9549446</c:v>
                </c:pt>
                <c:pt idx="80" formatCode="_(* #,##0.00_);_(* \(#,##0.00\);_(* &quot;-&quot;??_);_(@_)">
                  <c:v>3320433174.0196891</c:v>
                </c:pt>
                <c:pt idx="81" formatCode="_(* #,##0.00_);_(* \(#,##0.00\);_(* &quot;-&quot;??_);_(@_)">
                  <c:v>3551582161.0648165</c:v>
                </c:pt>
                <c:pt idx="82" formatCode="_(* #,##0.00_);_(* \(#,##0.00\);_(* &quot;-&quot;??_);_(@_)">
                  <c:v>3499482340.9142642</c:v>
                </c:pt>
                <c:pt idx="83" formatCode="_(* #,##0.00_);_(* \(#,##0.00\);_(* &quot;-&quot;??_);_(@_)">
                  <c:v>3719534167.7971163</c:v>
                </c:pt>
                <c:pt idx="84" formatCode="_(* #,##0.00_);_(* \(#,##0.00\);_(* &quot;-&quot;??_);_(@_)">
                  <c:v>3357680529.9158373</c:v>
                </c:pt>
                <c:pt idx="85" formatCode="_(* #,##0.00_);_(* \(#,##0.00\);_(* &quot;-&quot;??_);_(@_)">
                  <c:v>3349378771.5693951</c:v>
                </c:pt>
                <c:pt idx="86" formatCode="_(* #,##0.00_);_(* \(#,##0.00\);_(* &quot;-&quot;??_);_(@_)">
                  <c:v>3281062557.8703642</c:v>
                </c:pt>
                <c:pt idx="87" formatCode="_(* #,##0.00_);_(* \(#,##0.00\);_(* &quot;-&quot;??_);_(@_)">
                  <c:v>3349876340.2797379</c:v>
                </c:pt>
                <c:pt idx="88" formatCode="_(* #,##0.00_);_(* \(#,##0.00\);_(* &quot;-&quot;??_);_(@_)">
                  <c:v>3461552512.7133546</c:v>
                </c:pt>
                <c:pt idx="89" formatCode="_(* #,##0.00_);_(* \(#,##0.00\);_(* &quot;-&quot;??_);_(@_)">
                  <c:v>3501172512.0785522</c:v>
                </c:pt>
                <c:pt idx="90" formatCode="_(* #,##0.00_);_(* \(#,##0.00\);_(* &quot;-&quot;??_);_(@_)">
                  <c:v>3494554228.6096392</c:v>
                </c:pt>
                <c:pt idx="91" formatCode="_(* #,##0.00_);_(* \(#,##0.00\);_(* &quot;-&quot;??_);_(@_)">
                  <c:v>3590655751.6540875</c:v>
                </c:pt>
                <c:pt idx="92" formatCode="_(* #,##0.00_);_(* \(#,##0.00\);_(* &quot;-&quot;??_);_(@_)">
                  <c:v>3511685587.7162447</c:v>
                </c:pt>
                <c:pt idx="93" formatCode="_(* #,##0.00_);_(* \(#,##0.00\);_(* &quot;-&quot;??_);_(@_)">
                  <c:v>3744249407.8169165</c:v>
                </c:pt>
                <c:pt idx="94" formatCode="_(* #,##0.00_);_(* \(#,##0.00\);_(* &quot;-&quot;??_);_(@_)">
                  <c:v>3693494884.9261675</c:v>
                </c:pt>
                <c:pt idx="95" formatCode="_(* #,##0.00_);_(* \(#,##0.00\);_(* &quot;-&quot;??_);_(@_)">
                  <c:v>3914827987.5629063</c:v>
                </c:pt>
                <c:pt idx="96" formatCode="_(* #,##0.00_);_(* \(#,##0.00\);_(* &quot;-&quot;??_);_(@_)">
                  <c:v>3554196519.6674519</c:v>
                </c:pt>
                <c:pt idx="97" formatCode="_(* #,##0.00_);_(* \(#,##0.00\);_(* &quot;-&quot;??_);_(@_)">
                  <c:v>3547062224.4548869</c:v>
                </c:pt>
                <c:pt idx="98" formatCode="_(* #,##0.00_);_(* \(#,##0.00\);_(* &quot;-&quot;??_);_(@_)">
                  <c:v>3479862717.5169735</c:v>
                </c:pt>
                <c:pt idx="99" formatCode="_(* #,##0.00_);_(* \(#,##0.00\);_(* &quot;-&quot;??_);_(@_)">
                  <c:v>3549746009.9157133</c:v>
                </c:pt>
                <c:pt idx="100" formatCode="_(* #,##0.00_);_(* \(#,##0.00\);_(* &quot;-&quot;??_);_(@_)">
                  <c:v>3662447713.0050192</c:v>
                </c:pt>
                <c:pt idx="101" formatCode="_(* #,##0.00_);_(* \(#,##0.00\);_(* &quot;-&quot;??_);_(@_)">
                  <c:v>3703052180.4116879</c:v>
                </c:pt>
                <c:pt idx="102" formatCode="_(* #,##0.00_);_(* \(#,##0.00\);_(* &quot;-&quot;??_);_(@_)">
                  <c:v>3697380850.1370568</c:v>
                </c:pt>
                <c:pt idx="103" formatCode="_(* #,##0.00_);_(* \(#,##0.00\);_(* &quot;-&quot;??_);_(@_)">
                  <c:v>3794392401.781846</c:v>
                </c:pt>
                <c:pt idx="104" formatCode="_(* #,##0.00_);_(* \(#,##0.00\);_(* &quot;-&quot;??_);_(@_)">
                  <c:v>3716298481.8173709</c:v>
                </c:pt>
                <c:pt idx="105" formatCode="_(* #,##0.00_);_(* \(#,##0.00\);_(* &quot;-&quot;??_);_(@_)">
                  <c:v>3949706783.1507254</c:v>
                </c:pt>
                <c:pt idx="106" formatCode="_(* #,##0.00_);_(* \(#,##0.00\);_(* &quot;-&quot;??_);_(@_)">
                  <c:v>3899766834.5169392</c:v>
                </c:pt>
                <c:pt idx="107" formatCode="_(* #,##0.00_);_(* \(#,##0.00\);_(* &quot;-&quot;??_);_(@_)">
                  <c:v>4121886311.3113804</c:v>
                </c:pt>
                <c:pt idx="108" formatCode="_(* #,##0.00_);_(* \(#,##0.00\);_(* &quot;-&quot;??_);_(@_)">
                  <c:v>3762014590.548708</c:v>
                </c:pt>
                <c:pt idx="109" formatCode="_(* #,##0.00_);_(* \(#,##0.00\);_(* &quot;-&quot;??_);_(@_)">
                  <c:v>3755614867.9665966</c:v>
                </c:pt>
                <c:pt idx="110" formatCode="_(* #,##0.00_);_(* \(#,##0.00\);_(* &quot;-&quot;??_);_(@_)">
                  <c:v>3689126102.8015623</c:v>
                </c:pt>
                <c:pt idx="111" formatCode="_(* #,##0.00_);_(* \(#,##0.00\);_(* &quot;-&quot;??_);_(@_)">
                  <c:v>3759697551.1978788</c:v>
                </c:pt>
                <c:pt idx="112" formatCode="_(* #,##0.00_);_(* \(#,##0.00\);_(* &quot;-&quot;??_);_(@_)">
                  <c:v>3873065980.1698189</c:v>
                </c:pt>
                <c:pt idx="113" formatCode="_(* #,##0.00_);_(* \(#,##0.00\);_(* &quot;-&quot;??_);_(@_)">
                  <c:v>3914316817.7039299</c:v>
                </c:pt>
                <c:pt idx="114" formatCode="_(* #,##0.00_);_(* \(#,##0.00\);_(* &quot;-&quot;??_);_(@_)">
                  <c:v>3909273102.6937833</c:v>
                </c:pt>
                <c:pt idx="115" formatCode="_(* #,##0.00_);_(* \(#,##0.00\);_(* &quot;-&quot;??_);_(@_)">
                  <c:v>4006893228.778265</c:v>
                </c:pt>
                <c:pt idx="116" formatCode="_(* #,##0.00_);_(* \(#,##0.00\);_(* &quot;-&quot;??_);_(@_)">
                  <c:v>3929390332.1577635</c:v>
                </c:pt>
                <c:pt idx="117" formatCode="_(* #,##0.00_);_(* \(#,##0.00\);_(* &quot;-&quot;??_);_(@_)">
                  <c:v>4163372919.91119</c:v>
                </c:pt>
                <c:pt idx="118" formatCode="_(* #,##0.00_);_(* \(#,##0.00\);_(* &quot;-&quot;??_);_(@_)">
                  <c:v>4113991282.9748149</c:v>
                </c:pt>
                <c:pt idx="119" formatCode="_(* #,##0.00_);_(* \(#,##0.00\);_(* &quot;-&quot;??_);_(@_)">
                  <c:v>4336653811.174962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D8-48A1-94C4-56FB836E26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5145072"/>
        <c:axId val="755138352"/>
      </c:areaChart>
      <c:lineChart>
        <c:grouping val="standard"/>
        <c:varyColors val="0"/>
        <c:ser>
          <c:idx val="0"/>
          <c:order val="0"/>
          <c:tx>
            <c:strRef>
              <c:f>Previsão!$B$1</c:f>
              <c:strCache>
                <c:ptCount val="1"/>
                <c:pt idx="0">
                  <c:v>Valor original</c:v>
                </c:pt>
              </c:strCache>
            </c:strRef>
          </c:tx>
          <c:spPr>
            <a:ln w="28575" cap="rnd">
              <a:solidFill>
                <a:schemeClr val="bg2">
                  <a:lumMod val="9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Previsão!$A$2:$A$121</c:f>
              <c:numCache>
                <c:formatCode>m/d/yyyy</c:formatCode>
                <c:ptCount val="120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  <c:pt idx="40">
                  <c:v>44317</c:v>
                </c:pt>
                <c:pt idx="41">
                  <c:v>44348</c:v>
                </c:pt>
                <c:pt idx="42">
                  <c:v>44378</c:v>
                </c:pt>
                <c:pt idx="43">
                  <c:v>44409</c:v>
                </c:pt>
                <c:pt idx="44">
                  <c:v>44440</c:v>
                </c:pt>
                <c:pt idx="45">
                  <c:v>44470</c:v>
                </c:pt>
                <c:pt idx="46">
                  <c:v>44501</c:v>
                </c:pt>
                <c:pt idx="47">
                  <c:v>44531</c:v>
                </c:pt>
                <c:pt idx="48">
                  <c:v>44562</c:v>
                </c:pt>
                <c:pt idx="49">
                  <c:v>44593</c:v>
                </c:pt>
                <c:pt idx="50">
                  <c:v>44621</c:v>
                </c:pt>
                <c:pt idx="51">
                  <c:v>44652</c:v>
                </c:pt>
                <c:pt idx="52">
                  <c:v>44682</c:v>
                </c:pt>
                <c:pt idx="53">
                  <c:v>44713</c:v>
                </c:pt>
                <c:pt idx="54">
                  <c:v>44743</c:v>
                </c:pt>
                <c:pt idx="55">
                  <c:v>44774</c:v>
                </c:pt>
                <c:pt idx="56">
                  <c:v>44805</c:v>
                </c:pt>
                <c:pt idx="57">
                  <c:v>44835</c:v>
                </c:pt>
                <c:pt idx="58">
                  <c:v>44866</c:v>
                </c:pt>
                <c:pt idx="59">
                  <c:v>44896</c:v>
                </c:pt>
                <c:pt idx="60">
                  <c:v>44927</c:v>
                </c:pt>
                <c:pt idx="61">
                  <c:v>44958</c:v>
                </c:pt>
                <c:pt idx="62">
                  <c:v>44986</c:v>
                </c:pt>
                <c:pt idx="63">
                  <c:v>45017</c:v>
                </c:pt>
                <c:pt idx="64">
                  <c:v>45047</c:v>
                </c:pt>
                <c:pt idx="65">
                  <c:v>45078</c:v>
                </c:pt>
                <c:pt idx="66">
                  <c:v>45108</c:v>
                </c:pt>
                <c:pt idx="67">
                  <c:v>45139</c:v>
                </c:pt>
                <c:pt idx="68">
                  <c:v>45170</c:v>
                </c:pt>
                <c:pt idx="69">
                  <c:v>45200</c:v>
                </c:pt>
                <c:pt idx="70">
                  <c:v>45231</c:v>
                </c:pt>
                <c:pt idx="71">
                  <c:v>45261</c:v>
                </c:pt>
                <c:pt idx="72">
                  <c:v>45292</c:v>
                </c:pt>
                <c:pt idx="73">
                  <c:v>45323</c:v>
                </c:pt>
                <c:pt idx="74">
                  <c:v>45352</c:v>
                </c:pt>
                <c:pt idx="75">
                  <c:v>45383</c:v>
                </c:pt>
                <c:pt idx="76">
                  <c:v>45413</c:v>
                </c:pt>
                <c:pt idx="77">
                  <c:v>45444</c:v>
                </c:pt>
                <c:pt idx="78">
                  <c:v>45474</c:v>
                </c:pt>
                <c:pt idx="79">
                  <c:v>45505</c:v>
                </c:pt>
                <c:pt idx="80">
                  <c:v>45536</c:v>
                </c:pt>
                <c:pt idx="81">
                  <c:v>45566</c:v>
                </c:pt>
                <c:pt idx="82">
                  <c:v>45597</c:v>
                </c:pt>
                <c:pt idx="83">
                  <c:v>45627</c:v>
                </c:pt>
                <c:pt idx="84">
                  <c:v>45658</c:v>
                </c:pt>
                <c:pt idx="85">
                  <c:v>45689</c:v>
                </c:pt>
                <c:pt idx="86">
                  <c:v>45717</c:v>
                </c:pt>
                <c:pt idx="87">
                  <c:v>45748</c:v>
                </c:pt>
                <c:pt idx="88">
                  <c:v>45778</c:v>
                </c:pt>
                <c:pt idx="89">
                  <c:v>45809</c:v>
                </c:pt>
                <c:pt idx="90">
                  <c:v>45839</c:v>
                </c:pt>
                <c:pt idx="91">
                  <c:v>45870</c:v>
                </c:pt>
                <c:pt idx="92">
                  <c:v>45901</c:v>
                </c:pt>
                <c:pt idx="93">
                  <c:v>45931</c:v>
                </c:pt>
                <c:pt idx="94">
                  <c:v>45962</c:v>
                </c:pt>
                <c:pt idx="95">
                  <c:v>45992</c:v>
                </c:pt>
                <c:pt idx="96">
                  <c:v>46023</c:v>
                </c:pt>
                <c:pt idx="97">
                  <c:v>46054</c:v>
                </c:pt>
                <c:pt idx="98">
                  <c:v>46082</c:v>
                </c:pt>
                <c:pt idx="99">
                  <c:v>46113</c:v>
                </c:pt>
                <c:pt idx="100">
                  <c:v>46143</c:v>
                </c:pt>
                <c:pt idx="101">
                  <c:v>46174</c:v>
                </c:pt>
                <c:pt idx="102">
                  <c:v>46204</c:v>
                </c:pt>
                <c:pt idx="103">
                  <c:v>46235</c:v>
                </c:pt>
                <c:pt idx="104">
                  <c:v>46266</c:v>
                </c:pt>
                <c:pt idx="105">
                  <c:v>46296</c:v>
                </c:pt>
                <c:pt idx="106">
                  <c:v>46327</c:v>
                </c:pt>
                <c:pt idx="107">
                  <c:v>46357</c:v>
                </c:pt>
                <c:pt idx="108">
                  <c:v>46388</c:v>
                </c:pt>
                <c:pt idx="109">
                  <c:v>46419</c:v>
                </c:pt>
                <c:pt idx="110">
                  <c:v>46447</c:v>
                </c:pt>
                <c:pt idx="111">
                  <c:v>46478</c:v>
                </c:pt>
                <c:pt idx="112">
                  <c:v>46508</c:v>
                </c:pt>
                <c:pt idx="113">
                  <c:v>46539</c:v>
                </c:pt>
                <c:pt idx="114">
                  <c:v>46569</c:v>
                </c:pt>
                <c:pt idx="115">
                  <c:v>46600</c:v>
                </c:pt>
                <c:pt idx="116">
                  <c:v>46631</c:v>
                </c:pt>
                <c:pt idx="117">
                  <c:v>46661</c:v>
                </c:pt>
                <c:pt idx="118">
                  <c:v>46692</c:v>
                </c:pt>
                <c:pt idx="119">
                  <c:v>46722</c:v>
                </c:pt>
              </c:numCache>
            </c:numRef>
          </c:cat>
          <c:val>
            <c:numRef>
              <c:f>Previsão!$B$2:$B$121</c:f>
              <c:numCache>
                <c:formatCode>_(* #,##0.00_);_(* \(#,##0.00\);_(* "-"??_);_(@_)</c:formatCode>
                <c:ptCount val="120"/>
                <c:pt idx="0">
                  <c:v>1949886450.1700001</c:v>
                </c:pt>
                <c:pt idx="1">
                  <c:v>1898669828.21</c:v>
                </c:pt>
                <c:pt idx="2">
                  <c:v>1876671143.0899999</c:v>
                </c:pt>
                <c:pt idx="3">
                  <c:v>1956424762.5599999</c:v>
                </c:pt>
                <c:pt idx="4">
                  <c:v>1984713522.99</c:v>
                </c:pt>
                <c:pt idx="5">
                  <c:v>2028309951.21</c:v>
                </c:pt>
                <c:pt idx="6">
                  <c:v>2117613173.8299999</c:v>
                </c:pt>
                <c:pt idx="7">
                  <c:v>2076928554.8499999</c:v>
                </c:pt>
                <c:pt idx="8">
                  <c:v>1984786365.0599999</c:v>
                </c:pt>
                <c:pt idx="9">
                  <c:v>2203141372.5900002</c:v>
                </c:pt>
                <c:pt idx="10">
                  <c:v>2056329381.8299999</c:v>
                </c:pt>
                <c:pt idx="11">
                  <c:v>2332364345.3499999</c:v>
                </c:pt>
                <c:pt idx="12">
                  <c:v>2116606077.9200001</c:v>
                </c:pt>
                <c:pt idx="13">
                  <c:v>2059980005.75</c:v>
                </c:pt>
                <c:pt idx="14">
                  <c:v>1978721496.4300001</c:v>
                </c:pt>
                <c:pt idx="15">
                  <c:v>2320021599.2800002</c:v>
                </c:pt>
                <c:pt idx="16">
                  <c:v>2484322460.3400002</c:v>
                </c:pt>
                <c:pt idx="17">
                  <c:v>2133994614.48</c:v>
                </c:pt>
                <c:pt idx="18">
                  <c:v>2228702267.4699998</c:v>
                </c:pt>
                <c:pt idx="19">
                  <c:v>2254683005.4200001</c:v>
                </c:pt>
                <c:pt idx="20">
                  <c:v>3876207943.9200001</c:v>
                </c:pt>
                <c:pt idx="21">
                  <c:v>2730436150.1599998</c:v>
                </c:pt>
                <c:pt idx="22">
                  <c:v>2597078941.48</c:v>
                </c:pt>
                <c:pt idx="23">
                  <c:v>3130532036.4099898</c:v>
                </c:pt>
                <c:pt idx="24">
                  <c:v>2278508675.8000002</c:v>
                </c:pt>
                <c:pt idx="25">
                  <c:v>2301100846.0700002</c:v>
                </c:pt>
                <c:pt idx="26">
                  <c:v>2135645525.3499999</c:v>
                </c:pt>
                <c:pt idx="27">
                  <c:v>1849735841.5</c:v>
                </c:pt>
                <c:pt idx="28">
                  <c:v>1921510852.3900001</c:v>
                </c:pt>
                <c:pt idx="29">
                  <c:v>2559439621.7600002</c:v>
                </c:pt>
                <c:pt idx="30">
                  <c:v>2585614475.21</c:v>
                </c:pt>
                <c:pt idx="31">
                  <c:v>2939452356.5599999</c:v>
                </c:pt>
                <c:pt idx="32">
                  <c:v>2601492983.5999999</c:v>
                </c:pt>
                <c:pt idx="33">
                  <c:v>2626997641.5900002</c:v>
                </c:pt>
                <c:pt idx="34">
                  <c:v>2759631470.7600002</c:v>
                </c:pt>
                <c:pt idx="35">
                  <c:v>2786200651.1799998</c:v>
                </c:pt>
                <c:pt idx="36">
                  <c:v>2664428266.6399999</c:v>
                </c:pt>
                <c:pt idx="37">
                  <c:v>2662327107.6599998</c:v>
                </c:pt>
                <c:pt idx="38">
                  <c:v>2595839492.0700002</c:v>
                </c:pt>
                <c:pt idx="39">
                  <c:v>2642447003.5100002</c:v>
                </c:pt>
                <c:pt idx="40">
                  <c:v>2670881737.6199999</c:v>
                </c:pt>
                <c:pt idx="41">
                  <c:v>2832998458.0599999</c:v>
                </c:pt>
                <c:pt idx="42">
                  <c:v>2816013710.98</c:v>
                </c:pt>
                <c:pt idx="43">
                  <c:v>3175569504.3499999</c:v>
                </c:pt>
                <c:pt idx="44">
                  <c:v>2953492919.8200002</c:v>
                </c:pt>
                <c:pt idx="45">
                  <c:v>3092598053.2199998</c:v>
                </c:pt>
                <c:pt idx="46">
                  <c:v>3254843987.6700001</c:v>
                </c:pt>
                <c:pt idx="47">
                  <c:v>3484781805.54</c:v>
                </c:pt>
                <c:pt idx="48">
                  <c:v>2944672353.25</c:v>
                </c:pt>
                <c:pt idx="49">
                  <c:v>3179398197.8600001</c:v>
                </c:pt>
                <c:pt idx="50">
                  <c:v>3097480330.3499999</c:v>
                </c:pt>
                <c:pt idx="51">
                  <c:v>3207804373.73</c:v>
                </c:pt>
                <c:pt idx="52">
                  <c:v>3546736510.8800001</c:v>
                </c:pt>
                <c:pt idx="53">
                  <c:v>3445306554.0700002</c:v>
                </c:pt>
                <c:pt idx="54">
                  <c:v>4353534789.5900002</c:v>
                </c:pt>
                <c:pt idx="55">
                  <c:v>3109729671.1900001</c:v>
                </c:pt>
                <c:pt idx="56">
                  <c:v>3145806707.0300002</c:v>
                </c:pt>
                <c:pt idx="57">
                  <c:v>5828869242.1899996</c:v>
                </c:pt>
                <c:pt idx="58">
                  <c:v>3340049526.0799999</c:v>
                </c:pt>
                <c:pt idx="59">
                  <c:v>4300123204.8999996</c:v>
                </c:pt>
                <c:pt idx="60">
                  <c:v>3158846243.8299999</c:v>
                </c:pt>
                <c:pt idx="61">
                  <c:v>3161853323.4899998</c:v>
                </c:pt>
                <c:pt idx="62">
                  <c:v>3322201038.0599999</c:v>
                </c:pt>
                <c:pt idx="63">
                  <c:v>3487466105.21</c:v>
                </c:pt>
                <c:pt idx="64">
                  <c:v>3356660564.5500002</c:v>
                </c:pt>
                <c:pt idx="65">
                  <c:v>3262889730.4200001</c:v>
                </c:pt>
                <c:pt idx="66">
                  <c:v>3369010432.9400001</c:v>
                </c:pt>
                <c:pt idx="67">
                  <c:v>3335890098.3600001</c:v>
                </c:pt>
                <c:pt idx="68">
                  <c:v>3451468953.5700002</c:v>
                </c:pt>
                <c:pt idx="69">
                  <c:v>3933109112.5300002</c:v>
                </c:pt>
                <c:pt idx="70">
                  <c:v>4059169506.4099998</c:v>
                </c:pt>
                <c:pt idx="71">
                  <c:v>4086146406.1300001</c:v>
                </c:pt>
                <c:pt idx="72">
                  <c:v>3615575724.5999999</c:v>
                </c:pt>
                <c:pt idx="73">
                  <c:v>3500197147.0599999</c:v>
                </c:pt>
                <c:pt idx="74">
                  <c:v>3229424823.7800002</c:v>
                </c:pt>
                <c:pt idx="75">
                  <c:v>3652359621.6999998</c:v>
                </c:pt>
                <c:pt idx="76">
                  <c:v>3919329073.1599998</c:v>
                </c:pt>
                <c:pt idx="77">
                  <c:v>3791636535.0900002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FD8-48A1-94C4-56FB836E2679}"/>
            </c:ext>
          </c:extLst>
        </c:ser>
        <c:ser>
          <c:idx val="1"/>
          <c:order val="1"/>
          <c:tx>
            <c:strRef>
              <c:f>Previsão!$C$1</c:f>
              <c:strCache>
                <c:ptCount val="1"/>
                <c:pt idx="0">
                  <c:v>Valor ajustado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Previsão!$A$2:$A$121</c:f>
              <c:numCache>
                <c:formatCode>m/d/yyyy</c:formatCode>
                <c:ptCount val="120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  <c:pt idx="40">
                  <c:v>44317</c:v>
                </c:pt>
                <c:pt idx="41">
                  <c:v>44348</c:v>
                </c:pt>
                <c:pt idx="42">
                  <c:v>44378</c:v>
                </c:pt>
                <c:pt idx="43">
                  <c:v>44409</c:v>
                </c:pt>
                <c:pt idx="44">
                  <c:v>44440</c:v>
                </c:pt>
                <c:pt idx="45">
                  <c:v>44470</c:v>
                </c:pt>
                <c:pt idx="46">
                  <c:v>44501</c:v>
                </c:pt>
                <c:pt idx="47">
                  <c:v>44531</c:v>
                </c:pt>
                <c:pt idx="48">
                  <c:v>44562</c:v>
                </c:pt>
                <c:pt idx="49">
                  <c:v>44593</c:v>
                </c:pt>
                <c:pt idx="50">
                  <c:v>44621</c:v>
                </c:pt>
                <c:pt idx="51">
                  <c:v>44652</c:v>
                </c:pt>
                <c:pt idx="52">
                  <c:v>44682</c:v>
                </c:pt>
                <c:pt idx="53">
                  <c:v>44713</c:v>
                </c:pt>
                <c:pt idx="54">
                  <c:v>44743</c:v>
                </c:pt>
                <c:pt idx="55">
                  <c:v>44774</c:v>
                </c:pt>
                <c:pt idx="56">
                  <c:v>44805</c:v>
                </c:pt>
                <c:pt idx="57">
                  <c:v>44835</c:v>
                </c:pt>
                <c:pt idx="58">
                  <c:v>44866</c:v>
                </c:pt>
                <c:pt idx="59">
                  <c:v>44896</c:v>
                </c:pt>
                <c:pt idx="60">
                  <c:v>44927</c:v>
                </c:pt>
                <c:pt idx="61">
                  <c:v>44958</c:v>
                </c:pt>
                <c:pt idx="62">
                  <c:v>44986</c:v>
                </c:pt>
                <c:pt idx="63">
                  <c:v>45017</c:v>
                </c:pt>
                <c:pt idx="64">
                  <c:v>45047</c:v>
                </c:pt>
                <c:pt idx="65">
                  <c:v>45078</c:v>
                </c:pt>
                <c:pt idx="66">
                  <c:v>45108</c:v>
                </c:pt>
                <c:pt idx="67">
                  <c:v>45139</c:v>
                </c:pt>
                <c:pt idx="68">
                  <c:v>45170</c:v>
                </c:pt>
                <c:pt idx="69">
                  <c:v>45200</c:v>
                </c:pt>
                <c:pt idx="70">
                  <c:v>45231</c:v>
                </c:pt>
                <c:pt idx="71">
                  <c:v>45261</c:v>
                </c:pt>
                <c:pt idx="72">
                  <c:v>45292</c:v>
                </c:pt>
                <c:pt idx="73">
                  <c:v>45323</c:v>
                </c:pt>
                <c:pt idx="74">
                  <c:v>45352</c:v>
                </c:pt>
                <c:pt idx="75">
                  <c:v>45383</c:v>
                </c:pt>
                <c:pt idx="76">
                  <c:v>45413</c:v>
                </c:pt>
                <c:pt idx="77">
                  <c:v>45444</c:v>
                </c:pt>
                <c:pt idx="78">
                  <c:v>45474</c:v>
                </c:pt>
                <c:pt idx="79">
                  <c:v>45505</c:v>
                </c:pt>
                <c:pt idx="80">
                  <c:v>45536</c:v>
                </c:pt>
                <c:pt idx="81">
                  <c:v>45566</c:v>
                </c:pt>
                <c:pt idx="82">
                  <c:v>45597</c:v>
                </c:pt>
                <c:pt idx="83">
                  <c:v>45627</c:v>
                </c:pt>
                <c:pt idx="84">
                  <c:v>45658</c:v>
                </c:pt>
                <c:pt idx="85">
                  <c:v>45689</c:v>
                </c:pt>
                <c:pt idx="86">
                  <c:v>45717</c:v>
                </c:pt>
                <c:pt idx="87">
                  <c:v>45748</c:v>
                </c:pt>
                <c:pt idx="88">
                  <c:v>45778</c:v>
                </c:pt>
                <c:pt idx="89">
                  <c:v>45809</c:v>
                </c:pt>
                <c:pt idx="90">
                  <c:v>45839</c:v>
                </c:pt>
                <c:pt idx="91">
                  <c:v>45870</c:v>
                </c:pt>
                <c:pt idx="92">
                  <c:v>45901</c:v>
                </c:pt>
                <c:pt idx="93">
                  <c:v>45931</c:v>
                </c:pt>
                <c:pt idx="94">
                  <c:v>45962</c:v>
                </c:pt>
                <c:pt idx="95">
                  <c:v>45992</c:v>
                </c:pt>
                <c:pt idx="96">
                  <c:v>46023</c:v>
                </c:pt>
                <c:pt idx="97">
                  <c:v>46054</c:v>
                </c:pt>
                <c:pt idx="98">
                  <c:v>46082</c:v>
                </c:pt>
                <c:pt idx="99">
                  <c:v>46113</c:v>
                </c:pt>
                <c:pt idx="100">
                  <c:v>46143</c:v>
                </c:pt>
                <c:pt idx="101">
                  <c:v>46174</c:v>
                </c:pt>
                <c:pt idx="102">
                  <c:v>46204</c:v>
                </c:pt>
                <c:pt idx="103">
                  <c:v>46235</c:v>
                </c:pt>
                <c:pt idx="104">
                  <c:v>46266</c:v>
                </c:pt>
                <c:pt idx="105">
                  <c:v>46296</c:v>
                </c:pt>
                <c:pt idx="106">
                  <c:v>46327</c:v>
                </c:pt>
                <c:pt idx="107">
                  <c:v>46357</c:v>
                </c:pt>
                <c:pt idx="108">
                  <c:v>46388</c:v>
                </c:pt>
                <c:pt idx="109">
                  <c:v>46419</c:v>
                </c:pt>
                <c:pt idx="110">
                  <c:v>46447</c:v>
                </c:pt>
                <c:pt idx="111">
                  <c:v>46478</c:v>
                </c:pt>
                <c:pt idx="112">
                  <c:v>46508</c:v>
                </c:pt>
                <c:pt idx="113">
                  <c:v>46539</c:v>
                </c:pt>
                <c:pt idx="114">
                  <c:v>46569</c:v>
                </c:pt>
                <c:pt idx="115">
                  <c:v>46600</c:v>
                </c:pt>
                <c:pt idx="116">
                  <c:v>46631</c:v>
                </c:pt>
                <c:pt idx="117">
                  <c:v>46661</c:v>
                </c:pt>
                <c:pt idx="118">
                  <c:v>46692</c:v>
                </c:pt>
                <c:pt idx="119">
                  <c:v>46722</c:v>
                </c:pt>
              </c:numCache>
            </c:numRef>
          </c:cat>
          <c:val>
            <c:numRef>
              <c:f>Previsão!$C$2:$C$121</c:f>
              <c:numCache>
                <c:formatCode>_(* #,##0.00_);_(* \(#,##0.00\);_(* "-"??_);_(@_)</c:formatCode>
                <c:ptCount val="120"/>
                <c:pt idx="0">
                  <c:v>1842331726.6100001</c:v>
                </c:pt>
                <c:pt idx="1">
                  <c:v>1792739616.9300001</c:v>
                </c:pt>
                <c:pt idx="2">
                  <c:v>1773707190.03</c:v>
                </c:pt>
                <c:pt idx="3">
                  <c:v>1846569500.72</c:v>
                </c:pt>
                <c:pt idx="4">
                  <c:v>1872497947.51</c:v>
                </c:pt>
                <c:pt idx="5">
                  <c:v>1944579332.1400001</c:v>
                </c:pt>
                <c:pt idx="6">
                  <c:v>1986989942.4299998</c:v>
                </c:pt>
                <c:pt idx="7">
                  <c:v>1992712281.9299998</c:v>
                </c:pt>
                <c:pt idx="8">
                  <c:v>1880810671.98</c:v>
                </c:pt>
                <c:pt idx="9">
                  <c:v>2049150741.0800002</c:v>
                </c:pt>
                <c:pt idx="10">
                  <c:v>1908178985.52</c:v>
                </c:pt>
                <c:pt idx="11">
                  <c:v>2184097108.8400002</c:v>
                </c:pt>
                <c:pt idx="12">
                  <c:v>2055910417.1300001</c:v>
                </c:pt>
                <c:pt idx="13">
                  <c:v>1936544327.6300001</c:v>
                </c:pt>
                <c:pt idx="14">
                  <c:v>1847773300.6200001</c:v>
                </c:pt>
                <c:pt idx="15">
                  <c:v>2181339923.6900001</c:v>
                </c:pt>
                <c:pt idx="16">
                  <c:v>2347615243.6400003</c:v>
                </c:pt>
                <c:pt idx="17">
                  <c:v>1998416583.05</c:v>
                </c:pt>
                <c:pt idx="18">
                  <c:v>2089461156.5099998</c:v>
                </c:pt>
                <c:pt idx="19">
                  <c:v>2107865586.7</c:v>
                </c:pt>
                <c:pt idx="20">
                  <c:v>2168446774.5700002</c:v>
                </c:pt>
                <c:pt idx="21">
                  <c:v>2577982800.3299999</c:v>
                </c:pt>
                <c:pt idx="22">
                  <c:v>2380069520.8899999</c:v>
                </c:pt>
                <c:pt idx="23">
                  <c:v>2936403523.8899899</c:v>
                </c:pt>
                <c:pt idx="24">
                  <c:v>2177403167.46</c:v>
                </c:pt>
                <c:pt idx="25">
                  <c:v>2153769722.0500002</c:v>
                </c:pt>
                <c:pt idx="26">
                  <c:v>1980809109.8099999</c:v>
                </c:pt>
                <c:pt idx="27">
                  <c:v>1715914851.6099999</c:v>
                </c:pt>
                <c:pt idx="28">
                  <c:v>1779753973.4100001</c:v>
                </c:pt>
                <c:pt idx="29">
                  <c:v>2412976122.0300002</c:v>
                </c:pt>
                <c:pt idx="30">
                  <c:v>2438181994.54</c:v>
                </c:pt>
                <c:pt idx="31">
                  <c:v>2794164945.0299997</c:v>
                </c:pt>
                <c:pt idx="32">
                  <c:v>2453153902.6900001</c:v>
                </c:pt>
                <c:pt idx="33">
                  <c:v>2479388889.1100001</c:v>
                </c:pt>
                <c:pt idx="34">
                  <c:v>2611656764.4200001</c:v>
                </c:pt>
                <c:pt idx="35">
                  <c:v>2586437508.4299998</c:v>
                </c:pt>
                <c:pt idx="36">
                  <c:v>2567435977.8199997</c:v>
                </c:pt>
                <c:pt idx="37">
                  <c:v>2514879632.27</c:v>
                </c:pt>
                <c:pt idx="38">
                  <c:v>2443756676.1500001</c:v>
                </c:pt>
                <c:pt idx="39">
                  <c:v>2495765531.9300003</c:v>
                </c:pt>
                <c:pt idx="40">
                  <c:v>2521616713.6999998</c:v>
                </c:pt>
                <c:pt idx="41">
                  <c:v>2680857815.6300001</c:v>
                </c:pt>
                <c:pt idx="42">
                  <c:v>2665723911.4000001</c:v>
                </c:pt>
                <c:pt idx="43">
                  <c:v>3023469448.5900002</c:v>
                </c:pt>
                <c:pt idx="44">
                  <c:v>2806547452.3200002</c:v>
                </c:pt>
                <c:pt idx="45">
                  <c:v>2955245430.8799996</c:v>
                </c:pt>
                <c:pt idx="46">
                  <c:v>3113170777.3000002</c:v>
                </c:pt>
                <c:pt idx="47">
                  <c:v>3304656437.98</c:v>
                </c:pt>
                <c:pt idx="48">
                  <c:v>2840736554.5300002</c:v>
                </c:pt>
                <c:pt idx="49">
                  <c:v>3007676738.0700002</c:v>
                </c:pt>
                <c:pt idx="50">
                  <c:v>2950036093.3499999</c:v>
                </c:pt>
                <c:pt idx="51">
                  <c:v>3061522247.6700001</c:v>
                </c:pt>
                <c:pt idx="52">
                  <c:v>3399512563.9300003</c:v>
                </c:pt>
                <c:pt idx="53">
                  <c:v>3300860633.7800002</c:v>
                </c:pt>
                <c:pt idx="54">
                  <c:v>3028838660.5</c:v>
                </c:pt>
                <c:pt idx="55">
                  <c:v>2963583806.2800002</c:v>
                </c:pt>
                <c:pt idx="56">
                  <c:v>3001283422.3300004</c:v>
                </c:pt>
                <c:pt idx="57">
                  <c:v>3186495786.7299995</c:v>
                </c:pt>
                <c:pt idx="58">
                  <c:v>3197379698.96</c:v>
                </c:pt>
                <c:pt idx="59">
                  <c:v>3602250143.8299999</c:v>
                </c:pt>
                <c:pt idx="60">
                  <c:v>3014340643.5699997</c:v>
                </c:pt>
                <c:pt idx="61">
                  <c:v>3030943112.1199999</c:v>
                </c:pt>
                <c:pt idx="62">
                  <c:v>3116488669.75</c:v>
                </c:pt>
                <c:pt idx="63">
                  <c:v>3287403816.6599998</c:v>
                </c:pt>
                <c:pt idx="64">
                  <c:v>3319757031.7800002</c:v>
                </c:pt>
                <c:pt idx="65">
                  <c:v>3225169194.1100001</c:v>
                </c:pt>
                <c:pt idx="66">
                  <c:v>3314718077.4099998</c:v>
                </c:pt>
                <c:pt idx="67">
                  <c:v>3265041401.3800001</c:v>
                </c:pt>
                <c:pt idx="68">
                  <c:v>3395307548.2600002</c:v>
                </c:pt>
                <c:pt idx="69">
                  <c:v>3875985930.75</c:v>
                </c:pt>
                <c:pt idx="70">
                  <c:v>3652744170.6799998</c:v>
                </c:pt>
                <c:pt idx="71">
                  <c:v>3634830471.2800002</c:v>
                </c:pt>
                <c:pt idx="72">
                  <c:v>3615575724.5999999</c:v>
                </c:pt>
                <c:pt idx="73">
                  <c:v>3500197147.0599999</c:v>
                </c:pt>
                <c:pt idx="74">
                  <c:v>3229424823.7800002</c:v>
                </c:pt>
                <c:pt idx="75">
                  <c:v>3345606018.665997</c:v>
                </c:pt>
                <c:pt idx="76">
                  <c:v>3824762683.3599977</c:v>
                </c:pt>
                <c:pt idx="77">
                  <c:v>3791636535.0900002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FD8-48A1-94C4-56FB836E2679}"/>
            </c:ext>
          </c:extLst>
        </c:ser>
        <c:ser>
          <c:idx val="2"/>
          <c:order val="2"/>
          <c:tx>
            <c:strRef>
              <c:f>Previsão!$S$1</c:f>
              <c:strCache>
                <c:ptCount val="1"/>
                <c:pt idx="0">
                  <c:v>Previsão_HW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Previsão!$A$2:$A$121</c:f>
              <c:numCache>
                <c:formatCode>m/d/yyyy</c:formatCode>
                <c:ptCount val="120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  <c:pt idx="40">
                  <c:v>44317</c:v>
                </c:pt>
                <c:pt idx="41">
                  <c:v>44348</c:v>
                </c:pt>
                <c:pt idx="42">
                  <c:v>44378</c:v>
                </c:pt>
                <c:pt idx="43">
                  <c:v>44409</c:v>
                </c:pt>
                <c:pt idx="44">
                  <c:v>44440</c:v>
                </c:pt>
                <c:pt idx="45">
                  <c:v>44470</c:v>
                </c:pt>
                <c:pt idx="46">
                  <c:v>44501</c:v>
                </c:pt>
                <c:pt idx="47">
                  <c:v>44531</c:v>
                </c:pt>
                <c:pt idx="48">
                  <c:v>44562</c:v>
                </c:pt>
                <c:pt idx="49">
                  <c:v>44593</c:v>
                </c:pt>
                <c:pt idx="50">
                  <c:v>44621</c:v>
                </c:pt>
                <c:pt idx="51">
                  <c:v>44652</c:v>
                </c:pt>
                <c:pt idx="52">
                  <c:v>44682</c:v>
                </c:pt>
                <c:pt idx="53">
                  <c:v>44713</c:v>
                </c:pt>
                <c:pt idx="54">
                  <c:v>44743</c:v>
                </c:pt>
                <c:pt idx="55">
                  <c:v>44774</c:v>
                </c:pt>
                <c:pt idx="56">
                  <c:v>44805</c:v>
                </c:pt>
                <c:pt idx="57">
                  <c:v>44835</c:v>
                </c:pt>
                <c:pt idx="58">
                  <c:v>44866</c:v>
                </c:pt>
                <c:pt idx="59">
                  <c:v>44896</c:v>
                </c:pt>
                <c:pt idx="60">
                  <c:v>44927</c:v>
                </c:pt>
                <c:pt idx="61">
                  <c:v>44958</c:v>
                </c:pt>
                <c:pt idx="62">
                  <c:v>44986</c:v>
                </c:pt>
                <c:pt idx="63">
                  <c:v>45017</c:v>
                </c:pt>
                <c:pt idx="64">
                  <c:v>45047</c:v>
                </c:pt>
                <c:pt idx="65">
                  <c:v>45078</c:v>
                </c:pt>
                <c:pt idx="66">
                  <c:v>45108</c:v>
                </c:pt>
                <c:pt idx="67">
                  <c:v>45139</c:v>
                </c:pt>
                <c:pt idx="68">
                  <c:v>45170</c:v>
                </c:pt>
                <c:pt idx="69">
                  <c:v>45200</c:v>
                </c:pt>
                <c:pt idx="70">
                  <c:v>45231</c:v>
                </c:pt>
                <c:pt idx="71">
                  <c:v>45261</c:v>
                </c:pt>
                <c:pt idx="72">
                  <c:v>45292</c:v>
                </c:pt>
                <c:pt idx="73">
                  <c:v>45323</c:v>
                </c:pt>
                <c:pt idx="74">
                  <c:v>45352</c:v>
                </c:pt>
                <c:pt idx="75">
                  <c:v>45383</c:v>
                </c:pt>
                <c:pt idx="76">
                  <c:v>45413</c:v>
                </c:pt>
                <c:pt idx="77">
                  <c:v>45444</c:v>
                </c:pt>
                <c:pt idx="78">
                  <c:v>45474</c:v>
                </c:pt>
                <c:pt idx="79">
                  <c:v>45505</c:v>
                </c:pt>
                <c:pt idx="80">
                  <c:v>45536</c:v>
                </c:pt>
                <c:pt idx="81">
                  <c:v>45566</c:v>
                </c:pt>
                <c:pt idx="82">
                  <c:v>45597</c:v>
                </c:pt>
                <c:pt idx="83">
                  <c:v>45627</c:v>
                </c:pt>
                <c:pt idx="84">
                  <c:v>45658</c:v>
                </c:pt>
                <c:pt idx="85">
                  <c:v>45689</c:v>
                </c:pt>
                <c:pt idx="86">
                  <c:v>45717</c:v>
                </c:pt>
                <c:pt idx="87">
                  <c:v>45748</c:v>
                </c:pt>
                <c:pt idx="88">
                  <c:v>45778</c:v>
                </c:pt>
                <c:pt idx="89">
                  <c:v>45809</c:v>
                </c:pt>
                <c:pt idx="90">
                  <c:v>45839</c:v>
                </c:pt>
                <c:pt idx="91">
                  <c:v>45870</c:v>
                </c:pt>
                <c:pt idx="92">
                  <c:v>45901</c:v>
                </c:pt>
                <c:pt idx="93">
                  <c:v>45931</c:v>
                </c:pt>
                <c:pt idx="94">
                  <c:v>45962</c:v>
                </c:pt>
                <c:pt idx="95">
                  <c:v>45992</c:v>
                </c:pt>
                <c:pt idx="96">
                  <c:v>46023</c:v>
                </c:pt>
                <c:pt idx="97">
                  <c:v>46054</c:v>
                </c:pt>
                <c:pt idx="98">
                  <c:v>46082</c:v>
                </c:pt>
                <c:pt idx="99">
                  <c:v>46113</c:v>
                </c:pt>
                <c:pt idx="100">
                  <c:v>46143</c:v>
                </c:pt>
                <c:pt idx="101">
                  <c:v>46174</c:v>
                </c:pt>
                <c:pt idx="102">
                  <c:v>46204</c:v>
                </c:pt>
                <c:pt idx="103">
                  <c:v>46235</c:v>
                </c:pt>
                <c:pt idx="104">
                  <c:v>46266</c:v>
                </c:pt>
                <c:pt idx="105">
                  <c:v>46296</c:v>
                </c:pt>
                <c:pt idx="106">
                  <c:v>46327</c:v>
                </c:pt>
                <c:pt idx="107">
                  <c:v>46357</c:v>
                </c:pt>
                <c:pt idx="108">
                  <c:v>46388</c:v>
                </c:pt>
                <c:pt idx="109">
                  <c:v>46419</c:v>
                </c:pt>
                <c:pt idx="110">
                  <c:v>46447</c:v>
                </c:pt>
                <c:pt idx="111">
                  <c:v>46478</c:v>
                </c:pt>
                <c:pt idx="112">
                  <c:v>46508</c:v>
                </c:pt>
                <c:pt idx="113">
                  <c:v>46539</c:v>
                </c:pt>
                <c:pt idx="114">
                  <c:v>46569</c:v>
                </c:pt>
                <c:pt idx="115">
                  <c:v>46600</c:v>
                </c:pt>
                <c:pt idx="116">
                  <c:v>46631</c:v>
                </c:pt>
                <c:pt idx="117">
                  <c:v>46661</c:v>
                </c:pt>
                <c:pt idx="118">
                  <c:v>46692</c:v>
                </c:pt>
                <c:pt idx="119">
                  <c:v>46722</c:v>
                </c:pt>
              </c:numCache>
            </c:numRef>
          </c:cat>
          <c:val>
            <c:numRef>
              <c:f>Previsão!$S$2:$S$121</c:f>
              <c:numCache>
                <c:formatCode>General</c:formatCode>
                <c:ptCount val="120"/>
                <c:pt idx="78" formatCode="_(* #,##0.00_);_(* \(#,##0.00\);_(* &quot;-&quot;??_);_(@_)">
                  <c:v>3684953494.7590389</c:v>
                </c:pt>
                <c:pt idx="79" formatCode="_(* #,##0.00_);_(* \(#,##0.00\);_(* &quot;-&quot;??_);_(@_)">
                  <c:v>3788009998.0955882</c:v>
                </c:pt>
                <c:pt idx="80" formatCode="_(* #,##0.00_);_(* \(#,##0.00\);_(* &quot;-&quot;??_);_(@_)">
                  <c:v>3715901450.6855659</c:v>
                </c:pt>
                <c:pt idx="81" formatCode="_(* #,##0.00_);_(* \(#,##0.00\);_(* &quot;-&quot;??_);_(@_)">
                  <c:v>3955237433.8076568</c:v>
                </c:pt>
                <c:pt idx="82" formatCode="_(* #,##0.00_);_(* \(#,##0.00\);_(* &quot;-&quot;??_);_(@_)">
                  <c:v>3911169268.6422448</c:v>
                </c:pt>
                <c:pt idx="83" formatCode="_(* #,##0.00_);_(* \(#,##0.00\);_(* &quot;-&quot;??_);_(@_)">
                  <c:v>4139106333.774188</c:v>
                </c:pt>
                <c:pt idx="84" formatCode="_(* #,##0.00_);_(* \(#,##0.00\);_(* &quot;-&quot;??_);_(@_)">
                  <c:v>3784999626.2378397</c:v>
                </c:pt>
                <c:pt idx="85" formatCode="_(* #,##0.00_);_(* \(#,##0.00\);_(* &quot;-&quot;??_);_(@_)">
                  <c:v>3784313884.1838856</c:v>
                </c:pt>
                <c:pt idx="86" formatCode="_(* #,##0.00_);_(* \(#,##0.00\);_(* &quot;-&quot;??_);_(@_)">
                  <c:v>3723489536.7492118</c:v>
                </c:pt>
                <c:pt idx="87" formatCode="_(* #,##0.00_);_(* \(#,##0.00\);_(* &quot;-&quot;??_);_(@_)">
                  <c:v>3799677242.1382146</c:v>
                </c:pt>
                <c:pt idx="88" formatCode="_(* #,##0.00_);_(* \(#,##0.00\);_(* &quot;-&quot;??_);_(@_)">
                  <c:v>3918615105.877656</c:v>
                </c:pt>
                <c:pt idx="89" formatCode="_(* #,##0.00_);_(* \(#,##0.00\);_(* &quot;-&quot;??_);_(@_)">
                  <c:v>3965389834.8688455</c:v>
                </c:pt>
                <c:pt idx="90" formatCode="_(* #,##0.00_);_(* \(#,##0.00\);_(* &quot;-&quot;??_);_(@_)">
                  <c:v>3965830722.8894749</c:v>
                </c:pt>
                <c:pt idx="91" formatCode="_(* #,##0.00_);_(* \(#,##0.00\);_(* &quot;-&quot;??_);_(@_)">
                  <c:v>4068887226.2260246</c:v>
                </c:pt>
                <c:pt idx="92" formatCode="_(* #,##0.00_);_(* \(#,##0.00\);_(* &quot;-&quot;??_);_(@_)">
                  <c:v>3996778678.8160024</c:v>
                </c:pt>
                <c:pt idx="93" formatCode="_(* #,##0.00_);_(* \(#,##0.00\);_(* &quot;-&quot;??_);_(@_)">
                  <c:v>4236114661.9380927</c:v>
                </c:pt>
                <c:pt idx="94" formatCode="_(* #,##0.00_);_(* \(#,##0.00\);_(* &quot;-&quot;??_);_(@_)">
                  <c:v>4192046496.7726808</c:v>
                </c:pt>
                <c:pt idx="95" formatCode="_(* #,##0.00_);_(* \(#,##0.00\);_(* &quot;-&quot;??_);_(@_)">
                  <c:v>4419983561.9046249</c:v>
                </c:pt>
                <c:pt idx="96" formatCode="_(* #,##0.00_);_(* \(#,##0.00\);_(* &quot;-&quot;??_);_(@_)">
                  <c:v>4065876854.3682756</c:v>
                </c:pt>
                <c:pt idx="97" formatCode="_(* #,##0.00_);_(* \(#,##0.00\);_(* &quot;-&quot;??_);_(@_)">
                  <c:v>4065191112.3143215</c:v>
                </c:pt>
                <c:pt idx="98" formatCode="_(* #,##0.00_);_(* \(#,##0.00\);_(* &quot;-&quot;??_);_(@_)">
                  <c:v>4004366764.8796482</c:v>
                </c:pt>
                <c:pt idx="99" formatCode="_(* #,##0.00_);_(* \(#,##0.00\);_(* &quot;-&quot;??_);_(@_)">
                  <c:v>4080554470.268651</c:v>
                </c:pt>
                <c:pt idx="100" formatCode="_(* #,##0.00_);_(* \(#,##0.00\);_(* &quot;-&quot;??_);_(@_)">
                  <c:v>4199492334.0080919</c:v>
                </c:pt>
                <c:pt idx="101" formatCode="_(* #,##0.00_);_(* \(#,##0.00\);_(* &quot;-&quot;??_);_(@_)">
                  <c:v>4246267062.9992819</c:v>
                </c:pt>
                <c:pt idx="102" formatCode="_(* #,##0.00_);_(* \(#,##0.00\);_(* &quot;-&quot;??_);_(@_)">
                  <c:v>4246707951.0199113</c:v>
                </c:pt>
                <c:pt idx="103" formatCode="_(* #,##0.00_);_(* \(#,##0.00\);_(* &quot;-&quot;??_);_(@_)">
                  <c:v>4349764454.3564606</c:v>
                </c:pt>
                <c:pt idx="104" formatCode="_(* #,##0.00_);_(* \(#,##0.00\);_(* &quot;-&quot;??_);_(@_)">
                  <c:v>4277655906.9464388</c:v>
                </c:pt>
                <c:pt idx="105" formatCode="_(* #,##0.00_);_(* \(#,##0.00\);_(* &quot;-&quot;??_);_(@_)">
                  <c:v>4516991890.0685291</c:v>
                </c:pt>
                <c:pt idx="106" formatCode="_(* #,##0.00_);_(* \(#,##0.00\);_(* &quot;-&quot;??_);_(@_)">
                  <c:v>4472923724.9031172</c:v>
                </c:pt>
                <c:pt idx="107" formatCode="_(* #,##0.00_);_(* \(#,##0.00\);_(* &quot;-&quot;??_);_(@_)">
                  <c:v>4700860790.0350609</c:v>
                </c:pt>
                <c:pt idx="108" formatCode="_(* #,##0.00_);_(* \(#,##0.00\);_(* &quot;-&quot;??_);_(@_)">
                  <c:v>4346754082.4987116</c:v>
                </c:pt>
                <c:pt idx="109" formatCode="_(* #,##0.00_);_(* \(#,##0.00\);_(* &quot;-&quot;??_);_(@_)">
                  <c:v>4346068340.4447575</c:v>
                </c:pt>
                <c:pt idx="110" formatCode="_(* #,##0.00_);_(* \(#,##0.00\);_(* &quot;-&quot;??_);_(@_)">
                  <c:v>4285243993.0100846</c:v>
                </c:pt>
                <c:pt idx="111" formatCode="_(* #,##0.00_);_(* \(#,##0.00\);_(* &quot;-&quot;??_);_(@_)">
                  <c:v>4361431698.399087</c:v>
                </c:pt>
                <c:pt idx="112" formatCode="_(* #,##0.00_);_(* \(#,##0.00\);_(* &quot;-&quot;??_);_(@_)">
                  <c:v>4480369562.1385288</c:v>
                </c:pt>
                <c:pt idx="113" formatCode="_(* #,##0.00_);_(* \(#,##0.00\);_(* &quot;-&quot;??_);_(@_)">
                  <c:v>4527144291.1297178</c:v>
                </c:pt>
                <c:pt idx="114" formatCode="_(* #,##0.00_);_(* \(#,##0.00\);_(* &quot;-&quot;??_);_(@_)">
                  <c:v>4527585179.1503468</c:v>
                </c:pt>
                <c:pt idx="115" formatCode="_(* #,##0.00_);_(* \(#,##0.00\);_(* &quot;-&quot;??_);_(@_)">
                  <c:v>4630641682.4868965</c:v>
                </c:pt>
                <c:pt idx="116" formatCode="_(* #,##0.00_);_(* \(#,##0.00\);_(* &quot;-&quot;??_);_(@_)">
                  <c:v>4558533135.0768747</c:v>
                </c:pt>
                <c:pt idx="117" formatCode="_(* #,##0.00_);_(* \(#,##0.00\);_(* &quot;-&quot;??_);_(@_)">
                  <c:v>4797869118.1989651</c:v>
                </c:pt>
                <c:pt idx="118" formatCode="_(* #,##0.00_);_(* \(#,##0.00\);_(* &quot;-&quot;??_);_(@_)">
                  <c:v>4753800953.0335541</c:v>
                </c:pt>
                <c:pt idx="119" formatCode="_(* #,##0.00_);_(* \(#,##0.00\);_(* &quot;-&quot;??_);_(@_)">
                  <c:v>4981738018.1654968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FD8-48A1-94C4-56FB836E26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5145072"/>
        <c:axId val="755138352"/>
      </c:lineChart>
      <c:dateAx>
        <c:axId val="755145072"/>
        <c:scaling>
          <c:orientation val="minMax"/>
        </c:scaling>
        <c:delete val="0"/>
        <c:axPos val="b"/>
        <c:numFmt formatCode="[$-416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55138352"/>
        <c:crosses val="autoZero"/>
        <c:auto val="1"/>
        <c:lblOffset val="100"/>
        <c:baseTimeUnit val="months"/>
        <c:majorUnit val="12"/>
        <c:majorTimeUnit val="months"/>
      </c:dateAx>
      <c:valAx>
        <c:axId val="755138352"/>
        <c:scaling>
          <c:orientation val="minMax"/>
          <c:max val="6500000000"/>
          <c:min val="15000000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55145072"/>
        <c:crosses val="autoZero"/>
        <c:crossBetween val="between"/>
        <c:dispUnits>
          <c:builtInUnit val="b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47E4C-8A93-4C03-890D-6471A064E5A8}" type="datetimeFigureOut">
              <a:rPr lang="pt-BR" smtClean="0"/>
              <a:t>09/07/2024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6E2D8-FFA6-4428-82DE-611E1A1E3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143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659555A-62B8-4F41-8CA4-1B3A3EA14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7" t="557" b="1"/>
          <a:stretch/>
        </p:blipFill>
        <p:spPr>
          <a:xfrm>
            <a:off x="0" y="0"/>
            <a:ext cx="12187897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450" y="1122363"/>
            <a:ext cx="9772650" cy="2387600"/>
          </a:xfrm>
        </p:spPr>
        <p:txBody>
          <a:bodyPr anchor="b">
            <a:normAutofit/>
          </a:bodyPr>
          <a:lstStyle>
            <a:lvl1pPr algn="ctr">
              <a:defRPr lang="pt-BR" sz="4800" b="1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4450" y="3602038"/>
            <a:ext cx="9772650" cy="1655762"/>
          </a:xfrm>
        </p:spPr>
        <p:txBody>
          <a:bodyPr>
            <a:norm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400" b="0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cxnSp>
        <p:nvCxnSpPr>
          <p:cNvPr id="8" name="Google Shape;97;p1">
            <a:extLst>
              <a:ext uri="{FF2B5EF4-FFF2-40B4-BE49-F238E27FC236}">
                <a16:creationId xmlns:a16="http://schemas.microsoft.com/office/drawing/2014/main" id="{43A72E65-A81B-49CC-8B20-CF404F1BF45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7366223" y="5627687"/>
            <a:ext cx="0" cy="860425"/>
          </a:xfrm>
          <a:prstGeom prst="straightConnector1">
            <a:avLst/>
          </a:prstGeom>
          <a:noFill/>
          <a:ln w="9525">
            <a:solidFill>
              <a:srgbClr val="1F9F2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Google Shape;99;p1">
            <a:extLst>
              <a:ext uri="{FF2B5EF4-FFF2-40B4-BE49-F238E27FC236}">
                <a16:creationId xmlns:a16="http://schemas.microsoft.com/office/drawing/2014/main" id="{DE5005F3-3792-41C9-8075-52A42497510B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728" y="5627687"/>
            <a:ext cx="421481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Google Shape;105;p2"/>
          <p:cNvSpPr txBox="1"/>
          <p:nvPr userDrawn="1"/>
        </p:nvSpPr>
        <p:spPr>
          <a:xfrm>
            <a:off x="5492722" y="5718711"/>
            <a:ext cx="176550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 b="1">
                <a:solidFill>
                  <a:srgbClr val="1D9531"/>
                </a:solidFill>
              </a:rPr>
              <a:t>Assessoria Especial de Monitoramento Fiscal e Planejamento Financeiro</a:t>
            </a:r>
            <a:endParaRPr lang="pt-BR" sz="1100" b="1" dirty="0">
              <a:solidFill>
                <a:srgbClr val="1D95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9D3B9545-DAC0-419E-85DE-3D98E5847DE1}" type="datetime1">
              <a:rPr lang="pt-BR" smtClean="0"/>
              <a:t>09/07/2024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1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Conector reto 11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DF7172D7-E29E-45F0-859B-8326898233ED}" type="datetime1">
              <a:rPr lang="pt-BR" smtClean="0"/>
              <a:t>09/07/2024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9D1DFD41-D5C6-451F-8FDC-B4CCBD1403AB}" type="datetime1">
              <a:rPr lang="pt-BR" smtClean="0"/>
              <a:t>09/07/2024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Conector reto 9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642" y="438150"/>
            <a:ext cx="10835083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45719" cy="830263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71A80B54-C860-4BA2-B87D-C4589EA9BA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426"/>
            <a:ext cx="12192000" cy="686742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41293" y="3051992"/>
            <a:ext cx="11072442" cy="741362"/>
          </a:xfrm>
        </p:spPr>
        <p:txBody>
          <a:bodyPr anchor="b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600" b="0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r>
              <a:rPr lang="pt-BR" altLang="pt-BR" sz="3600" dirty="0">
                <a:solidFill>
                  <a:srgbClr val="FFFFFF"/>
                </a:solidFill>
              </a:rPr>
              <a:t>Texto 2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41293" y="2734655"/>
            <a:ext cx="11072442" cy="317337"/>
          </a:xfrm>
        </p:spPr>
        <p:txBody>
          <a:bodyPr>
            <a:noAutofit/>
          </a:bodyPr>
          <a:lstStyle>
            <a:lvl1pPr marL="0" marR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None/>
              <a:defRPr lang="pt-BR" altLang="pt-BR" sz="1800" b="1" i="0" u="none" strike="noStrike" cap="none" dirty="0">
                <a:solidFill>
                  <a:srgbClr val="F9D7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buSzPts val="2400"/>
            </a:pPr>
            <a:r>
              <a:rPr lang="pt-BR" altLang="pt-BR" sz="1800" b="1" dirty="0">
                <a:solidFill>
                  <a:srgbClr val="F9D700"/>
                </a:solidFill>
              </a:rPr>
              <a:t>Texto 1</a:t>
            </a:r>
          </a:p>
        </p:txBody>
      </p:sp>
      <p:pic>
        <p:nvPicPr>
          <p:cNvPr id="11" name="Google Shape;192;p9">
            <a:extLst>
              <a:ext uri="{FF2B5EF4-FFF2-40B4-BE49-F238E27FC236}">
                <a16:creationId xmlns:a16="http://schemas.microsoft.com/office/drawing/2014/main" id="{9FF45E9E-E00B-4624-83A3-89B863583FD8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" r="119"/>
          <a:stretch>
            <a:fillRect/>
          </a:stretch>
        </p:blipFill>
        <p:spPr bwMode="auto">
          <a:xfrm>
            <a:off x="8971012" y="150829"/>
            <a:ext cx="3074268" cy="62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0607BD49-73B0-4A8F-9945-1AB1E5A4A7D9}" type="datetime1">
              <a:rPr lang="pt-BR" smtClean="0"/>
              <a:t>09/07/2024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3395128D-77F1-4756-93C8-EE2A964385C3}" type="datetime1">
              <a:rPr lang="pt-BR" smtClean="0"/>
              <a:t>09/07/2024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4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ector reto 14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DB640980-AF61-493B-AC89-46355AB17B7B}" type="datetime1">
              <a:rPr lang="pt-BR" smtClean="0"/>
              <a:t>09/07/2024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0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ector reto 10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25B9F0CD-75E8-4E42-9852-939F0791AF88}" type="datetime1">
              <a:rPr lang="pt-BR" smtClean="0"/>
              <a:t>09/07/2024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9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1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BE95EA4F-EA24-4028-993A-FDA0886A51D8}" type="datetime1">
              <a:rPr lang="pt-BR" smtClean="0"/>
              <a:t>09/07/2024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470491BB-C939-4FFF-9E62-5A4EC19959E7}" type="datetime1">
              <a:rPr lang="pt-BR" smtClean="0"/>
              <a:t>09/07/2024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4" name="Conector reto 13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3D2F9-248C-4422-95B8-CADA3F075573}" type="datetime1">
              <a:rPr lang="pt-BR" smtClean="0"/>
              <a:t>09/07/2024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Conector reto 15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Previsão da </a:t>
            </a:r>
            <a:r>
              <a:rPr lang="pt-BR" sz="4800" dirty="0"/>
              <a:t>Receita Total Liquida (RTL)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A235EBE-ABFB-4102-A953-EDE583B2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Receita Total Liquida (RTL) – Serie com ajustes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31C1FF-14B2-4E19-8E07-9043B565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D0B484-E9B3-4FF7-B62D-3CBA1D3B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E0D2-E678-453C-8082-E08B461DE721}" type="slidenum">
              <a:rPr lang="pt-BR" smtClean="0"/>
              <a:t>2</a:t>
            </a:fld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A68002B-362A-448C-9B9B-6E2371472F9D}"/>
              </a:ext>
            </a:extLst>
          </p:cNvPr>
          <p:cNvSpPr txBox="1"/>
          <p:nvPr/>
        </p:nvSpPr>
        <p:spPr>
          <a:xfrm>
            <a:off x="7434470" y="1044481"/>
            <a:ext cx="4572000" cy="5202495"/>
          </a:xfrm>
          <a:prstGeom prst="roundRect">
            <a:avLst/>
          </a:prstGeom>
          <a:solidFill>
            <a:srgbClr val="00866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>
                <a:solidFill>
                  <a:schemeClr val="bg1"/>
                </a:solidFill>
              </a:rPr>
              <a:t>O gráfico mostra a diferença entre a RTL realizada até junho de 2024 e a RTL com os seguintes ajustes</a:t>
            </a:r>
            <a:r>
              <a:rPr lang="pt-BR" dirty="0">
                <a:solidFill>
                  <a:schemeClr val="bg1"/>
                </a:solidFill>
              </a:rPr>
              <a:t>: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Depósitos Judiciais (LC 151/2015): R$ 1,5bi (</a:t>
            </a:r>
            <a:r>
              <a:rPr lang="pt-BR" dirty="0">
                <a:solidFill>
                  <a:schemeClr val="bg1"/>
                </a:solidFill>
              </a:rPr>
              <a:t>set/19)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REFIZ: R$ 226 mi (</a:t>
            </a:r>
            <a:r>
              <a:rPr lang="pt-BR" dirty="0" err="1">
                <a:solidFill>
                  <a:schemeClr val="bg1"/>
                </a:solidFill>
              </a:rPr>
              <a:t>mai</a:t>
            </a:r>
            <a:r>
              <a:rPr lang="pt-BR">
                <a:solidFill>
                  <a:schemeClr val="bg1"/>
                </a:solidFill>
              </a:rPr>
              <a:t>/24 e jun</a:t>
            </a:r>
            <a:r>
              <a:rPr lang="pt-BR" dirty="0">
                <a:solidFill>
                  <a:schemeClr val="bg1"/>
                </a:solidFill>
              </a:rPr>
              <a:t>/24);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IPASGO: média de R$ 140 mi (</a:t>
            </a:r>
            <a:r>
              <a:rPr lang="pt-BR" dirty="0" err="1">
                <a:solidFill>
                  <a:schemeClr val="bg1"/>
                </a:solidFill>
              </a:rPr>
              <a:t>jan</a:t>
            </a:r>
            <a:r>
              <a:rPr lang="pt-BR">
                <a:solidFill>
                  <a:schemeClr val="bg1"/>
                </a:solidFill>
              </a:rPr>
              <a:t>/18 a abri</a:t>
            </a:r>
            <a:r>
              <a:rPr lang="pt-BR" dirty="0">
                <a:solidFill>
                  <a:schemeClr val="bg1"/>
                </a:solidFill>
              </a:rPr>
              <a:t>/23;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CELG-T: R$ 1,1 bi (</a:t>
            </a:r>
            <a:r>
              <a:rPr lang="pt-BR" dirty="0" err="1">
                <a:solidFill>
                  <a:schemeClr val="bg1"/>
                </a:solidFill>
              </a:rPr>
              <a:t>jul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>
                <a:solidFill>
                  <a:schemeClr val="bg1"/>
                </a:solidFill>
              </a:rPr>
              <a:t>22) e R$ 549mi (</a:t>
            </a:r>
            <a:r>
              <a:rPr lang="pt-BR" dirty="0">
                <a:solidFill>
                  <a:schemeClr val="bg1"/>
                </a:solidFill>
              </a:rPr>
              <a:t>dez/22);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BID-PORFISCO II: R$ 2,4 bi (</a:t>
            </a:r>
            <a:r>
              <a:rPr lang="pt-BR" dirty="0">
                <a:solidFill>
                  <a:schemeClr val="bg1"/>
                </a:solidFill>
              </a:rPr>
              <a:t>out/22);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Venda da folha: R$ 175 mi (</a:t>
            </a:r>
            <a:r>
              <a:rPr lang="pt-BR" dirty="0" err="1">
                <a:solidFill>
                  <a:schemeClr val="bg1"/>
                </a:solidFill>
              </a:rPr>
              <a:t>mai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>
                <a:solidFill>
                  <a:schemeClr val="bg1"/>
                </a:solidFill>
              </a:rPr>
              <a:t>24) </a:t>
            </a:r>
            <a:endParaRPr lang="pt-BR" dirty="0">
              <a:solidFill>
                <a:schemeClr val="bg1"/>
              </a:solidFill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compensação LC Nº 194/2022: R$ média de R$ 124 mi (</a:t>
            </a:r>
            <a:r>
              <a:rPr lang="pt-BR" dirty="0">
                <a:solidFill>
                  <a:schemeClr val="bg1"/>
                </a:solidFill>
              </a:rPr>
              <a:t>mar</a:t>
            </a:r>
            <a:r>
              <a:rPr lang="pt-BR">
                <a:solidFill>
                  <a:schemeClr val="bg1"/>
                </a:solidFill>
              </a:rPr>
              <a:t>/23 a dez</a:t>
            </a:r>
            <a:r>
              <a:rPr lang="pt-BR" dirty="0">
                <a:solidFill>
                  <a:schemeClr val="bg1"/>
                </a:solidFill>
              </a:rPr>
              <a:t>/24)</a:t>
            </a:r>
          </a:p>
          <a:p>
            <a:pPr algn="just"/>
            <a:endParaRPr lang="pt-BR" dirty="0">
              <a:solidFill>
                <a:schemeClr val="bg1"/>
              </a:solidFill>
            </a:endParaRP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38A42B2E-9864-20D7-20ED-CB7CCF11F4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789102"/>
              </p:ext>
            </p:extLst>
          </p:nvPr>
        </p:nvGraphicFramePr>
        <p:xfrm>
          <a:off x="185530" y="876299"/>
          <a:ext cx="7149548" cy="5464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502C2112-0F5F-00D9-4984-870EADD60C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/>
              <a:t>Serie ajustada de jan. 2018 a jun. de 2024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499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A235EBE-ABFB-4102-A953-EDE583B23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42" y="1"/>
            <a:ext cx="10835160" cy="438149"/>
          </a:xfrm>
        </p:spPr>
        <p:txBody>
          <a:bodyPr/>
          <a:lstStyle/>
          <a:p>
            <a:r>
              <a:rPr lang="pt-BR" sz="2800"/>
              <a:t>Receita Total Liquida (</a:t>
            </a:r>
            <a:r>
              <a:rPr lang="pt-BR" sz="2800" dirty="0"/>
              <a:t>RTL)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9FC740-EE90-4257-8ABA-42F529421C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Decomposição da série RTL com ajustes - jan. de 2018 a jun. de 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D2A987-FB22-46CB-AFC7-840F9F6C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91E0A7-7682-4252-972F-01450241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E0D2-E678-453C-8082-E08B461DE721}" type="slidenum">
              <a:rPr lang="pt-BR" smtClean="0"/>
              <a:t>3</a:t>
            </a:fld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9296875-3224-43B6-B214-419D2D51B8B5}"/>
              </a:ext>
            </a:extLst>
          </p:cNvPr>
          <p:cNvSpPr txBox="1"/>
          <p:nvPr/>
        </p:nvSpPr>
        <p:spPr>
          <a:xfrm>
            <a:off x="365124" y="4768077"/>
            <a:ext cx="111301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pt-BR" altLang="pt-BR" b="1"/>
              <a:t>Tendência:</a:t>
            </a:r>
            <a:r>
              <a:rPr lang="pt-BR" altLang="pt-BR"/>
              <a:t> Conforme indicado pelo gráfico “Trend”, Verifica-se que a série temporal possui uma tendência de crescimento</a:t>
            </a:r>
            <a:r>
              <a:rPr lang="pt-BR" altLang="pt-BR" dirty="0"/>
              <a:t>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pt-BR" altLang="pt-BR" b="1"/>
              <a:t>Sazonalidade:</a:t>
            </a:r>
            <a:r>
              <a:rPr lang="pt-BR" altLang="pt-BR"/>
              <a:t> Conforme indicado pelo gráfico “Seasonal”, verifica-se que existe padrões repetitivos anuais</a:t>
            </a:r>
            <a:endParaRPr lang="pt-BR" altLang="pt-BR" dirty="0"/>
          </a:p>
          <a:p>
            <a:pPr algn="just"/>
            <a:r>
              <a:rPr lang="pt-BR" b="1"/>
              <a:t>Random (Aleatório): </a:t>
            </a:r>
            <a:r>
              <a:rPr lang="pt-BR"/>
              <a:t>O componente aleatório mostra a variabilidade que não é explicada pelos componentes de tendência ou sazonalidade. Esses são os resíduos ou erros do modelo</a:t>
            </a:r>
            <a:r>
              <a:rPr lang="pt-BR" dirty="0"/>
              <a:t>.</a:t>
            </a:r>
          </a:p>
        </p:txBody>
      </p:sp>
      <p:pic>
        <p:nvPicPr>
          <p:cNvPr id="8" name="Imagem 7" descr="Gráfico, Gráfico de linhas&#10;&#10;Descrição gerada automaticamente">
            <a:extLst>
              <a:ext uri="{FF2B5EF4-FFF2-40B4-BE49-F238E27FC236}">
                <a16:creationId xmlns:a16="http://schemas.microsoft.com/office/drawing/2014/main" id="{5F43AA12-EF6B-963D-E5B8-62AE60EF5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80" y="830262"/>
            <a:ext cx="5543218" cy="388800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30508BCE-4F32-2BBB-0176-00401030DB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0420596"/>
              </p:ext>
            </p:extLst>
          </p:nvPr>
        </p:nvGraphicFramePr>
        <p:xfrm>
          <a:off x="6024297" y="830262"/>
          <a:ext cx="5686623" cy="388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6895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A235EBE-ABFB-4102-A953-EDE583B2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Modelos de previsão utilizados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9FC740-EE90-4257-8ABA-42F529421C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err="1"/>
              <a:t>ARIMA</a:t>
            </a:r>
            <a:r>
              <a:rPr lang="pt-BR"/>
              <a:t>, ETS, Holt Method, Holt Winters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D2A987-FB22-46CB-AFC7-840F9F6C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91E0A7-7682-4252-972F-01450241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E0D2-E678-453C-8082-E08B461DE721}" type="slidenum">
              <a:rPr lang="pt-BR" smtClean="0"/>
              <a:t>4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718CD82-A7FA-4BDC-8C3E-4CB858A076BF}"/>
              </a:ext>
            </a:extLst>
          </p:cNvPr>
          <p:cNvSpPr/>
          <p:nvPr/>
        </p:nvSpPr>
        <p:spPr>
          <a:xfrm>
            <a:off x="365125" y="1122235"/>
            <a:ext cx="11122025" cy="4666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b="1" err="1"/>
              <a:t>ARIMA</a:t>
            </a:r>
            <a:r>
              <a:rPr lang="pt-BR" b="1"/>
              <a:t>: </a:t>
            </a:r>
            <a:r>
              <a:rPr lang="pt-BR"/>
              <a:t>O modelo ARIMA (Auto Regressive Integrated Moving Average) é uma técnica estatística utilizada para análise e previsão de uma ampla variedade de séries temporais, tanto estacionárias quanto não estacionárias</a:t>
            </a:r>
            <a:r>
              <a:rPr lang="pt-BR" dirty="0"/>
              <a:t>;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b="1"/>
              <a:t>ETS: </a:t>
            </a:r>
            <a:r>
              <a:rPr lang="pt-BR"/>
              <a:t>É uma abordagem de suavização exponencial para previsão de séries temporais, onde a previsão é baseada na decomposição da série temporal em três componentes principais: Erro (ou resíduo), Tendência e Sazonalidade</a:t>
            </a:r>
            <a:r>
              <a:rPr lang="pt-BR" dirty="0"/>
              <a:t>;</a:t>
            </a:r>
            <a:endParaRPr lang="pt-BR" b="1" dirty="0"/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b="1"/>
              <a:t>Holt Methods:</a:t>
            </a:r>
            <a:r>
              <a:rPr lang="pt-BR"/>
              <a:t> Conhecido como Suavização Exponencial de Holt ou Suavização Exponencial Dupla, é uma extensão da suavização exponencial simples projetada para lidar com séries temporais que exibem uma tendência linear. O Método de Holt utiliza dois componentes principais: Nível (L) que Representa o valor base da série temporal e tendência (T): Representa a taxa de mudança no valor base ao longo do tempo</a:t>
            </a:r>
            <a:r>
              <a:rPr lang="pt-BR" dirty="0"/>
              <a:t>;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b="1"/>
              <a:t>Holt-Winters: </a:t>
            </a:r>
            <a:r>
              <a:rPr lang="pt-BR"/>
              <a:t>É uma Suavização Exponencial Tripla, sendo uma extensão do Método de Holt que incorpora a sazonalidade na modelagem de séries temporais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901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A235EBE-ABFB-4102-A953-EDE583B2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Resultado das previsões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9FC740-EE90-4257-8ABA-42F529421C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err="1"/>
              <a:t>ARIMA</a:t>
            </a:r>
            <a:r>
              <a:rPr lang="pt-BR"/>
              <a:t>, ETS, Holt Method, Holt Winters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D2A987-FB22-46CB-AFC7-840F9F6C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91E0A7-7682-4252-972F-01450241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E0D2-E678-453C-8082-E08B461DE721}" type="slidenum">
              <a:rPr lang="pt-BR" smtClean="0"/>
              <a:t>5</a:t>
            </a:fld>
            <a:endParaRPr lang="pt-BR" dirty="0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30AF11BC-68FA-46AB-A038-3112D5725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618564"/>
              </p:ext>
            </p:extLst>
          </p:nvPr>
        </p:nvGraphicFramePr>
        <p:xfrm>
          <a:off x="6957391" y="576471"/>
          <a:ext cx="5115339" cy="1739439"/>
        </p:xfrm>
        <a:graphic>
          <a:graphicData uri="http://schemas.openxmlformats.org/drawingml/2006/table">
            <a:tbl>
              <a:tblPr/>
              <a:tblGrid>
                <a:gridCol w="531214">
                  <a:extLst>
                    <a:ext uri="{9D8B030D-6E8A-4147-A177-3AD203B41FA5}">
                      <a16:colId xmlns:a16="http://schemas.microsoft.com/office/drawing/2014/main" val="2137459165"/>
                    </a:ext>
                  </a:extLst>
                </a:gridCol>
                <a:gridCol w="1229483">
                  <a:extLst>
                    <a:ext uri="{9D8B030D-6E8A-4147-A177-3AD203B41FA5}">
                      <a16:colId xmlns:a16="http://schemas.microsoft.com/office/drawing/2014/main" val="720812064"/>
                    </a:ext>
                  </a:extLst>
                </a:gridCol>
                <a:gridCol w="1195770">
                  <a:extLst>
                    <a:ext uri="{9D8B030D-6E8A-4147-A177-3AD203B41FA5}">
                      <a16:colId xmlns:a16="http://schemas.microsoft.com/office/drawing/2014/main" val="3284887491"/>
                    </a:ext>
                  </a:extLst>
                </a:gridCol>
                <a:gridCol w="1079436">
                  <a:extLst>
                    <a:ext uri="{9D8B030D-6E8A-4147-A177-3AD203B41FA5}">
                      <a16:colId xmlns:a16="http://schemas.microsoft.com/office/drawing/2014/main" val="294653063"/>
                    </a:ext>
                  </a:extLst>
                </a:gridCol>
                <a:gridCol w="1079436">
                  <a:extLst>
                    <a:ext uri="{9D8B030D-6E8A-4147-A177-3AD203B41FA5}">
                      <a16:colId xmlns:a16="http://schemas.microsoft.com/office/drawing/2014/main" val="3531791838"/>
                    </a:ext>
                  </a:extLst>
                </a:gridCol>
              </a:tblGrid>
              <a:tr h="478475">
                <a:tc>
                  <a:txBody>
                    <a:bodyPr/>
                    <a:lstStyle/>
                    <a:p>
                      <a:pPr algn="ctr" fontAlgn="b"/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ETS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Holt Method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Holt-Winters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ARIMA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715866"/>
                  </a:ext>
                </a:extLst>
              </a:tr>
              <a:tr h="478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RMSE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223.057.110,76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217.456.176,45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170.167.268,01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209.457.834,00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879909"/>
                  </a:ext>
                </a:extLst>
              </a:tr>
              <a:tr h="478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MAPE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6,565%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6,319%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5,454%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6,099%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609737"/>
                  </a:ext>
                </a:extLst>
              </a:tr>
              <a:tr h="304014">
                <a:tc>
                  <a:txBody>
                    <a:bodyPr/>
                    <a:lstStyle/>
                    <a:p>
                      <a:pPr algn="ctr" fontAlgn="b"/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RMSE e MAPE calculado entre o período de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jan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/23 –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/24.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219175"/>
                  </a:ext>
                </a:extLst>
              </a:tr>
            </a:tbl>
          </a:graphicData>
        </a:graphic>
      </p:graphicFrame>
      <p:sp>
        <p:nvSpPr>
          <p:cNvPr id="11" name="Balão de Fala: Retângulo com Cantos Arredondados 10">
            <a:extLst>
              <a:ext uri="{FF2B5EF4-FFF2-40B4-BE49-F238E27FC236}">
                <a16:creationId xmlns:a16="http://schemas.microsoft.com/office/drawing/2014/main" id="{3FF68AE6-AE67-4EB1-8FA8-900CB3F210BD}"/>
              </a:ext>
            </a:extLst>
          </p:cNvPr>
          <p:cNvSpPr/>
          <p:nvPr/>
        </p:nvSpPr>
        <p:spPr>
          <a:xfrm>
            <a:off x="7643191" y="2827416"/>
            <a:ext cx="4329757" cy="992873"/>
          </a:xfrm>
          <a:prstGeom prst="wedgeRoundRectCallout">
            <a:avLst>
              <a:gd name="adj1" fmla="val 17712"/>
              <a:gd name="adj2" fmla="val -89997"/>
              <a:gd name="adj3" fmla="val 16667"/>
            </a:avLst>
          </a:prstGeom>
          <a:solidFill>
            <a:srgbClr val="008666"/>
          </a:solidFill>
          <a:ln>
            <a:solidFill>
              <a:srgbClr val="008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modelo </a:t>
            </a:r>
            <a:r>
              <a:rPr lang="pt-BR" sz="18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Holt-Winters</a:t>
            </a:r>
          </a:p>
          <a:p>
            <a:pPr algn="ctr"/>
            <a:r>
              <a:rPr lang="pt-BR" dirty="0"/>
              <a:t> apresentou o melhor resultado entre os modelos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159CF82-D08D-4B27-A862-5CE22A0CAC75}"/>
              </a:ext>
            </a:extLst>
          </p:cNvPr>
          <p:cNvSpPr/>
          <p:nvPr/>
        </p:nvSpPr>
        <p:spPr>
          <a:xfrm>
            <a:off x="7125749" y="4030584"/>
            <a:ext cx="48471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MAPE (Erro médio Absoluto Porcentual):</a:t>
            </a:r>
            <a:r>
              <a:rPr lang="pt-BR" dirty="0"/>
              <a:t> média das porcentagens dos erros absolutos;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RMSE (Raiz do erro quadrático médio): </a:t>
            </a:r>
            <a:r>
              <a:rPr lang="pt-BR" dirty="0"/>
              <a:t>média das diferenças ao quadrado entre os valores reais e os valores previstos.</a:t>
            </a:r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444DE6DE-7D59-4DF6-ADBB-5E1503D15F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9723259"/>
              </p:ext>
            </p:extLst>
          </p:nvPr>
        </p:nvGraphicFramePr>
        <p:xfrm>
          <a:off x="119271" y="876299"/>
          <a:ext cx="6778486" cy="5203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64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A235EBE-ABFB-4102-A953-EDE583B2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do modelo Holt Winters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9FC740-EE90-4257-8ABA-42F529421C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ARIMA, ETS, Holt </a:t>
            </a:r>
            <a:r>
              <a:rPr lang="pt-BR" dirty="0" err="1"/>
              <a:t>Method</a:t>
            </a:r>
            <a:r>
              <a:rPr lang="pt-BR" dirty="0"/>
              <a:t>, Holt Winters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D2A987-FB22-46CB-AFC7-840F9F6C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91E0A7-7682-4252-972F-01450241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E0D2-E678-453C-8082-E08B461DE721}" type="slidenum">
              <a:rPr lang="pt-BR" smtClean="0"/>
              <a:t>6</a:t>
            </a:fld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0243968-7327-49E2-A7CA-9FAF11B6FD76}"/>
              </a:ext>
            </a:extLst>
          </p:cNvPr>
          <p:cNvSpPr/>
          <p:nvPr/>
        </p:nvSpPr>
        <p:spPr>
          <a:xfrm>
            <a:off x="222251" y="4815403"/>
            <a:ext cx="1113154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/>
              <a:t>O gráfico de resíduos apresenta média em torno de 0, o ACF não apresenta autocorrelação significativa e o teste </a:t>
            </a:r>
            <a:r>
              <a:rPr lang="pt-BR" dirty="0" err="1"/>
              <a:t>Ljung</a:t>
            </a:r>
            <a:r>
              <a:rPr lang="pt-BR" dirty="0"/>
              <a:t>-Box apresenta valor de p superior a 0,05.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/>
              <a:t>Esses fatores confirmam que os resíduos podem ser considerados ruído branco.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/>
              <a:t>A distribuição também é geralmente normal, sem valores discrepantes, o que significa que os intervalos de previsão serão menos amplos.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9597649-0D92-4705-A214-21CCA952BD4F}"/>
              </a:ext>
            </a:extLst>
          </p:cNvPr>
          <p:cNvSpPr/>
          <p:nvPr/>
        </p:nvSpPr>
        <p:spPr>
          <a:xfrm>
            <a:off x="6823432" y="1003372"/>
            <a:ext cx="44481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lang="en-US" dirty="0" err="1"/>
              <a:t>Ljung</a:t>
            </a:r>
            <a:r>
              <a:rPr lang="en-US" dirty="0"/>
              <a:t>-Box test data: </a:t>
            </a:r>
          </a:p>
          <a:p>
            <a:endParaRPr lang="en-US" dirty="0"/>
          </a:p>
          <a:p>
            <a:r>
              <a:rPr lang="en-US" dirty="0"/>
              <a:t>Residuals from Holt-Winters' additive method </a:t>
            </a:r>
          </a:p>
          <a:p>
            <a:endParaRPr lang="en-US" dirty="0"/>
          </a:p>
          <a:p>
            <a:r>
              <a:rPr lang="en-US" dirty="0"/>
              <a:t>Q* = 25.439, </a:t>
            </a:r>
            <a:r>
              <a:rPr lang="en-US" dirty="0" err="1"/>
              <a:t>df</a:t>
            </a:r>
            <a:r>
              <a:rPr lang="en-US" dirty="0"/>
              <a:t> = 13, p-value = 0.0202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Model </a:t>
            </a:r>
            <a:r>
              <a:rPr lang="en-US" dirty="0" err="1"/>
              <a:t>df</a:t>
            </a:r>
            <a:r>
              <a:rPr lang="en-US" dirty="0"/>
              <a:t>: 0. </a:t>
            </a:r>
          </a:p>
          <a:p>
            <a:endParaRPr lang="en-US" dirty="0"/>
          </a:p>
          <a:p>
            <a:r>
              <a:rPr lang="en-US" dirty="0"/>
              <a:t>Total lags used: 13 </a:t>
            </a:r>
          </a:p>
        </p:txBody>
      </p:sp>
      <p:pic>
        <p:nvPicPr>
          <p:cNvPr id="9" name="Imagem 8" descr="Interface gráfica do usuário, Gráfico, Histograma&#10;&#10;Descrição gerada automaticamente">
            <a:extLst>
              <a:ext uri="{FF2B5EF4-FFF2-40B4-BE49-F238E27FC236}">
                <a16:creationId xmlns:a16="http://schemas.microsoft.com/office/drawing/2014/main" id="{CF29F316-FB84-8F0B-9AB7-33B18D96D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19" y="855985"/>
            <a:ext cx="5578482" cy="3912735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F6269949-6033-5075-D5F0-7E6D3F7A2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13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A235EBE-ABFB-4102-A953-EDE583B2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Previsão RTL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9FC740-EE90-4257-8ABA-42F529421C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Holt Winters (previsão jul. de 24 a dez. de 27)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D2A987-FB22-46CB-AFC7-840F9F6C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91E0A7-7682-4252-972F-01450241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E0D2-E678-453C-8082-E08B461DE721}" type="slidenum">
              <a:rPr lang="pt-BR" smtClean="0"/>
              <a:t>7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BFAB23-AC24-4DFD-9317-1D9C27732ADB}"/>
              </a:ext>
            </a:extLst>
          </p:cNvPr>
          <p:cNvSpPr txBox="1"/>
          <p:nvPr/>
        </p:nvSpPr>
        <p:spPr>
          <a:xfrm>
            <a:off x="10806671" y="1129912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Em R$ Milhões</a:t>
            </a:r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80754772-0755-4739-8EBE-0F1F8DE845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2881020"/>
              </p:ext>
            </p:extLst>
          </p:nvPr>
        </p:nvGraphicFramePr>
        <p:xfrm>
          <a:off x="139148" y="876298"/>
          <a:ext cx="6341165" cy="5543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F04DA47A-8AF0-9DD5-80A9-B00F76A1C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185177"/>
              </p:ext>
            </p:extLst>
          </p:nvPr>
        </p:nvGraphicFramePr>
        <p:xfrm>
          <a:off x="6480313" y="1522025"/>
          <a:ext cx="5423730" cy="1080000"/>
        </p:xfrm>
        <a:graphic>
          <a:graphicData uri="http://schemas.openxmlformats.org/drawingml/2006/table">
            <a:tbl>
              <a:tblPr/>
              <a:tblGrid>
                <a:gridCol w="619171">
                  <a:extLst>
                    <a:ext uri="{9D8B030D-6E8A-4147-A177-3AD203B41FA5}">
                      <a16:colId xmlns:a16="http://schemas.microsoft.com/office/drawing/2014/main" val="111813467"/>
                    </a:ext>
                  </a:extLst>
                </a:gridCol>
                <a:gridCol w="235594">
                  <a:extLst>
                    <a:ext uri="{9D8B030D-6E8A-4147-A177-3AD203B41FA5}">
                      <a16:colId xmlns:a16="http://schemas.microsoft.com/office/drawing/2014/main" val="926867288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605762189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377078669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695963503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3749582647"/>
                    </a:ext>
                  </a:extLst>
                </a:gridCol>
                <a:gridCol w="619171">
                  <a:extLst>
                    <a:ext uri="{9D8B030D-6E8A-4147-A177-3AD203B41FA5}">
                      <a16:colId xmlns:a16="http://schemas.microsoft.com/office/drawing/2014/main" val="774564640"/>
                    </a:ext>
                  </a:extLst>
                </a:gridCol>
                <a:gridCol w="619171">
                  <a:extLst>
                    <a:ext uri="{9D8B030D-6E8A-4147-A177-3AD203B41FA5}">
                      <a16:colId xmlns:a16="http://schemas.microsoft.com/office/drawing/2014/main" val="40804436"/>
                    </a:ext>
                  </a:extLst>
                </a:gridCol>
                <a:gridCol w="619171">
                  <a:extLst>
                    <a:ext uri="{9D8B030D-6E8A-4147-A177-3AD203B41FA5}">
                      <a16:colId xmlns:a16="http://schemas.microsoft.com/office/drawing/2014/main" val="18410611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008666"/>
                          </a:highlight>
                          <a:latin typeface="Arial" panose="020B0604020202020204" pitchFamily="34" charset="0"/>
                        </a:rPr>
                        <a:t>Previsão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008666"/>
                          </a:highlight>
                          <a:latin typeface="Arial" panose="020B0604020202020204" pitchFamily="34" charset="0"/>
                        </a:rPr>
                        <a:t>Var. </a:t>
                      </a:r>
                      <a:r>
                        <a:rPr lang="pt-BR" sz="1100" b="1" i="0" u="none" strike="noStrike" dirty="0" err="1">
                          <a:solidFill>
                            <a:srgbClr val="FFFFFF"/>
                          </a:solidFill>
                          <a:effectLst/>
                          <a:highlight>
                            <a:srgbClr val="008666"/>
                          </a:highlight>
                          <a:latin typeface="Arial" panose="020B0604020202020204" pitchFamily="34" charset="0"/>
                        </a:rPr>
                        <a:t>a.a</a:t>
                      </a:r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008666"/>
                          </a:highlight>
                          <a:latin typeface="Arial" panose="020B0604020202020204" pitchFamily="34" charset="0"/>
                        </a:rPr>
                        <a:t>(%)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8864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8666"/>
                          </a:highlight>
                          <a:latin typeface="Arial" panose="020B0604020202020204" pitchFamily="34" charset="0"/>
                        </a:rPr>
                        <a:t>2024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008666"/>
                          </a:highlight>
                          <a:latin typeface="Arial" panose="020B0604020202020204" pitchFamily="34" charset="0"/>
                        </a:rPr>
                        <a:t>2025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008666"/>
                          </a:highlight>
                          <a:latin typeface="Arial" panose="020B0604020202020204" pitchFamily="34" charset="0"/>
                        </a:rPr>
                        <a:t>2026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008666"/>
                          </a:highlight>
                          <a:latin typeface="Arial" panose="020B0604020202020204" pitchFamily="34" charset="0"/>
                        </a:rPr>
                        <a:t>2027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008666"/>
                          </a:highlight>
                          <a:latin typeface="Arial" panose="020B0604020202020204" pitchFamily="34" charset="0"/>
                        </a:rPr>
                        <a:t>24x25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008666"/>
                          </a:highlight>
                          <a:latin typeface="Arial" panose="020B0604020202020204" pitchFamily="34" charset="0"/>
                        </a:rPr>
                        <a:t>25x26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008666"/>
                          </a:highlight>
                          <a:latin typeface="Arial" panose="020B0604020202020204" pitchFamily="34" charset="0"/>
                        </a:rPr>
                        <a:t>26x27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060824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008666"/>
                          </a:highlight>
                          <a:latin typeface="Arial" panose="020B0604020202020204" pitchFamily="34" charset="0"/>
                        </a:rPr>
                        <a:t>Holt Winters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44.501,58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47.856,13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51.226,65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54.597,18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7,54%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7,04%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6,58%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841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694827"/>
      </p:ext>
    </p:extLst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2767</TotalTime>
  <Words>730</Words>
  <Application>Microsoft Office PowerPoint</Application>
  <PresentationFormat>Widescreen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Microsoft JhengHei</vt:lpstr>
      <vt:lpstr>Microsoft YaHei</vt:lpstr>
      <vt:lpstr>Arial</vt:lpstr>
      <vt:lpstr>Calibri</vt:lpstr>
      <vt:lpstr>RRF_template_01</vt:lpstr>
      <vt:lpstr>Previsão da Receita Total Liquida (RTL)</vt:lpstr>
      <vt:lpstr>Receita Total Liquida (RTL) – Serie com ajustes</vt:lpstr>
      <vt:lpstr>Receita Total Liquida (RTL)</vt:lpstr>
      <vt:lpstr>Modelos de previsão utilizados</vt:lpstr>
      <vt:lpstr>Resultado das previsões</vt:lpstr>
      <vt:lpstr>Resultado do modelo Holt Winters</vt:lpstr>
      <vt:lpstr>Previsão RTL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Soares Leite</dc:creator>
  <cp:lastModifiedBy>raphael maciel de lima</cp:lastModifiedBy>
  <cp:revision>63</cp:revision>
  <dcterms:created xsi:type="dcterms:W3CDTF">2024-06-04T13:29:54Z</dcterms:created>
  <dcterms:modified xsi:type="dcterms:W3CDTF">2024-07-09T18:19:46Z</dcterms:modified>
</cp:coreProperties>
</file>